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ppt/tags/tag18.xml" ContentType="application/vnd.openxmlformats-officedocument.presentationml.tags+xml"/>
  <Override PartName="/ppt/notesSlides/notesSlide17.xml" ContentType="application/vnd.openxmlformats-officedocument.presentationml.notesSlide+xml"/>
  <Override PartName="/ppt/tags/tag19.xml" ContentType="application/vnd.openxmlformats-officedocument.presentationml.tags+xml"/>
  <Override PartName="/ppt/notesSlides/notesSlide18.xml" ContentType="application/vnd.openxmlformats-officedocument.presentationml.notesSlide+xml"/>
  <Override PartName="/ppt/tags/tag20.xml" ContentType="application/vnd.openxmlformats-officedocument.presentationml.tags+xml"/>
  <Override PartName="/ppt/notesSlides/notesSlide19.xml" ContentType="application/vnd.openxmlformats-officedocument.presentationml.notesSlide+xml"/>
  <Override PartName="/ppt/tags/tag21.xml" ContentType="application/vnd.openxmlformats-officedocument.presentationml.tags+xml"/>
  <Override PartName="/ppt/notesSlides/notesSlide20.xml" ContentType="application/vnd.openxmlformats-officedocument.presentationml.notesSlide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notesSlides/notesSlide22.xml" ContentType="application/vnd.openxmlformats-officedocument.presentationml.notesSlide+xml"/>
  <Override PartName="/ppt/tags/tag24.xml" ContentType="application/vnd.openxmlformats-officedocument.presentationml.tags+xml"/>
  <Override PartName="/ppt/notesSlides/notesSlide23.xml" ContentType="application/vnd.openxmlformats-officedocument.presentationml.notesSlide+xml"/>
  <Override PartName="/ppt/tags/tag25.xml" ContentType="application/vnd.openxmlformats-officedocument.presentationml.tags+xml"/>
  <Override PartName="/ppt/notesSlides/notesSlide24.xml" ContentType="application/vnd.openxmlformats-officedocument.presentationml.notesSlide+xml"/>
  <Override PartName="/ppt/tags/tag26.xml" ContentType="application/vnd.openxmlformats-officedocument.presentationml.tags+xml"/>
  <Override PartName="/ppt/notesSlides/notesSlide25.xml" ContentType="application/vnd.openxmlformats-officedocument.presentationml.notesSlide+xml"/>
  <Override PartName="/ppt/tags/tag27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30"/>
  </p:notesMasterIdLst>
  <p:sldIdLst>
    <p:sldId id="513" r:id="rId2"/>
    <p:sldId id="730" r:id="rId3"/>
    <p:sldId id="1070" r:id="rId4"/>
    <p:sldId id="880" r:id="rId5"/>
    <p:sldId id="924" r:id="rId6"/>
    <p:sldId id="1074" r:id="rId7"/>
    <p:sldId id="876" r:id="rId8"/>
    <p:sldId id="925" r:id="rId9"/>
    <p:sldId id="759" r:id="rId10"/>
    <p:sldId id="628" r:id="rId11"/>
    <p:sldId id="1089" r:id="rId12"/>
    <p:sldId id="1090" r:id="rId13"/>
    <p:sldId id="1091" r:id="rId14"/>
    <p:sldId id="1092" r:id="rId15"/>
    <p:sldId id="1093" r:id="rId16"/>
    <p:sldId id="1094" r:id="rId17"/>
    <p:sldId id="1097" r:id="rId18"/>
    <p:sldId id="1106" r:id="rId19"/>
    <p:sldId id="1098" r:id="rId20"/>
    <p:sldId id="1099" r:id="rId21"/>
    <p:sldId id="1107" r:id="rId22"/>
    <p:sldId id="1104" r:id="rId23"/>
    <p:sldId id="1101" r:id="rId24"/>
    <p:sldId id="1102" r:id="rId25"/>
    <p:sldId id="1108" r:id="rId26"/>
    <p:sldId id="1103" r:id="rId27"/>
    <p:sldId id="1076" r:id="rId28"/>
    <p:sldId id="291" r:id="rId29"/>
  </p:sldIdLst>
  <p:sldSz cx="9144000" cy="5143500" type="screen16x9"/>
  <p:notesSz cx="6858000" cy="9144000"/>
  <p:custDataLst>
    <p:tags r:id="rId31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33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rbara Reif" initials="BR" lastIdx="3" clrIdx="0"/>
  <p:cmAuthor id="1" name="Jane Gibbons -X (jagibbon - DEL ORO CONSULTING INC at Cisco)" initials="JG-(-DOCIaC" lastIdx="28" clrIdx="1"/>
  <p:cmAuthor id="2" name="Bob Vachon" initials="BV" lastIdx="24" clrIdx="2"/>
  <p:cmAuthor id="3" name="Sue Livingston -X (suliving - UNICON INC at Cisco)" initials="SL-(-UIaC" lastIdx="4" clrIdx="3">
    <p:extLst/>
  </p:cmAuthor>
  <p:cmAuthor id="4" name="jagibbon" initials="jmg" lastIdx="3" clrIdx="4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CC"/>
    <a:srgbClr val="000099"/>
    <a:srgbClr val="CC99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07" autoAdjust="0"/>
    <p:restoredTop sz="85322" autoAdjust="0"/>
  </p:normalViewPr>
  <p:slideViewPr>
    <p:cSldViewPr snapToGrid="0" showGuides="1">
      <p:cViewPr>
        <p:scale>
          <a:sx n="98" d="100"/>
          <a:sy n="98" d="100"/>
        </p:scale>
        <p:origin x="-882" y="144"/>
      </p:cViewPr>
      <p:guideLst>
        <p:guide orient="horz" pos="1620"/>
        <p:guide pos="336"/>
      </p:guideLst>
    </p:cSldViewPr>
  </p:slideViewPr>
  <p:outlineViewPr>
    <p:cViewPr>
      <p:scale>
        <a:sx n="33" d="100"/>
        <a:sy n="33" d="100"/>
      </p:scale>
      <p:origin x="0" y="2812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1" d="100"/>
        <a:sy n="111" d="100"/>
      </p:scale>
      <p:origin x="0" y="-51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37D9-3022-3D41-8D8A-BDF2F3B0DD8E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1018C-6CAF-B84E-B92C-ECB119457F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64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 smtClean="0"/>
              <a:t>Cisco Networking Academy Program</a:t>
            </a:r>
          </a:p>
          <a:p>
            <a:pPr>
              <a:buFontTx/>
              <a:buNone/>
            </a:pPr>
            <a:r>
              <a:rPr lang="en-US" b="0" dirty="0" err="1" smtClean="0"/>
              <a:t>CyberOps</a:t>
            </a:r>
            <a:r>
              <a:rPr lang="en-US" b="0" dirty="0" smtClean="0"/>
              <a:t> Associates v1.0</a:t>
            </a:r>
          </a:p>
          <a:p>
            <a:pPr>
              <a:buFontTx/>
              <a:buNone/>
            </a:pPr>
            <a:r>
              <a:rPr lang="en-US" sz="1200" b="0" dirty="0" smtClean="0"/>
              <a:t>Module 20: </a:t>
            </a:r>
            <a:r>
              <a:rPr lang="en-IN" sz="1200" b="0" dirty="0" smtClean="0">
                <a:solidFill>
                  <a:srgbClr val="FF0000"/>
                </a:solidFill>
              </a:rPr>
              <a:t>Threat</a:t>
            </a:r>
            <a:r>
              <a:rPr lang="en-IN" sz="1200" b="0" baseline="0" dirty="0" smtClean="0">
                <a:solidFill>
                  <a:srgbClr val="FF0000"/>
                </a:solidFill>
              </a:rPr>
              <a:t> Intelligence</a:t>
            </a:r>
            <a:endParaRPr lang="en-GB" b="0" dirty="0" smtClean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542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C839C26-801B-42B6-A101-60F37FE2B0A8}" type="slidenum">
              <a:rPr lang="en-US" sz="800" b="0"/>
              <a:pPr algn="r"/>
              <a:t>2</a:t>
            </a:fld>
            <a:endParaRPr lang="en-US" sz="800" b="0" dirty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6771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052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7" tIns="0" rIns="18817" bIns="0" anchor="b"/>
          <a:lstStyle>
            <a:lvl1pPr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1700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ACE20BE7-F2F3-4E26-9454-50B18F790A4E}" type="slidenum">
              <a:rPr lang="en-US" sz="800" b="0">
                <a:ea typeface="ＭＳ Ｐゴシック" pitchFamily="34" charset="-128"/>
              </a:rPr>
              <a:pPr algn="r"/>
              <a:t>4</a:t>
            </a:fld>
            <a:endParaRPr lang="en-US" sz="800" b="0" dirty="0">
              <a:ea typeface="ＭＳ Ｐゴシック" pitchFamily="34" charset="-128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0274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A313ED8-785B-4D16-9B17-4143385249B9}" type="slidenum">
              <a:rPr lang="en-US" sz="800" b="0"/>
              <a:pPr algn="r"/>
              <a:t>5</a:t>
            </a:fld>
            <a:endParaRPr lang="en-US" sz="800" b="0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687453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7391C207-9349-46D5-9D89-8ADDA5014D1F}" type="slidenum">
              <a:rPr lang="en-US" sz="800" b="0"/>
              <a:pPr algn="r"/>
              <a:t>6</a:t>
            </a:fld>
            <a:endParaRPr lang="en-US" sz="800" b="0" dirty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7969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b="0" dirty="0"/>
              <a:t>Cisco Networking Academy Program</a:t>
            </a:r>
          </a:p>
          <a:p>
            <a:pPr>
              <a:buFontTx/>
              <a:buNone/>
            </a:pPr>
            <a:r>
              <a:rPr lang="en-US" b="0" dirty="0" err="1" smtClean="0"/>
              <a:t>CyberOps</a:t>
            </a:r>
            <a:r>
              <a:rPr lang="en-US" b="0" dirty="0" smtClean="0"/>
              <a:t> Associates v1.0</a:t>
            </a:r>
            <a:endParaRPr lang="en-US" b="0" dirty="0"/>
          </a:p>
          <a:p>
            <a:pPr>
              <a:buFontTx/>
              <a:buNone/>
            </a:pPr>
            <a:r>
              <a:rPr lang="en-US" sz="1200" b="0" dirty="0" smtClean="0"/>
              <a:t>Module 20: </a:t>
            </a:r>
            <a:r>
              <a:rPr lang="en-IN" sz="1200" b="0" dirty="0" smtClean="0">
                <a:solidFill>
                  <a:srgbClr val="FF0000"/>
                </a:solidFill>
              </a:rPr>
              <a:t>Threat</a:t>
            </a:r>
            <a:r>
              <a:rPr lang="en-IN" sz="1200" b="0" baseline="0" dirty="0" smtClean="0">
                <a:solidFill>
                  <a:srgbClr val="FF0000"/>
                </a:solidFill>
              </a:rPr>
              <a:t> Intelligence</a:t>
            </a:r>
            <a:endParaRPr lang="en-GB" b="0" dirty="0" smtClean="0">
              <a:solidFill>
                <a:srgbClr val="FF0000"/>
              </a:solidFill>
            </a:endParaRPr>
          </a:p>
          <a:p>
            <a:endParaRPr lang="en-US" dirty="0"/>
          </a:p>
          <a:p>
            <a:pPr>
              <a:buFontTx/>
              <a:buNone/>
            </a:pPr>
            <a:endParaRPr lang="en-US" sz="1200" b="0" dirty="0">
              <a:solidFill>
                <a:srgbClr val="FF0000"/>
              </a:solidFill>
            </a:endParaRPr>
          </a:p>
          <a:p>
            <a:r>
              <a:rPr lang="en-US" sz="1050" b="1" u="sng" dirty="0"/>
              <a:t>In-Session Activities / Explanations:</a:t>
            </a:r>
            <a:endParaRPr lang="en-US" sz="105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>
                <a:solidFill>
                  <a:srgbClr val="FF0000"/>
                </a:solidFill>
              </a:rPr>
              <a:t>Time</a:t>
            </a:r>
            <a:r>
              <a:rPr lang="en-US" b="1" dirty="0">
                <a:solidFill>
                  <a:srgbClr val="FF0000"/>
                </a:solidFill>
              </a:rPr>
              <a:t>: </a:t>
            </a:r>
            <a:r>
              <a:rPr lang="en-US" sz="1000" b="0" dirty="0" smtClean="0"/>
              <a:t>5min</a:t>
            </a:r>
            <a:endParaRPr lang="en-US" sz="10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Instructor Notes: </a:t>
            </a:r>
            <a:endParaRPr lang="en-US" sz="1050" dirty="0"/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dirty="0"/>
              <a:t>Welcome the audience in a warm and cordial manner. Ensure that everyone is set up with the required resources.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dirty="0"/>
              <a:t>Introduce yourself briefly and invite participants to introduce self with name, dept. and role, if deemed all right. 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dirty="0"/>
              <a:t>Introduce the topic and encourage learners to come up with a list of expectations from the session. Collate topics on the white board or Desktop while using learner’s inputs to interpret them in words.</a:t>
            </a:r>
            <a:r>
              <a:rPr lang="en-US" sz="1000" b="1" dirty="0"/>
              <a:t> </a:t>
            </a:r>
            <a:endParaRPr lang="en-US" sz="1050" b="1" dirty="0">
              <a:solidFill>
                <a:prstClr val="black"/>
              </a:solidFill>
            </a:endParaRP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dirty="0"/>
              <a:t>Read out the Objectives and briefly describe each.</a:t>
            </a:r>
            <a:r>
              <a:rPr lang="en-US" sz="1000" dirty="0">
                <a:solidFill>
                  <a:prstClr val="black"/>
                </a:solidFill>
              </a:rPr>
              <a:t>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1" dirty="0"/>
              <a:t>Key Points: </a:t>
            </a:r>
            <a:r>
              <a:rPr lang="en-US" sz="1200" b="0" i="1" dirty="0"/>
              <a:t>NA</a:t>
            </a:r>
            <a:endParaRPr lang="en-US" sz="1200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118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1"/>
          <p:cNvSpPr txBox="1">
            <a:spLocks noGrp="1"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>
            <a:lvl1pPr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03288" eaLnBrk="0" hangingPunct="0"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0A313ED8-785B-4D16-9B17-4143385249B9}" type="slidenum">
              <a:rPr lang="en-US" sz="800" b="0"/>
              <a:pPr algn="r"/>
              <a:t>8</a:t>
            </a:fld>
            <a:endParaRPr lang="en-US" sz="800" b="0" dirty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b="0" dirty="0" err="1" smtClean="0"/>
              <a:t>CyberOps</a:t>
            </a:r>
            <a:r>
              <a:rPr lang="en-US" b="0" dirty="0" smtClean="0"/>
              <a:t> Associates v1.0</a:t>
            </a:r>
            <a:endParaRPr lang="en-US" b="0" dirty="0"/>
          </a:p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20.0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</a:t>
            </a:r>
            <a:r>
              <a:rPr lang="en-IN" sz="1200" b="0" dirty="0" smtClean="0">
                <a:solidFill>
                  <a:srgbClr val="FF0000"/>
                </a:solidFill>
              </a:rPr>
              <a:t>Introduction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20.0.2–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Will I Learn in this Module?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79240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Source:</a:t>
            </a:r>
          </a:p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20.1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Information Sources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dirty="0"/>
          </a:p>
          <a:p>
            <a:r>
              <a:rPr lang="en-US" sz="1050" b="1" u="sng" dirty="0"/>
              <a:t>In-Session Activities / Explanations:</a:t>
            </a:r>
            <a:endParaRPr lang="en-US" sz="105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Time</a:t>
            </a:r>
            <a:r>
              <a:rPr lang="en-US" b="1" dirty="0"/>
              <a:t>: </a:t>
            </a:r>
            <a:r>
              <a:rPr lang="en-US" sz="1000" b="0" dirty="0" smtClean="0"/>
              <a:t>7 min</a:t>
            </a:r>
            <a:endParaRPr lang="en-US" sz="1000" b="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Instructor Notes: </a:t>
            </a:r>
            <a:endParaRPr lang="en-US" sz="1050" dirty="0"/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Discuss Network Intelligence Communities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Display Cisco Cybersecurity Reports</a:t>
            </a:r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Explain to the students how they can podcasts in Cisco </a:t>
            </a:r>
            <a:r>
              <a:rPr lang="en-US" sz="1000" baseline="0" dirty="0" err="1" smtClean="0"/>
              <a:t>Talos</a:t>
            </a:r>
            <a:r>
              <a:rPr lang="en-US" sz="1000" baseline="0" dirty="0" smtClean="0"/>
              <a:t> to view information regarding cybersecurity and mitigation techniques.</a:t>
            </a:r>
          </a:p>
          <a:p>
            <a:pPr marL="0" lvl="0" indent="-287337">
              <a:buFont typeface="Arial" panose="020B0604020202020204" pitchFamily="34" charset="0"/>
              <a:buChar char="•"/>
            </a:pPr>
            <a:r>
              <a:rPr lang="en-US" sz="1050" b="1" dirty="0" smtClean="0"/>
              <a:t>Key Points:</a:t>
            </a:r>
            <a:r>
              <a:rPr lang="en-US" sz="1100" b="1" dirty="0" smtClean="0"/>
              <a:t>  </a:t>
            </a:r>
            <a:r>
              <a:rPr lang="en-US" sz="1100" b="0" dirty="0" smtClean="0"/>
              <a:t>Network Security Organizations, Cybersecurity Reports, Blogs and Podcasts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96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10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20.1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Information Sources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</a:t>
            </a:r>
            <a:r>
              <a:rPr lang="en-GB" dirty="0" smtClean="0"/>
              <a:t>.1.1 – Network Intelligence Communities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5190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11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20.1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Information Sources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</a:t>
            </a:r>
            <a:r>
              <a:rPr lang="en-GB" dirty="0" smtClean="0"/>
              <a:t>.1.1 – Network Intelligence Communities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70376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12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20.1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Information Sources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</a:t>
            </a:r>
            <a:r>
              <a:rPr lang="en-GB" dirty="0" smtClean="0"/>
              <a:t>.1.1 – Network Intelligence Communities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47157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13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20.1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Information Sources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rgbClr val="FF0000"/>
                </a:solidFill>
              </a:rPr>
              <a:t>20</a:t>
            </a:r>
            <a:r>
              <a:rPr lang="en-GB" dirty="0" smtClean="0"/>
              <a:t>.1.2 – </a:t>
            </a:r>
            <a:r>
              <a:rPr lang="en-IN" dirty="0" smtClean="0"/>
              <a:t>Cisco </a:t>
            </a:r>
            <a:r>
              <a:rPr lang="en-IN" dirty="0" err="1" smtClean="0"/>
              <a:t>Cybersecurity</a:t>
            </a:r>
            <a:r>
              <a:rPr lang="en-IN" dirty="0" smtClean="0"/>
              <a:t> Reports</a:t>
            </a:r>
            <a:endParaRPr lang="en-GB" dirty="0" smtClean="0"/>
          </a:p>
          <a:p>
            <a:pPr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10023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14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20.1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Information Sources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rgbClr val="FF0000"/>
                </a:solidFill>
              </a:rPr>
              <a:t>20</a:t>
            </a:r>
            <a:r>
              <a:rPr lang="en-GB" dirty="0" smtClean="0"/>
              <a:t>.1.3 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Security Blogs and Podcasts</a:t>
            </a:r>
            <a:endParaRPr lang="en-GB" dirty="0" smtClean="0"/>
          </a:p>
          <a:p>
            <a:pPr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57673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Source:</a:t>
            </a:r>
          </a:p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20.2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Threat Intelligence Services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dirty="0"/>
          </a:p>
          <a:p>
            <a:r>
              <a:rPr lang="en-US" sz="1050" b="1" u="sng" dirty="0"/>
              <a:t>In-Session Activities / Explanations:</a:t>
            </a:r>
            <a:endParaRPr lang="en-US" sz="105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Time</a:t>
            </a:r>
            <a:r>
              <a:rPr lang="en-US" b="1" dirty="0"/>
              <a:t>: </a:t>
            </a:r>
            <a:r>
              <a:rPr lang="en-US" sz="1000" b="0" dirty="0" smtClean="0"/>
              <a:t>10 min</a:t>
            </a:r>
            <a:endParaRPr lang="en-US" sz="1000" b="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/>
              <a:t>Instructor Notes: </a:t>
            </a:r>
            <a:endParaRPr lang="en-US" sz="1000" dirty="0" smtClean="0"/>
          </a:p>
          <a:p>
            <a:pPr marL="341313" lvl="1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Divide the class into groups of four</a:t>
            </a:r>
            <a:r>
              <a:rPr lang="en-US" sz="1000" baseline="0" dirty="0" smtClean="0"/>
              <a:t> and ask each group to create small presentations. Assign one of the following topics to each group:</a:t>
            </a:r>
          </a:p>
          <a:p>
            <a:pPr marL="798513" lvl="2" indent="-171450">
              <a:buFont typeface="Arial" panose="020B0604020202020204" pitchFamily="34" charset="0"/>
              <a:buChar char="•"/>
            </a:pP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Cisco </a:t>
            </a:r>
            <a:r>
              <a:rPr lang="en-IN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Talos</a:t>
            </a:r>
            <a:endParaRPr lang="en-IN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798513" lvl="2" indent="-171450">
              <a:buFont typeface="Arial" panose="020B0604020202020204" pitchFamily="34" charset="0"/>
              <a:buChar char="•"/>
            </a:pP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FireEye and</a:t>
            </a:r>
            <a:r>
              <a:rPr lang="en-IN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it’s </a:t>
            </a: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security intelligence resources</a:t>
            </a:r>
            <a:endParaRPr lang="en-IN" sz="1200" b="0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798513" lvl="2" indent="-171450">
              <a:buFont typeface="Arial" panose="020B0604020202020204" pitchFamily="34" charset="0"/>
              <a:buChar char="•"/>
            </a:pP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Department of Homeland Security (DHS) Automated Indicator Sharing (AIS) service</a:t>
            </a:r>
          </a:p>
          <a:p>
            <a:pPr marL="798513" lvl="2" indent="-171450">
              <a:buFont typeface="Arial" panose="020B0604020202020204" pitchFamily="34" charset="0"/>
              <a:buChar char="•"/>
            </a:pPr>
            <a:r>
              <a:rPr lang="en-I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MITRE Corporation and Common Vulnerabilities and Exposures (CVE).</a:t>
            </a:r>
            <a:endParaRPr lang="en-US" sz="1000" dirty="0" smtClean="0"/>
          </a:p>
          <a:p>
            <a:pPr marL="341313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 smtClean="0"/>
              <a:t>List the threat intelligence communication standards and discuss with the class.</a:t>
            </a:r>
          </a:p>
          <a:p>
            <a:pPr marL="341313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dirty="0" smtClean="0"/>
              <a:t>Ensure they complete the ‘</a:t>
            </a:r>
            <a:r>
              <a:rPr lang="en-US" sz="1000" b="0" dirty="0" smtClean="0">
                <a:solidFill>
                  <a:srgbClr val="FF0000"/>
                </a:solidFill>
              </a:rPr>
              <a:t>Check Your Understanding </a:t>
            </a:r>
            <a:r>
              <a:rPr lang="en-GB" sz="1000" dirty="0" smtClean="0"/>
              <a:t>– </a:t>
            </a:r>
            <a:r>
              <a:rPr lang="en-US" sz="10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Identify the Threat Intelligence Information Source</a:t>
            </a:r>
            <a:r>
              <a:rPr lang="en-US" sz="1000" dirty="0" smtClean="0"/>
              <a:t>’ in section 20.2.7.</a:t>
            </a:r>
          </a:p>
          <a:p>
            <a:pPr marL="341313" marR="0" lvl="1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000" dirty="0" smtClean="0"/>
          </a:p>
          <a:p>
            <a:pPr marL="0" marR="0" lvl="0" indent="-287337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50" b="1" dirty="0" smtClean="0"/>
              <a:t>Key Points:</a:t>
            </a:r>
            <a:r>
              <a:rPr lang="en-US" sz="1100" b="1" dirty="0" smtClean="0"/>
              <a:t>  </a:t>
            </a:r>
            <a:r>
              <a:rPr lang="en-US" sz="1100" b="0" dirty="0" smtClean="0"/>
              <a:t>Cisco </a:t>
            </a:r>
            <a:r>
              <a:rPr lang="en-US" sz="1100" b="0" dirty="0" err="1" smtClean="0"/>
              <a:t>Talos</a:t>
            </a:r>
            <a:r>
              <a:rPr lang="en-US" sz="1100" b="0" dirty="0" smtClean="0"/>
              <a:t>, FireEye, AIS, </a:t>
            </a:r>
            <a:r>
              <a:rPr lang="en-US" dirty="0" smtClean="0"/>
              <a:t>CVE</a:t>
            </a:r>
            <a:r>
              <a:rPr lang="en-US" baseline="0" dirty="0" smtClean="0"/>
              <a:t> </a:t>
            </a:r>
            <a:r>
              <a:rPr lang="en-US" dirty="0" smtClean="0"/>
              <a:t>Database, </a:t>
            </a:r>
            <a:r>
              <a:rPr lang="en-IN" dirty="0" smtClean="0"/>
              <a:t>Threat Intelligence Communication Standards and Threat Intelligence</a:t>
            </a:r>
            <a:r>
              <a:rPr lang="en-IN" baseline="0" dirty="0" smtClean="0"/>
              <a:t> Platforms</a:t>
            </a:r>
            <a:endParaRPr lang="en-IN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IN" dirty="0" smtClean="0"/>
          </a:p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591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16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20.2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Threat Intelligence Services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20.2.1 </a:t>
            </a:r>
            <a:r>
              <a:rPr lang="en-GB" dirty="0" smtClean="0"/>
              <a:t>– Cisco </a:t>
            </a:r>
            <a:r>
              <a:rPr lang="en-GB" dirty="0" err="1" smtClean="0"/>
              <a:t>Talos</a:t>
            </a: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13357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17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20.2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Threat Intelligence Services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rgbClr val="FF0000"/>
                </a:solidFill>
              </a:rPr>
              <a:t>20.2.2 </a:t>
            </a:r>
            <a:r>
              <a:rPr lang="en-GB" dirty="0" smtClean="0"/>
              <a:t>– </a:t>
            </a:r>
            <a:r>
              <a:rPr lang="en-IN" dirty="0" err="1" smtClean="0"/>
              <a:t>FireEye</a:t>
            </a: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2105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18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20.2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Threat Intelligence Services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rgbClr val="FF0000"/>
                </a:solidFill>
              </a:rPr>
              <a:t>20.2.2 </a:t>
            </a:r>
            <a:r>
              <a:rPr lang="en-GB" dirty="0" smtClean="0"/>
              <a:t>– </a:t>
            </a:r>
            <a:r>
              <a:rPr lang="en-IN" dirty="0" err="1" smtClean="0"/>
              <a:t>FireEye</a:t>
            </a: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02360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19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20.2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Threat Intelligence Services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rgbClr val="FF0000"/>
                </a:solidFill>
              </a:rPr>
              <a:t>20.2.3 </a:t>
            </a:r>
            <a:r>
              <a:rPr lang="en-GB" dirty="0" smtClean="0"/>
              <a:t>– </a:t>
            </a:r>
            <a:r>
              <a:rPr lang="en-IN" dirty="0" smtClean="0"/>
              <a:t>Automated Indicator Sharing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07217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20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20.2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Threat Intelligence Services</a:t>
            </a:r>
            <a:endParaRPr lang="en-I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rgbClr val="FF0000"/>
                </a:solidFill>
              </a:rPr>
              <a:t>20.2.4 </a:t>
            </a:r>
            <a:r>
              <a:rPr lang="en-GB" dirty="0" smtClean="0"/>
              <a:t>–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Common Vulnerabilities and Exposures (CVE) Database</a:t>
            </a:r>
            <a:endParaRPr lang="en-I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1287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21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20.2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Threat Intelligence Services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rgbClr val="FF0000"/>
                </a:solidFill>
              </a:rPr>
              <a:t>20.2.5 </a:t>
            </a:r>
            <a:r>
              <a:rPr lang="en-GB" dirty="0" smtClean="0"/>
              <a:t>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Threat Intelligence Communication Standards</a:t>
            </a:r>
            <a:endParaRPr lang="en-I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13735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22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20.2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Threat Intelligence Services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rgbClr val="FF0000"/>
                </a:solidFill>
              </a:rPr>
              <a:t>20.2.5 </a:t>
            </a:r>
            <a:r>
              <a:rPr lang="en-GB" dirty="0" smtClean="0"/>
              <a:t>– </a:t>
            </a:r>
            <a:r>
              <a:rPr lang="en-IN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Threat Intelligence Communication Standards</a:t>
            </a:r>
            <a:endParaRPr lang="en-I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004254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23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20.2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Threat Intelligence Services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rgbClr val="FF0000"/>
                </a:solidFill>
              </a:rPr>
              <a:t>20.2.6 </a:t>
            </a:r>
            <a:r>
              <a:rPr lang="en-GB" dirty="0" smtClean="0"/>
              <a:t>– Threat Intelligence Platforms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rgbClr val="FF0000"/>
                </a:solidFill>
              </a:rPr>
              <a:t>20.2.7 Check Your Understanding </a:t>
            </a:r>
            <a:r>
              <a:rPr lang="en-GB" dirty="0" smtClean="0"/>
              <a:t>– </a:t>
            </a:r>
            <a:r>
              <a:rPr lang="en-US" sz="120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Identify the Threat Intelligence Information Source</a:t>
            </a:r>
            <a:endParaRPr lang="en-I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1293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1200" b="0" dirty="0"/>
              <a:t>Source:</a:t>
            </a:r>
          </a:p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20.3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Threat Intelligence Summary</a:t>
            </a:r>
            <a:endParaRPr lang="en-US" sz="1200" b="0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dirty="0"/>
          </a:p>
          <a:p>
            <a:r>
              <a:rPr lang="en-US" sz="1050" b="1" u="sng" dirty="0" smtClean="0"/>
              <a:t>In-Session Activities / Explanations:</a:t>
            </a:r>
            <a:endParaRPr lang="en-US" sz="1050" dirty="0" smtClean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 smtClean="0"/>
              <a:t>Time</a:t>
            </a:r>
            <a:r>
              <a:rPr lang="en-US" b="1" dirty="0" smtClean="0"/>
              <a:t>: </a:t>
            </a:r>
            <a:r>
              <a:rPr lang="en-US" b="0" dirty="0" smtClean="0"/>
              <a:t>5 min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 smtClean="0"/>
              <a:t>Instructor Notes: </a:t>
            </a:r>
            <a:endParaRPr lang="en-US" sz="1050" dirty="0" smtClean="0"/>
          </a:p>
          <a:p>
            <a:pPr marL="636905" lvl="1" indent="-17145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  <a:tabLst>
                <a:tab pos="431800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6088" algn="l"/>
                <a:tab pos="8515350" algn="l"/>
                <a:tab pos="8964613" algn="l"/>
                <a:tab pos="9413875" algn="l"/>
              </a:tabLst>
            </a:pPr>
            <a:r>
              <a:rPr lang="en-IN" altLang="en-US" sz="1000" dirty="0" smtClean="0">
                <a:latin typeface="Arial"/>
                <a:ea typeface="ＭＳ Ｐゴシック"/>
                <a:cs typeface="Arial"/>
              </a:rPr>
              <a:t>Summarise the main points of the module and take the learners through the new terms that they have learned in this module.</a:t>
            </a:r>
          </a:p>
          <a:p>
            <a:pPr marL="636905" lvl="1" indent="-171450">
              <a:lnSpc>
                <a:spcPct val="80000"/>
              </a:lnSpc>
              <a:spcBef>
                <a:spcPct val="0"/>
              </a:spcBef>
              <a:buFont typeface="Arial" panose="020B0604020202020204" pitchFamily="34" charset="0"/>
              <a:buChar char="•"/>
              <a:tabLst>
                <a:tab pos="431800" algn="l"/>
                <a:tab pos="877888" algn="l"/>
                <a:tab pos="1327150" algn="l"/>
                <a:tab pos="1776413" algn="l"/>
                <a:tab pos="2225675" algn="l"/>
                <a:tab pos="2674938" algn="l"/>
                <a:tab pos="3124200" algn="l"/>
                <a:tab pos="3575050" algn="l"/>
                <a:tab pos="4024313" algn="l"/>
                <a:tab pos="4473575" algn="l"/>
                <a:tab pos="4922838" algn="l"/>
                <a:tab pos="5372100" algn="l"/>
                <a:tab pos="5821363" algn="l"/>
                <a:tab pos="6270625" algn="l"/>
                <a:tab pos="6719888" algn="l"/>
                <a:tab pos="7169150" algn="l"/>
                <a:tab pos="7618413" algn="l"/>
                <a:tab pos="8066088" algn="l"/>
                <a:tab pos="8515350" algn="l"/>
                <a:tab pos="8964613" algn="l"/>
                <a:tab pos="9413875" algn="l"/>
              </a:tabLst>
            </a:pPr>
            <a:r>
              <a:rPr lang="en-IN" altLang="en-US" sz="1000" dirty="0" smtClean="0">
                <a:latin typeface="Arial"/>
                <a:ea typeface="ＭＳ Ｐゴシック"/>
                <a:cs typeface="Arial"/>
              </a:rPr>
              <a:t>Ask them to complete the module quiz</a:t>
            </a:r>
            <a:r>
              <a:rPr lang="en-IN" altLang="en-US" sz="1000" baseline="0" dirty="0" smtClean="0">
                <a:latin typeface="Arial"/>
                <a:ea typeface="ＭＳ Ｐゴシック"/>
                <a:cs typeface="Arial"/>
              </a:rPr>
              <a:t> present in section 20.3.2.</a:t>
            </a:r>
            <a:endParaRPr lang="en-IN" altLang="en-US" sz="1000" dirty="0" smtClean="0">
              <a:latin typeface="Arial" panose="020B0604020202020204" pitchFamily="34" charset="0"/>
              <a:ea typeface="ＭＳ Ｐゴシック" panose="020B0600070205080204" pitchFamily="34" charset="-128"/>
              <a:cs typeface="Arial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b="1" dirty="0" smtClean="0"/>
              <a:t>Key Points: </a:t>
            </a:r>
            <a:r>
              <a:rPr lang="en-US" sz="1050" b="0" dirty="0" smtClean="0"/>
              <a:t>NA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1018C-6CAF-B84E-B92C-ECB119457FB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3441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25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20.3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Threat Intelligence Summary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rgbClr val="FF0000"/>
                </a:solidFill>
              </a:rPr>
              <a:t>20.3.1 </a:t>
            </a:r>
            <a:r>
              <a:rPr lang="en-GB" dirty="0" smtClean="0"/>
              <a:t>– </a:t>
            </a:r>
            <a:r>
              <a:rPr lang="en-US" dirty="0" smtClean="0"/>
              <a:t>What Did I Learn in this Module?</a:t>
            </a:r>
            <a:endParaRPr lang="en-IN" dirty="0" smtClean="0"/>
          </a:p>
          <a:p>
            <a:pPr>
              <a:buFontTx/>
              <a:buNone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24695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26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8826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8826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defTabSz="88265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4267211-205D-47E8-9F29-7E4C01D43DC3}" type="slidenum">
              <a:rPr lang="en-US" altLang="en-US" sz="800" smtClean="0"/>
              <a:pPr/>
              <a:t>26</a:t>
            </a:fld>
            <a:endParaRPr lang="en-US" altLang="en-US" sz="800" dirty="0"/>
          </a:p>
        </p:txBody>
      </p:sp>
      <p:sp>
        <p:nvSpPr>
          <p:cNvPr id="1126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IN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</a:p>
          <a:p>
            <a:pPr>
              <a:buFontTx/>
              <a:buNone/>
            </a:pPr>
            <a:r>
              <a:rPr lang="en-US" sz="1200" b="0" dirty="0" smtClean="0">
                <a:solidFill>
                  <a:srgbClr val="FF0000"/>
                </a:solidFill>
              </a:rPr>
              <a:t>20.3 </a:t>
            </a:r>
            <a:r>
              <a:rPr lang="en-GB" dirty="0" smtClean="0"/>
              <a:t>–</a:t>
            </a:r>
            <a:r>
              <a:rPr lang="en-US" sz="1200" b="0" dirty="0" smtClean="0">
                <a:solidFill>
                  <a:srgbClr val="FF0000"/>
                </a:solidFill>
              </a:rPr>
              <a:t> Threat Intelligence Summary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 smtClean="0">
                <a:solidFill>
                  <a:srgbClr val="FF0000"/>
                </a:solidFill>
              </a:rPr>
              <a:t>20.3.1 </a:t>
            </a:r>
            <a:r>
              <a:rPr lang="en-GB" dirty="0" smtClean="0"/>
              <a:t>– </a:t>
            </a:r>
            <a:r>
              <a:rPr lang="en-US" dirty="0" smtClean="0"/>
              <a:t>What Did I Learn in this Module</a:t>
            </a:r>
            <a:r>
              <a:rPr lang="en-US" dirty="0" smtClean="0"/>
              <a:t>?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20.3.2 </a:t>
            </a:r>
            <a:r>
              <a:rPr lang="en-GB" dirty="0" smtClean="0"/>
              <a:t>–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Threat Intelligence Quiz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dirty="0" smtClean="0"/>
          </a:p>
          <a:p>
            <a:pPr>
              <a:buFontTx/>
              <a:buNone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IN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18420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defTabSz="90328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6C92755B-29FD-8743-9094-C0E3A734D22E}" type="slidenum">
              <a:rPr lang="en-US" sz="800">
                <a:solidFill>
                  <a:prstClr val="black"/>
                </a:solidFill>
              </a:rPr>
              <a:pPr/>
              <a:t>27</a:t>
            </a:fld>
            <a:endParaRPr lang="en-US" sz="800" dirty="0">
              <a:solidFill>
                <a:prstClr val="black"/>
              </a:solidFill>
            </a:endParaRPr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buFontTx/>
              <a:buNone/>
            </a:pPr>
            <a:r>
              <a:rPr lang="en-US" sz="1200" b="0" dirty="0" smtClean="0"/>
              <a:t>20 </a:t>
            </a:r>
            <a:r>
              <a:rPr lang="en-GB" dirty="0" smtClean="0"/>
              <a:t>– </a:t>
            </a:r>
            <a:r>
              <a:rPr lang="en-IN" dirty="0" smtClean="0"/>
              <a:t>Threat Intelligence</a:t>
            </a:r>
            <a:endParaRPr lang="en-US" sz="1200" b="0" dirty="0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r>
              <a:rPr lang="en-US" dirty="0" smtClean="0">
                <a:latin typeface="Arial" charset="0"/>
              </a:rPr>
              <a:t>New </a:t>
            </a:r>
            <a:r>
              <a:rPr lang="en-US" dirty="0">
                <a:latin typeface="Arial" charset="0"/>
              </a:rPr>
              <a:t>Terms and </a:t>
            </a:r>
            <a:r>
              <a:rPr lang="en-US" dirty="0" smtClean="0">
                <a:latin typeface="Arial" charset="0"/>
              </a:rPr>
              <a:t>Commands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09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086725553"/>
      </p:ext>
    </p:extLst>
  </p:cSld>
  <p:clrMapOvr>
    <a:masterClrMapping/>
  </p:clrMapOvr>
  <p:transition spd="slow">
    <p:wipe/>
  </p:transition>
  <p:extLst>
    <p:ext uri="{DCECCB84-F9BA-43D5-87BE-67443E8EF086}">
      <p15:sldGuideLst xmlns=""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1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1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rgbClr val="004C69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accent1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chemeClr val="accent1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3042546"/>
      </p:ext>
    </p:extLst>
  </p:cSld>
  <p:clrMapOvr>
    <a:masterClrMapping/>
  </p:clrMapOvr>
  <p:transition spd="slow">
    <p:wipe/>
  </p:transition>
  <p:extLst>
    <p:ext uri="{DCECCB84-F9BA-43D5-87BE-67443E8EF086}">
      <p15:sldGuideLst xmlns=""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-animated gradi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469496" y="3809526"/>
            <a:ext cx="4319105" cy="288131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>
              <a:buNone/>
              <a:defRPr sz="1200" b="0" i="0">
                <a:solidFill>
                  <a:schemeClr val="accent5"/>
                </a:solidFill>
                <a:latin typeface="+mn-lt"/>
                <a:cs typeface="CiscoSans"/>
              </a:defRPr>
            </a:lvl1pPr>
            <a:lvl2pPr marL="342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2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8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7" name="Text Placeholder 38"/>
          <p:cNvSpPr>
            <a:spLocks noGrp="1"/>
          </p:cNvSpPr>
          <p:nvPr>
            <p:ph type="body" sz="quarter" idx="11"/>
          </p:nvPr>
        </p:nvSpPr>
        <p:spPr>
          <a:xfrm>
            <a:off x="469496" y="4049523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40"/>
          <p:cNvSpPr>
            <a:spLocks noGrp="1"/>
          </p:cNvSpPr>
          <p:nvPr>
            <p:ph type="body" sz="quarter" idx="12"/>
          </p:nvPr>
        </p:nvSpPr>
        <p:spPr>
          <a:xfrm>
            <a:off x="469496" y="4289520"/>
            <a:ext cx="4319105" cy="28813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 algn="l">
              <a:buFontTx/>
              <a:buNone/>
              <a:defRPr lang="en-US" sz="1200" b="0" i="0" kern="1200" dirty="0" smtClean="0">
                <a:solidFill>
                  <a:schemeClr val="accent5"/>
                </a:solidFill>
                <a:latin typeface="+mn-lt"/>
                <a:ea typeface="+mn-ea"/>
                <a:cs typeface="CiscoSans ExtraLight" pitchFamily="34" charset="0"/>
              </a:defRPr>
            </a:lvl1pPr>
            <a:lvl2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2pPr>
            <a:lvl3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4pPr>
            <a:lvl5pPr>
              <a:buFontTx/>
              <a:buNone/>
              <a:defRPr lang="en-US" sz="1500" kern="1200" dirty="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" name="Group 4"/>
          <p:cNvGrpSpPr>
            <a:grpSpLocks noChangeAspect="1"/>
          </p:cNvGrpSpPr>
          <p:nvPr userDrawn="1"/>
        </p:nvGrpSpPr>
        <p:grpSpPr bwMode="auto">
          <a:xfrm>
            <a:off x="492125" y="395288"/>
            <a:ext cx="796924" cy="423863"/>
            <a:chOff x="310" y="249"/>
            <a:chExt cx="502" cy="267"/>
          </a:xfrm>
          <a:solidFill>
            <a:schemeClr val="accent5"/>
          </a:solidFill>
        </p:grpSpPr>
        <p:sp>
          <p:nvSpPr>
            <p:cNvPr id="9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9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63292" y="2872236"/>
            <a:ext cx="5925246" cy="299001"/>
          </a:xfrm>
          <a:prstGeom prst="rect">
            <a:avLst/>
          </a:prstGeom>
        </p:spPr>
        <p:txBody>
          <a:bodyPr lIns="91420" tIns="45710" rIns="91420" bIns="45710"/>
          <a:lstStyle>
            <a:lvl1pPr marL="0" indent="0">
              <a:buFont typeface="Arial" panose="020B0604020202020204" pitchFamily="34" charset="0"/>
              <a:buNone/>
              <a:defRPr sz="2000" baseline="0">
                <a:solidFill>
                  <a:schemeClr val="bg2"/>
                </a:solidFill>
                <a:latin typeface="+mj-lt"/>
              </a:defRPr>
            </a:lvl1pPr>
            <a:lvl2pPr marL="304781" indent="0">
              <a:buNone/>
              <a:defRPr/>
            </a:lvl2pPr>
            <a:lvl3pPr marL="427401" indent="0">
              <a:buNone/>
              <a:defRPr/>
            </a:lvl3pPr>
            <a:lvl4pPr marL="516694" indent="0">
              <a:buNone/>
              <a:defRPr/>
            </a:lvl4pPr>
            <a:lvl5pPr marL="601221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itle 1"/>
          <p:cNvSpPr>
            <a:spLocks noGrp="1"/>
          </p:cNvSpPr>
          <p:nvPr>
            <p:ph type="ctrTitle"/>
          </p:nvPr>
        </p:nvSpPr>
        <p:spPr>
          <a:xfrm>
            <a:off x="425765" y="2300750"/>
            <a:ext cx="5955513" cy="644730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3600" b="0" i="0" spc="0" baseline="0">
                <a:solidFill>
                  <a:srgbClr val="38C6F4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4617842"/>
      </p:ext>
    </p:extLst>
  </p:cSld>
  <p:clrMapOvr>
    <a:masterClrMapping/>
  </p:clrMapOvr>
  <p:transition spd="slow">
    <p:wipe/>
  </p:transition>
  <p:extLst>
    <p:ext uri="{DCECCB84-F9BA-43D5-87BE-67443E8EF086}">
      <p15:sldGuideLst xmlns="" xmlns:p15="http://schemas.microsoft.com/office/powerpoint/2012/main">
        <p15:guide id="1" orient="horz" pos="228" userDrawn="1">
          <p15:clr>
            <a:srgbClr val="FBAE40"/>
          </p15:clr>
        </p15:guide>
        <p15:guide id="2" pos="360" userDrawn="1">
          <p15:clr>
            <a:srgbClr val="FBAE40"/>
          </p15:clr>
        </p15:guide>
        <p15:guide id="3" orient="horz" pos="518" userDrawn="1">
          <p15:clr>
            <a:srgbClr val="FBAE40"/>
          </p15:clr>
        </p15:guide>
        <p15:guide id="4" pos="812" userDrawn="1">
          <p15:clr>
            <a:srgbClr val="FBAE40"/>
          </p15:clr>
        </p15:guide>
        <p15:guide id="5" pos="31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Seg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16425" y="915409"/>
            <a:ext cx="7598042" cy="256994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Font typeface="Arial" panose="020B0604020202020204" pitchFamily="34" charset="0"/>
              <a:buNone/>
              <a:defRPr sz="4600" b="0" i="0" spc="0" baseline="0">
                <a:solidFill>
                  <a:schemeClr val="accent5"/>
                </a:solidFill>
                <a:latin typeface="+mj-lt"/>
                <a:cs typeface="CiscoSans Thi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5">
                  <a:lumMod val="50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9" name="Rectangle 4"/>
          <p:cNvSpPr>
            <a:spLocks noChangeArrowheads="1"/>
          </p:cNvSpPr>
          <p:nvPr userDrawn="1"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5">
                    <a:lumMod val="50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Confidential</a:t>
            </a:r>
          </a:p>
        </p:txBody>
      </p:sp>
      <p:grpSp>
        <p:nvGrpSpPr>
          <p:cNvPr id="11" name="Group 4"/>
          <p:cNvGrpSpPr>
            <a:grpSpLocks noChangeAspect="1"/>
          </p:cNvGrpSpPr>
          <p:nvPr userDrawn="1"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rgbClr val="086D8E"/>
          </a:solidFill>
        </p:grpSpPr>
        <p:sp>
          <p:nvSpPr>
            <p:cNvPr id="12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3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4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5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9085412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lti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4662" y="1347788"/>
            <a:ext cx="8280057" cy="3073946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285690" marR="0" indent="-285690" algn="ctr" defTabSz="45710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 b="0" i="0" baseline="0">
                <a:solidFill>
                  <a:schemeClr val="bg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Placeholder 5"/>
          <p:cNvSpPr>
            <a:spLocks noGrp="1"/>
          </p:cNvSpPr>
          <p:nvPr>
            <p:ph type="title"/>
          </p:nvPr>
        </p:nvSpPr>
        <p:spPr bwMode="auto">
          <a:xfrm>
            <a:off x="437766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2967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912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0" y="2552550"/>
            <a:ext cx="698624" cy="698624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426607"/>
            <a:ext cx="698624" cy="698624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bg1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0" y="3653093"/>
            <a:ext cx="698624" cy="698624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solidFill>
                <a:srgbClr val="049FD9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365250" y="1432522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365250" y="25577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365250" y="3653093"/>
            <a:ext cx="5473700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0" y="2552550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1" y="3651140"/>
            <a:ext cx="698624" cy="693381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575610" y="1427248"/>
            <a:ext cx="698624" cy="693381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4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53872667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Oval 1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8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9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3" name="Oval 12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7" name="Oval 16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4000" dirty="0">
              <a:ln>
                <a:solidFill>
                  <a:schemeClr val="bg2"/>
                </a:solidFill>
              </a:ln>
              <a:solidFill>
                <a:schemeClr val="accent5"/>
              </a:solidFill>
              <a:cs typeface="Arial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5678748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2000" b="0" i="0" baseline="0">
                <a:solidFill>
                  <a:schemeClr val="accent1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20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6212501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ircled_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4C69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2" name="Oval 41"/>
          <p:cNvSpPr/>
          <p:nvPr/>
        </p:nvSpPr>
        <p:spPr>
          <a:xfrm>
            <a:off x="575611" y="1979318"/>
            <a:ext cx="464815" cy="464815"/>
          </a:xfrm>
          <a:prstGeom prst="ellipse">
            <a:avLst/>
          </a:prstGeom>
          <a:solidFill>
            <a:srgbClr val="38C6F4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575610" y="1328927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rgbClr val="FFFFFF"/>
              </a:solidFill>
              <a:cs typeface="Arial"/>
            </a:endParaRPr>
          </a:p>
        </p:txBody>
      </p:sp>
      <p:sp>
        <p:nvSpPr>
          <p:cNvPr id="44" name="Oval 43"/>
          <p:cNvSpPr/>
          <p:nvPr/>
        </p:nvSpPr>
        <p:spPr>
          <a:xfrm>
            <a:off x="575611" y="2627446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45" name="Text Placeholder 17"/>
          <p:cNvSpPr>
            <a:spLocks noGrp="1"/>
          </p:cNvSpPr>
          <p:nvPr>
            <p:ph type="body" sz="quarter" idx="13"/>
          </p:nvPr>
        </p:nvSpPr>
        <p:spPr>
          <a:xfrm>
            <a:off x="1172384" y="133484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6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1172385" y="198456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17"/>
          <p:cNvSpPr>
            <a:spLocks noGrp="1"/>
          </p:cNvSpPr>
          <p:nvPr>
            <p:ph type="body" sz="quarter" idx="15"/>
          </p:nvPr>
        </p:nvSpPr>
        <p:spPr>
          <a:xfrm>
            <a:off x="1172385" y="262744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75611" y="1327521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9" name="Text Placeholder 17"/>
          <p:cNvSpPr>
            <a:spLocks noGrp="1"/>
          </p:cNvSpPr>
          <p:nvPr>
            <p:ph type="body" sz="quarter" idx="17" hasCustomPrompt="1"/>
          </p:nvPr>
        </p:nvSpPr>
        <p:spPr>
          <a:xfrm>
            <a:off x="575611" y="197931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50" name="Text Placeholder 17"/>
          <p:cNvSpPr>
            <a:spLocks noGrp="1"/>
          </p:cNvSpPr>
          <p:nvPr>
            <p:ph type="body" sz="quarter" idx="18" hasCustomPrompt="1"/>
          </p:nvPr>
        </p:nvSpPr>
        <p:spPr>
          <a:xfrm>
            <a:off x="575612" y="262549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51" name="Oval 50"/>
          <p:cNvSpPr/>
          <p:nvPr/>
        </p:nvSpPr>
        <p:spPr>
          <a:xfrm>
            <a:off x="575612" y="3274581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2" name="Text Placeholder 17"/>
          <p:cNvSpPr>
            <a:spLocks noGrp="1"/>
          </p:cNvSpPr>
          <p:nvPr>
            <p:ph type="body" sz="quarter" idx="19"/>
          </p:nvPr>
        </p:nvSpPr>
        <p:spPr>
          <a:xfrm>
            <a:off x="1172386" y="3274581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17"/>
          <p:cNvSpPr>
            <a:spLocks noGrp="1"/>
          </p:cNvSpPr>
          <p:nvPr>
            <p:ph type="body" sz="quarter" idx="20" hasCustomPrompt="1"/>
          </p:nvPr>
        </p:nvSpPr>
        <p:spPr>
          <a:xfrm>
            <a:off x="575613" y="3272628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54" name="Oval 53"/>
          <p:cNvSpPr/>
          <p:nvPr/>
        </p:nvSpPr>
        <p:spPr>
          <a:xfrm>
            <a:off x="575613" y="3921716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5" name="Text Placeholder 17"/>
          <p:cNvSpPr>
            <a:spLocks noGrp="1"/>
          </p:cNvSpPr>
          <p:nvPr>
            <p:ph type="body" sz="quarter" idx="21"/>
          </p:nvPr>
        </p:nvSpPr>
        <p:spPr>
          <a:xfrm>
            <a:off x="1172387" y="3921716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75614" y="3919763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57" name="Oval 56"/>
          <p:cNvSpPr/>
          <p:nvPr/>
        </p:nvSpPr>
        <p:spPr>
          <a:xfrm>
            <a:off x="4414576" y="1983084"/>
            <a:ext cx="464815" cy="464815"/>
          </a:xfrm>
          <a:prstGeom prst="ellipse">
            <a:avLst/>
          </a:prstGeom>
          <a:solidFill>
            <a:schemeClr val="accent6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4414575" y="1332693"/>
            <a:ext cx="464815" cy="464815"/>
          </a:xfrm>
          <a:prstGeom prst="ellipse">
            <a:avLst/>
          </a:prstGeom>
          <a:solidFill>
            <a:srgbClr val="00394F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414576" y="2631212"/>
            <a:ext cx="464815" cy="464815"/>
          </a:xfrm>
          <a:prstGeom prst="ellipse">
            <a:avLst/>
          </a:prstGeom>
          <a:solidFill>
            <a:schemeClr val="accent5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0" name="Text Placeholder 17"/>
          <p:cNvSpPr>
            <a:spLocks noGrp="1"/>
          </p:cNvSpPr>
          <p:nvPr>
            <p:ph type="body" sz="quarter" idx="23"/>
          </p:nvPr>
        </p:nvSpPr>
        <p:spPr>
          <a:xfrm>
            <a:off x="5011349" y="1338608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7"/>
          <p:cNvSpPr>
            <a:spLocks noGrp="1"/>
          </p:cNvSpPr>
          <p:nvPr>
            <p:ph type="body" sz="quarter" idx="24"/>
          </p:nvPr>
        </p:nvSpPr>
        <p:spPr>
          <a:xfrm>
            <a:off x="5011350" y="198832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17"/>
          <p:cNvSpPr>
            <a:spLocks noGrp="1"/>
          </p:cNvSpPr>
          <p:nvPr>
            <p:ph type="body" sz="quarter" idx="25"/>
          </p:nvPr>
        </p:nvSpPr>
        <p:spPr>
          <a:xfrm>
            <a:off x="5011350" y="263121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17"/>
          <p:cNvSpPr>
            <a:spLocks noGrp="1"/>
          </p:cNvSpPr>
          <p:nvPr>
            <p:ph type="body" sz="quarter" idx="26" hasCustomPrompt="1"/>
          </p:nvPr>
        </p:nvSpPr>
        <p:spPr>
          <a:xfrm>
            <a:off x="4414576" y="1331287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64" name="Text Placeholder 17"/>
          <p:cNvSpPr>
            <a:spLocks noGrp="1"/>
          </p:cNvSpPr>
          <p:nvPr>
            <p:ph type="body" sz="quarter" idx="27" hasCustomPrompt="1"/>
          </p:nvPr>
        </p:nvSpPr>
        <p:spPr>
          <a:xfrm>
            <a:off x="4414576" y="198308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65" name="Text Placeholder 17"/>
          <p:cNvSpPr>
            <a:spLocks noGrp="1"/>
          </p:cNvSpPr>
          <p:nvPr>
            <p:ph type="body" sz="quarter" idx="28" hasCustomPrompt="1"/>
          </p:nvPr>
        </p:nvSpPr>
        <p:spPr>
          <a:xfrm>
            <a:off x="4414577" y="262925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8</a:t>
            </a:r>
          </a:p>
        </p:txBody>
      </p:sp>
      <p:sp>
        <p:nvSpPr>
          <p:cNvPr id="66" name="Oval 65"/>
          <p:cNvSpPr/>
          <p:nvPr/>
        </p:nvSpPr>
        <p:spPr>
          <a:xfrm>
            <a:off x="4414577" y="3278347"/>
            <a:ext cx="464815" cy="464815"/>
          </a:xfrm>
          <a:prstGeom prst="ellipse">
            <a:avLst/>
          </a:prstGeom>
          <a:solidFill>
            <a:schemeClr val="bg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67" name="Text Placeholder 17"/>
          <p:cNvSpPr>
            <a:spLocks noGrp="1"/>
          </p:cNvSpPr>
          <p:nvPr>
            <p:ph type="body" sz="quarter" idx="29"/>
          </p:nvPr>
        </p:nvSpPr>
        <p:spPr>
          <a:xfrm>
            <a:off x="5011351" y="3278347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Text Placeholder 17"/>
          <p:cNvSpPr>
            <a:spLocks noGrp="1"/>
          </p:cNvSpPr>
          <p:nvPr>
            <p:ph type="body" sz="quarter" idx="30" hasCustomPrompt="1"/>
          </p:nvPr>
        </p:nvSpPr>
        <p:spPr>
          <a:xfrm>
            <a:off x="4414578" y="3276394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9</a:t>
            </a:r>
          </a:p>
        </p:txBody>
      </p:sp>
      <p:sp>
        <p:nvSpPr>
          <p:cNvPr id="69" name="Oval 68"/>
          <p:cNvSpPr/>
          <p:nvPr/>
        </p:nvSpPr>
        <p:spPr>
          <a:xfrm>
            <a:off x="4414578" y="3925482"/>
            <a:ext cx="464815" cy="464815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 anchorCtr="0"/>
          <a:lstStyle/>
          <a:p>
            <a:pPr algn="ctr"/>
            <a:endParaRPr lang="en-US" sz="1800" dirty="0">
              <a:ln>
                <a:solidFill>
                  <a:schemeClr val="bg2"/>
                </a:solidFill>
              </a:ln>
              <a:solidFill>
                <a:schemeClr val="bg2"/>
              </a:solidFill>
              <a:cs typeface="Arial"/>
            </a:endParaRPr>
          </a:p>
        </p:txBody>
      </p:sp>
      <p:sp>
        <p:nvSpPr>
          <p:cNvPr id="70" name="Text Placeholder 17"/>
          <p:cNvSpPr>
            <a:spLocks noGrp="1"/>
          </p:cNvSpPr>
          <p:nvPr>
            <p:ph type="body" sz="quarter" idx="31"/>
          </p:nvPr>
        </p:nvSpPr>
        <p:spPr>
          <a:xfrm>
            <a:off x="5011352" y="3925482"/>
            <a:ext cx="2175886" cy="461327"/>
          </a:xfrm>
          <a:prstGeom prst="rect">
            <a:avLst/>
          </a:prstGeom>
        </p:spPr>
        <p:txBody>
          <a:bodyPr lIns="91420" tIns="45710" rIns="91420" bIns="45710" anchor="ctr" anchorCtr="0">
            <a:noAutofit/>
          </a:bodyPr>
          <a:lstStyle>
            <a:lvl1pPr marL="0" indent="0" algn="l">
              <a:buNone/>
              <a:defRPr sz="1800" b="0" i="0" baseline="0">
                <a:solidFill>
                  <a:srgbClr val="004C69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Text Placeholder 17"/>
          <p:cNvSpPr>
            <a:spLocks noGrp="1"/>
          </p:cNvSpPr>
          <p:nvPr>
            <p:ph type="body" sz="quarter" idx="32" hasCustomPrompt="1"/>
          </p:nvPr>
        </p:nvSpPr>
        <p:spPr>
          <a:xfrm>
            <a:off x="4414579" y="3923529"/>
            <a:ext cx="464815" cy="461327"/>
          </a:xfrm>
          <a:prstGeom prst="rect">
            <a:avLst/>
          </a:prstGeom>
          <a:noFill/>
          <a:ln>
            <a:noFill/>
          </a:ln>
        </p:spPr>
        <p:txBody>
          <a:bodyPr lIns="91420" tIns="45710" rIns="91420" bIns="45710" anchor="ctr" anchorCtr="0">
            <a:noAutofit/>
          </a:bodyPr>
          <a:lstStyle>
            <a:lvl1pPr marL="0" indent="0" algn="ctr">
              <a:buNone/>
              <a:defRPr sz="1800" b="0" i="0" baseline="0">
                <a:ln>
                  <a:solidFill>
                    <a:srgbClr val="FFFFFF"/>
                  </a:solidFill>
                </a:ln>
                <a:solidFill>
                  <a:srgbClr val="FFFFFF"/>
                </a:solidFill>
                <a:latin typeface="+mn-lt"/>
                <a:cs typeface="CiscoSans ExtraLight"/>
              </a:defRPr>
            </a:lvl1pPr>
            <a:lvl2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2pPr>
            <a:lvl3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3pPr>
            <a:lvl4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4pPr>
            <a:lvl5pPr>
              <a:defRPr b="0" i="0">
                <a:solidFill>
                  <a:srgbClr val="FFFFFF"/>
                </a:solidFill>
                <a:latin typeface="CiscoSans ExtraLight"/>
                <a:cs typeface="CiscoSans ExtraLight"/>
              </a:defRPr>
            </a:lvl5pPr>
          </a:lstStyle>
          <a:p>
            <a:pPr lvl="0"/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643099958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3999" cy="5165874"/>
          </a:xfrm>
          <a:prstGeom prst="rect">
            <a:avLst/>
          </a:prstGeom>
        </p:spPr>
      </p:pic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19884330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94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5"/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797489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losing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>
            <a:grpSpLocks noChangeAspect="1"/>
          </p:cNvGrpSpPr>
          <p:nvPr userDrawn="1"/>
        </p:nvGrpSpPr>
        <p:grpSpPr bwMode="auto">
          <a:xfrm>
            <a:off x="3746294" y="2129856"/>
            <a:ext cx="1617944" cy="860542"/>
            <a:chOff x="310" y="249"/>
            <a:chExt cx="502" cy="267"/>
          </a:xfrm>
          <a:solidFill>
            <a:schemeClr val="accent1">
              <a:lumMod val="75000"/>
            </a:schemeClr>
          </a:solidFill>
        </p:grpSpPr>
        <p:sp>
          <p:nvSpPr>
            <p:cNvPr id="5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51544963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473441" y="4954263"/>
            <a:ext cx="676910" cy="1892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>
                <a:solidFill>
                  <a:schemeClr val="tx2"/>
                </a:solidFill>
              </a:defRPr>
            </a:lvl1pPr>
          </a:lstStyle>
          <a:p>
            <a:pPr defTabSz="385763">
              <a:defRPr/>
            </a:pPr>
            <a:fld id="{2F5CCB13-0A32-4557-88E9-079F0C330695}" type="slidenum">
              <a:rPr lang="en-US" kern="0" smtClean="0">
                <a:solidFill>
                  <a:srgbClr val="595959"/>
                </a:solidFill>
              </a:rPr>
              <a:pPr defTabSz="385763">
                <a:defRPr/>
              </a:pPr>
              <a:t>‹#›</a:t>
            </a:fld>
            <a:endParaRPr lang="en-US" kern="0" dirty="0">
              <a:solidFill>
                <a:srgbClr val="595959"/>
              </a:solidFill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44065" y="798944"/>
            <a:ext cx="8853286" cy="4155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182880" bIns="45720" numCol="1" anchor="t" anchorCtr="0" compatLnSpc="1">
            <a:prstTxWarp prst="textNoShape">
              <a:avLst/>
            </a:prstTxWarp>
          </a:bodyPr>
          <a:lstStyle>
            <a:lvl1pPr marL="169863" indent="-169863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  <a:defRPr>
                <a:solidFill>
                  <a:srgbClr val="000000"/>
                </a:solidFill>
              </a:defRPr>
            </a:lvl1pPr>
            <a:lvl2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2pPr>
            <a:lvl3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3pPr>
            <a:lvl4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>
                <a:solidFill>
                  <a:srgbClr val="000000"/>
                </a:solidFill>
              </a:defRPr>
            </a:lvl4pPr>
          </a:lstStyle>
          <a:p>
            <a:pPr lvl="0"/>
            <a:r>
              <a:rPr lang="en-US" dirty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dirty="0">
                <a:sym typeface="Arial" pitchFamily="34" charset="0"/>
              </a:rPr>
              <a:t>Second level</a:t>
            </a:r>
          </a:p>
          <a:p>
            <a:pPr lvl="2"/>
            <a:r>
              <a:rPr lang="en-US" dirty="0">
                <a:sym typeface="Arial" pitchFamily="34" charset="0"/>
              </a:rPr>
              <a:t>Third level</a:t>
            </a:r>
          </a:p>
          <a:p>
            <a:pPr lvl="3"/>
            <a:r>
              <a:rPr lang="en-US" dirty="0">
                <a:sym typeface="Arial" pitchFamily="34" charset="0"/>
              </a:rPr>
              <a:t>Fourth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" y="41393"/>
            <a:ext cx="9144000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sz="2400"/>
            </a:lvl1pPr>
          </a:lstStyle>
          <a:p>
            <a:pPr lvl="0"/>
            <a:r>
              <a:rPr lang="en-US" dirty="0">
                <a:sym typeface="Arial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7996623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9250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5"/>
          <p:cNvSpPr>
            <a:spLocks noGrp="1"/>
          </p:cNvSpPr>
          <p:nvPr>
            <p:ph type="title"/>
          </p:nvPr>
        </p:nvSpPr>
        <p:spPr bwMode="auto">
          <a:xfrm>
            <a:off x="438150" y="341313"/>
            <a:ext cx="834548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dirty="0"/>
              <a:t>Title Goes Here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ltGray">
          <a:xfrm>
            <a:off x="8515707" y="4742907"/>
            <a:ext cx="218414" cy="1545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61586" tIns="30792" rIns="61586" bIns="30792" anchor="b">
            <a:spAutoFit/>
          </a:bodyPr>
          <a:lstStyle/>
          <a:p>
            <a:pPr algn="r" defTabSz="610744" fontAlgn="auto">
              <a:spcBef>
                <a:spcPts val="0"/>
              </a:spcBef>
              <a:spcAft>
                <a:spcPts val="0"/>
              </a:spcAft>
              <a:defRPr/>
            </a:pPr>
            <a:fld id="{6A1E46DC-7EF6-4EA2-B285-14272867D133}" type="slidenum">
              <a:rPr lang="en-US" sz="60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pPr algn="r" defTabSz="610744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600" dirty="0">
              <a:solidFill>
                <a:schemeClr val="accent3">
                  <a:lumMod val="85000"/>
                </a:schemeClr>
              </a:solidFill>
              <a:latin typeface="+mn-lt"/>
              <a:ea typeface="+mn-ea"/>
              <a:cs typeface="CiscoSans Thin"/>
            </a:endParaRPr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ltGray">
          <a:xfrm>
            <a:off x="5867508" y="4741653"/>
            <a:ext cx="2658018" cy="154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61586" tIns="30792" rIns="61586" bIns="30792" anchor="b">
            <a:spAutoFit/>
          </a:bodyPr>
          <a:lstStyle/>
          <a:p>
            <a:pPr defTabSz="61074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dirty="0">
                <a:solidFill>
                  <a:schemeClr val="accent3">
                    <a:lumMod val="85000"/>
                  </a:schemeClr>
                </a:solidFill>
                <a:latin typeface="+mn-lt"/>
                <a:ea typeface="+mn-ea"/>
                <a:cs typeface="CiscoSans Thin"/>
              </a:rPr>
              <a:t>© 2016  Cisco and/or its affiliates. All rights reserved.   Cisco Confidential</a:t>
            </a:r>
          </a:p>
        </p:txBody>
      </p:sp>
      <p:grpSp>
        <p:nvGrpSpPr>
          <p:cNvPr id="6" name="Group 4"/>
          <p:cNvGrpSpPr>
            <a:grpSpLocks noChangeAspect="1"/>
          </p:cNvGrpSpPr>
          <p:nvPr/>
        </p:nvGrpSpPr>
        <p:grpSpPr bwMode="auto">
          <a:xfrm>
            <a:off x="508039" y="4715197"/>
            <a:ext cx="340257" cy="180974"/>
            <a:chOff x="310" y="249"/>
            <a:chExt cx="502" cy="267"/>
          </a:xfrm>
          <a:solidFill>
            <a:schemeClr val="accent5"/>
          </a:solidFill>
        </p:grpSpPr>
        <p:sp>
          <p:nvSpPr>
            <p:cNvPr id="7" name="Rectangle 5"/>
            <p:cNvSpPr>
              <a:spLocks noChangeArrowheads="1"/>
            </p:cNvSpPr>
            <p:nvPr userDrawn="1"/>
          </p:nvSpPr>
          <p:spPr bwMode="auto">
            <a:xfrm>
              <a:off x="452" y="426"/>
              <a:ext cx="22" cy="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 userDrawn="1"/>
          </p:nvSpPr>
          <p:spPr bwMode="auto">
            <a:xfrm>
              <a:off x="585" y="425"/>
              <a:ext cx="66" cy="91"/>
            </a:xfrm>
            <a:custGeom>
              <a:avLst/>
              <a:gdLst>
                <a:gd name="T0" fmla="*/ 51 w 51"/>
                <a:gd name="T1" fmla="*/ 20 h 69"/>
                <a:gd name="T2" fmla="*/ 37 w 51"/>
                <a:gd name="T3" fmla="*/ 16 h 69"/>
                <a:gd name="T4" fmla="*/ 18 w 51"/>
                <a:gd name="T5" fmla="*/ 34 h 69"/>
                <a:gd name="T6" fmla="*/ 37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7" y="16"/>
                  </a:cubicBezTo>
                  <a:cubicBezTo>
                    <a:pt x="26" y="16"/>
                    <a:pt x="18" y="24"/>
                    <a:pt x="18" y="34"/>
                  </a:cubicBezTo>
                  <a:cubicBezTo>
                    <a:pt x="18" y="44"/>
                    <a:pt x="25" y="52"/>
                    <a:pt x="37" y="52"/>
                  </a:cubicBezTo>
                  <a:cubicBezTo>
                    <a:pt x="45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 userDrawn="1"/>
          </p:nvSpPr>
          <p:spPr bwMode="auto">
            <a:xfrm>
              <a:off x="355" y="425"/>
              <a:ext cx="67" cy="91"/>
            </a:xfrm>
            <a:custGeom>
              <a:avLst/>
              <a:gdLst>
                <a:gd name="T0" fmla="*/ 51 w 51"/>
                <a:gd name="T1" fmla="*/ 20 h 69"/>
                <a:gd name="T2" fmla="*/ 36 w 51"/>
                <a:gd name="T3" fmla="*/ 16 h 69"/>
                <a:gd name="T4" fmla="*/ 18 w 51"/>
                <a:gd name="T5" fmla="*/ 34 h 69"/>
                <a:gd name="T6" fmla="*/ 36 w 51"/>
                <a:gd name="T7" fmla="*/ 52 h 69"/>
                <a:gd name="T8" fmla="*/ 51 w 51"/>
                <a:gd name="T9" fmla="*/ 49 h 69"/>
                <a:gd name="T10" fmla="*/ 51 w 51"/>
                <a:gd name="T11" fmla="*/ 67 h 69"/>
                <a:gd name="T12" fmla="*/ 35 w 51"/>
                <a:gd name="T13" fmla="*/ 69 h 69"/>
                <a:gd name="T14" fmla="*/ 0 w 51"/>
                <a:gd name="T15" fmla="*/ 34 h 69"/>
                <a:gd name="T16" fmla="*/ 35 w 51"/>
                <a:gd name="T17" fmla="*/ 0 h 69"/>
                <a:gd name="T18" fmla="*/ 51 w 51"/>
                <a:gd name="T19" fmla="*/ 2 h 69"/>
                <a:gd name="T20" fmla="*/ 51 w 51"/>
                <a:gd name="T21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69">
                  <a:moveTo>
                    <a:pt x="51" y="20"/>
                  </a:moveTo>
                  <a:cubicBezTo>
                    <a:pt x="50" y="20"/>
                    <a:pt x="45" y="16"/>
                    <a:pt x="36" y="16"/>
                  </a:cubicBezTo>
                  <a:cubicBezTo>
                    <a:pt x="25" y="16"/>
                    <a:pt x="18" y="24"/>
                    <a:pt x="18" y="34"/>
                  </a:cubicBezTo>
                  <a:cubicBezTo>
                    <a:pt x="18" y="44"/>
                    <a:pt x="25" y="52"/>
                    <a:pt x="36" y="52"/>
                  </a:cubicBezTo>
                  <a:cubicBezTo>
                    <a:pt x="44" y="52"/>
                    <a:pt x="50" y="49"/>
                    <a:pt x="51" y="49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49" y="67"/>
                    <a:pt x="43" y="69"/>
                    <a:pt x="35" y="69"/>
                  </a:cubicBezTo>
                  <a:cubicBezTo>
                    <a:pt x="16" y="69"/>
                    <a:pt x="0" y="56"/>
                    <a:pt x="0" y="34"/>
                  </a:cubicBezTo>
                  <a:cubicBezTo>
                    <a:pt x="0" y="14"/>
                    <a:pt x="15" y="0"/>
                    <a:pt x="35" y="0"/>
                  </a:cubicBezTo>
                  <a:cubicBezTo>
                    <a:pt x="43" y="0"/>
                    <a:pt x="49" y="2"/>
                    <a:pt x="51" y="2"/>
                  </a:cubicBezTo>
                  <a:lnTo>
                    <a:pt x="5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8"/>
            <p:cNvSpPr>
              <a:spLocks noEditPoints="1"/>
            </p:cNvSpPr>
            <p:nvPr userDrawn="1"/>
          </p:nvSpPr>
          <p:spPr bwMode="auto">
            <a:xfrm>
              <a:off x="675" y="425"/>
              <a:ext cx="91" cy="91"/>
            </a:xfrm>
            <a:custGeom>
              <a:avLst/>
              <a:gdLst>
                <a:gd name="T0" fmla="*/ 70 w 70"/>
                <a:gd name="T1" fmla="*/ 34 h 69"/>
                <a:gd name="T2" fmla="*/ 35 w 70"/>
                <a:gd name="T3" fmla="*/ 69 h 69"/>
                <a:gd name="T4" fmla="*/ 0 w 70"/>
                <a:gd name="T5" fmla="*/ 34 h 69"/>
                <a:gd name="T6" fmla="*/ 35 w 70"/>
                <a:gd name="T7" fmla="*/ 0 h 69"/>
                <a:gd name="T8" fmla="*/ 70 w 70"/>
                <a:gd name="T9" fmla="*/ 34 h 69"/>
                <a:gd name="T10" fmla="*/ 35 w 70"/>
                <a:gd name="T11" fmla="*/ 17 h 69"/>
                <a:gd name="T12" fmla="*/ 18 w 70"/>
                <a:gd name="T13" fmla="*/ 34 h 69"/>
                <a:gd name="T14" fmla="*/ 35 w 70"/>
                <a:gd name="T15" fmla="*/ 52 h 69"/>
                <a:gd name="T16" fmla="*/ 52 w 70"/>
                <a:gd name="T17" fmla="*/ 34 h 69"/>
                <a:gd name="T18" fmla="*/ 35 w 70"/>
                <a:gd name="T19" fmla="*/ 1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69">
                  <a:moveTo>
                    <a:pt x="70" y="34"/>
                  </a:moveTo>
                  <a:cubicBezTo>
                    <a:pt x="70" y="53"/>
                    <a:pt x="56" y="69"/>
                    <a:pt x="35" y="69"/>
                  </a:cubicBezTo>
                  <a:cubicBezTo>
                    <a:pt x="14" y="69"/>
                    <a:pt x="0" y="53"/>
                    <a:pt x="0" y="34"/>
                  </a:cubicBezTo>
                  <a:cubicBezTo>
                    <a:pt x="0" y="15"/>
                    <a:pt x="14" y="0"/>
                    <a:pt x="35" y="0"/>
                  </a:cubicBezTo>
                  <a:cubicBezTo>
                    <a:pt x="56" y="0"/>
                    <a:pt x="70" y="15"/>
                    <a:pt x="70" y="34"/>
                  </a:cubicBezTo>
                  <a:close/>
                  <a:moveTo>
                    <a:pt x="35" y="17"/>
                  </a:moveTo>
                  <a:cubicBezTo>
                    <a:pt x="25" y="17"/>
                    <a:pt x="18" y="25"/>
                    <a:pt x="18" y="34"/>
                  </a:cubicBezTo>
                  <a:cubicBezTo>
                    <a:pt x="18" y="44"/>
                    <a:pt x="25" y="52"/>
                    <a:pt x="35" y="52"/>
                  </a:cubicBezTo>
                  <a:cubicBezTo>
                    <a:pt x="45" y="52"/>
                    <a:pt x="52" y="44"/>
                    <a:pt x="52" y="34"/>
                  </a:cubicBezTo>
                  <a:cubicBezTo>
                    <a:pt x="52" y="25"/>
                    <a:pt x="45" y="17"/>
                    <a:pt x="3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 userDrawn="1"/>
          </p:nvSpPr>
          <p:spPr bwMode="auto">
            <a:xfrm>
              <a:off x="503" y="425"/>
              <a:ext cx="60" cy="91"/>
            </a:xfrm>
            <a:custGeom>
              <a:avLst/>
              <a:gdLst>
                <a:gd name="T0" fmla="*/ 42 w 46"/>
                <a:gd name="T1" fmla="*/ 16 h 69"/>
                <a:gd name="T2" fmla="*/ 29 w 46"/>
                <a:gd name="T3" fmla="*/ 14 h 69"/>
                <a:gd name="T4" fmla="*/ 18 w 46"/>
                <a:gd name="T5" fmla="*/ 20 h 69"/>
                <a:gd name="T6" fmla="*/ 26 w 46"/>
                <a:gd name="T7" fmla="*/ 26 h 69"/>
                <a:gd name="T8" fmla="*/ 30 w 46"/>
                <a:gd name="T9" fmla="*/ 27 h 69"/>
                <a:gd name="T10" fmla="*/ 46 w 46"/>
                <a:gd name="T11" fmla="*/ 47 h 69"/>
                <a:gd name="T12" fmla="*/ 19 w 46"/>
                <a:gd name="T13" fmla="*/ 69 h 69"/>
                <a:gd name="T14" fmla="*/ 1 w 46"/>
                <a:gd name="T15" fmla="*/ 67 h 69"/>
                <a:gd name="T16" fmla="*/ 1 w 46"/>
                <a:gd name="T17" fmla="*/ 52 h 69"/>
                <a:gd name="T18" fmla="*/ 16 w 46"/>
                <a:gd name="T19" fmla="*/ 54 h 69"/>
                <a:gd name="T20" fmla="*/ 29 w 46"/>
                <a:gd name="T21" fmla="*/ 48 h 69"/>
                <a:gd name="T22" fmla="*/ 21 w 46"/>
                <a:gd name="T23" fmla="*/ 41 h 69"/>
                <a:gd name="T24" fmla="*/ 18 w 46"/>
                <a:gd name="T25" fmla="*/ 40 h 69"/>
                <a:gd name="T26" fmla="*/ 0 w 46"/>
                <a:gd name="T27" fmla="*/ 21 h 69"/>
                <a:gd name="T28" fmla="*/ 25 w 46"/>
                <a:gd name="T29" fmla="*/ 0 h 69"/>
                <a:gd name="T30" fmla="*/ 42 w 46"/>
                <a:gd name="T31" fmla="*/ 2 h 69"/>
                <a:gd name="T32" fmla="*/ 42 w 46"/>
                <a:gd name="T33" fmla="*/ 1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" h="69">
                  <a:moveTo>
                    <a:pt x="42" y="16"/>
                  </a:moveTo>
                  <a:cubicBezTo>
                    <a:pt x="41" y="16"/>
                    <a:pt x="34" y="14"/>
                    <a:pt x="29" y="14"/>
                  </a:cubicBezTo>
                  <a:cubicBezTo>
                    <a:pt x="22" y="14"/>
                    <a:pt x="18" y="16"/>
                    <a:pt x="18" y="20"/>
                  </a:cubicBezTo>
                  <a:cubicBezTo>
                    <a:pt x="18" y="24"/>
                    <a:pt x="23" y="25"/>
                    <a:pt x="26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41" y="31"/>
                    <a:pt x="46" y="38"/>
                    <a:pt x="46" y="47"/>
                  </a:cubicBezTo>
                  <a:cubicBezTo>
                    <a:pt x="46" y="63"/>
                    <a:pt x="32" y="69"/>
                    <a:pt x="19" y="69"/>
                  </a:cubicBezTo>
                  <a:cubicBezTo>
                    <a:pt x="10" y="69"/>
                    <a:pt x="1" y="67"/>
                    <a:pt x="1" y="67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2" y="52"/>
                    <a:pt x="9" y="54"/>
                    <a:pt x="16" y="54"/>
                  </a:cubicBezTo>
                  <a:cubicBezTo>
                    <a:pt x="25" y="54"/>
                    <a:pt x="29" y="52"/>
                    <a:pt x="29" y="48"/>
                  </a:cubicBezTo>
                  <a:cubicBezTo>
                    <a:pt x="29" y="45"/>
                    <a:pt x="25" y="43"/>
                    <a:pt x="21" y="41"/>
                  </a:cubicBezTo>
                  <a:cubicBezTo>
                    <a:pt x="20" y="41"/>
                    <a:pt x="19" y="41"/>
                    <a:pt x="18" y="40"/>
                  </a:cubicBezTo>
                  <a:cubicBezTo>
                    <a:pt x="8" y="37"/>
                    <a:pt x="0" y="32"/>
                    <a:pt x="0" y="21"/>
                  </a:cubicBezTo>
                  <a:cubicBezTo>
                    <a:pt x="0" y="8"/>
                    <a:pt x="10" y="0"/>
                    <a:pt x="25" y="0"/>
                  </a:cubicBezTo>
                  <a:cubicBezTo>
                    <a:pt x="34" y="0"/>
                    <a:pt x="41" y="2"/>
                    <a:pt x="42" y="2"/>
                  </a:cubicBezTo>
                  <a:lnTo>
                    <a:pt x="42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31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5" name="Freeform 11"/>
            <p:cNvSpPr>
              <a:spLocks/>
            </p:cNvSpPr>
            <p:nvPr userDrawn="1"/>
          </p:nvSpPr>
          <p:spPr bwMode="auto">
            <a:xfrm>
              <a:off x="37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43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8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8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8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3"/>
            <p:cNvSpPr>
              <a:spLocks/>
            </p:cNvSpPr>
            <p:nvPr userDrawn="1"/>
          </p:nvSpPr>
          <p:spPr bwMode="auto">
            <a:xfrm>
              <a:off x="49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8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8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8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5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8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8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8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61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16"/>
            <p:cNvSpPr>
              <a:spLocks/>
            </p:cNvSpPr>
            <p:nvPr userDrawn="1"/>
          </p:nvSpPr>
          <p:spPr bwMode="auto">
            <a:xfrm>
              <a:off x="670" y="249"/>
              <a:ext cx="22" cy="139"/>
            </a:xfrm>
            <a:custGeom>
              <a:avLst/>
              <a:gdLst>
                <a:gd name="T0" fmla="*/ 17 w 17"/>
                <a:gd name="T1" fmla="*/ 8 h 106"/>
                <a:gd name="T2" fmla="*/ 9 w 17"/>
                <a:gd name="T3" fmla="*/ 0 h 106"/>
                <a:gd name="T4" fmla="*/ 0 w 17"/>
                <a:gd name="T5" fmla="*/ 8 h 106"/>
                <a:gd name="T6" fmla="*/ 0 w 17"/>
                <a:gd name="T7" fmla="*/ 97 h 106"/>
                <a:gd name="T8" fmla="*/ 9 w 17"/>
                <a:gd name="T9" fmla="*/ 106 h 106"/>
                <a:gd name="T10" fmla="*/ 17 w 17"/>
                <a:gd name="T11" fmla="*/ 97 h 106"/>
                <a:gd name="T12" fmla="*/ 17 w 17"/>
                <a:gd name="T13" fmla="*/ 8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6">
                  <a:moveTo>
                    <a:pt x="17" y="8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2"/>
                    <a:pt x="4" y="106"/>
                    <a:pt x="9" y="106"/>
                  </a:cubicBezTo>
                  <a:cubicBezTo>
                    <a:pt x="13" y="106"/>
                    <a:pt x="17" y="102"/>
                    <a:pt x="17" y="97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1" name="Freeform 17"/>
            <p:cNvSpPr>
              <a:spLocks/>
            </p:cNvSpPr>
            <p:nvPr userDrawn="1"/>
          </p:nvSpPr>
          <p:spPr bwMode="auto">
            <a:xfrm>
              <a:off x="730" y="291"/>
              <a:ext cx="22" cy="75"/>
            </a:xfrm>
            <a:custGeom>
              <a:avLst/>
              <a:gdLst>
                <a:gd name="T0" fmla="*/ 17 w 17"/>
                <a:gd name="T1" fmla="*/ 8 h 57"/>
                <a:gd name="T2" fmla="*/ 9 w 17"/>
                <a:gd name="T3" fmla="*/ 0 h 57"/>
                <a:gd name="T4" fmla="*/ 0 w 17"/>
                <a:gd name="T5" fmla="*/ 8 h 57"/>
                <a:gd name="T6" fmla="*/ 0 w 17"/>
                <a:gd name="T7" fmla="*/ 49 h 57"/>
                <a:gd name="T8" fmla="*/ 9 w 17"/>
                <a:gd name="T9" fmla="*/ 57 h 57"/>
                <a:gd name="T10" fmla="*/ 17 w 17"/>
                <a:gd name="T11" fmla="*/ 49 h 57"/>
                <a:gd name="T12" fmla="*/ 17 w 17"/>
                <a:gd name="T13" fmla="*/ 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4" y="57"/>
                    <a:pt x="9" y="57"/>
                  </a:cubicBezTo>
                  <a:cubicBezTo>
                    <a:pt x="13" y="57"/>
                    <a:pt x="17" y="53"/>
                    <a:pt x="17" y="49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2" name="Freeform 18"/>
            <p:cNvSpPr>
              <a:spLocks/>
            </p:cNvSpPr>
            <p:nvPr userDrawn="1"/>
          </p:nvSpPr>
          <p:spPr bwMode="auto">
            <a:xfrm>
              <a:off x="790" y="321"/>
              <a:ext cx="22" cy="45"/>
            </a:xfrm>
            <a:custGeom>
              <a:avLst/>
              <a:gdLst>
                <a:gd name="T0" fmla="*/ 17 w 17"/>
                <a:gd name="T1" fmla="*/ 8 h 34"/>
                <a:gd name="T2" fmla="*/ 9 w 17"/>
                <a:gd name="T3" fmla="*/ 0 h 34"/>
                <a:gd name="T4" fmla="*/ 0 w 17"/>
                <a:gd name="T5" fmla="*/ 8 h 34"/>
                <a:gd name="T6" fmla="*/ 0 w 17"/>
                <a:gd name="T7" fmla="*/ 26 h 34"/>
                <a:gd name="T8" fmla="*/ 9 w 17"/>
                <a:gd name="T9" fmla="*/ 34 h 34"/>
                <a:gd name="T10" fmla="*/ 17 w 17"/>
                <a:gd name="T11" fmla="*/ 26 h 34"/>
                <a:gd name="T12" fmla="*/ 17 w 17"/>
                <a:gd name="T13" fmla="*/ 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4">
                  <a:moveTo>
                    <a:pt x="17" y="8"/>
                  </a:move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4" y="34"/>
                    <a:pt x="9" y="34"/>
                  </a:cubicBezTo>
                  <a:cubicBezTo>
                    <a:pt x="13" y="34"/>
                    <a:pt x="17" y="30"/>
                    <a:pt x="17" y="26"/>
                  </a:cubicBezTo>
                  <a:lnTo>
                    <a:pt x="1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4013" r:id="rId2"/>
    <p:sldLayoutId id="2147484014" r:id="rId3"/>
    <p:sldLayoutId id="2147483965" r:id="rId4"/>
    <p:sldLayoutId id="2147483967" r:id="rId5"/>
    <p:sldLayoutId id="2147483995" r:id="rId6"/>
    <p:sldLayoutId id="2147484007" r:id="rId7"/>
    <p:sldLayoutId id="2147484010" r:id="rId8"/>
    <p:sldLayoutId id="2147484011" r:id="rId9"/>
    <p:sldLayoutId id="2147484015" r:id="rId10"/>
    <p:sldLayoutId id="2147483998" r:id="rId11"/>
    <p:sldLayoutId id="2147484027" r:id="rId12"/>
    <p:sldLayoutId id="2147484029" r:id="rId13"/>
    <p:sldLayoutId id="2147484031" r:id="rId14"/>
  </p:sldLayoutIdLst>
  <p:transition spd="slow">
    <p:wipe/>
  </p:transition>
  <p:txStyles>
    <p:titleStyle>
      <a:lvl1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lang="en-US" sz="3200" kern="1200" dirty="0">
          <a:solidFill>
            <a:schemeClr val="accent4"/>
          </a:solidFill>
          <a:latin typeface="+mj-lt"/>
          <a:ea typeface="ＭＳ Ｐゴシック" charset="0"/>
          <a:cs typeface="CiscoSans"/>
        </a:defRPr>
      </a:lvl1pPr>
      <a:lvl2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2pPr>
      <a:lvl3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3pPr>
      <a:lvl4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4pPr>
      <a:lvl5pPr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  <a:cs typeface="CiscoSans" pitchFamily="34" charset="0"/>
        </a:defRPr>
      </a:lvl5pPr>
      <a:lvl6pPr marL="4572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6pPr>
      <a:lvl7pPr marL="9144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7pPr>
      <a:lvl8pPr marL="13716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8pPr>
      <a:lvl9pPr marL="1828800" algn="l" defTabSz="684213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200">
          <a:solidFill>
            <a:srgbClr val="676767"/>
          </a:solidFill>
          <a:latin typeface="Arial" charset="0"/>
          <a:ea typeface="ＭＳ Ｐゴシック" charset="0"/>
        </a:defRPr>
      </a:lvl9pPr>
    </p:titleStyle>
    <p:bodyStyle>
      <a:lvl1pPr marL="169863" indent="-169863" algn="l" defTabSz="684213" rtl="0" eaLnBrk="1" fontAlgn="base" hangingPunct="1">
        <a:lnSpc>
          <a:spcPct val="95000"/>
        </a:lnSpc>
        <a:spcBef>
          <a:spcPts val="1075"/>
        </a:spcBef>
        <a:spcAft>
          <a:spcPct val="0"/>
        </a:spcAft>
        <a:buClr>
          <a:schemeClr val="tx2"/>
        </a:buClr>
        <a:buSzPct val="90000"/>
        <a:buFont typeface="Arial" charset="0"/>
        <a:buChar char="•"/>
        <a:defRPr lang="en-US" sz="15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1pPr>
      <a:lvl2pPr marL="358775" indent="-215900" algn="l" defTabSz="684213" rtl="0" eaLnBrk="1" fontAlgn="base" hangingPunct="1">
        <a:lnSpc>
          <a:spcPct val="95000"/>
        </a:lnSpc>
        <a:spcBef>
          <a:spcPts val="600"/>
        </a:spcBef>
        <a:spcAft>
          <a:spcPct val="0"/>
        </a:spcAft>
        <a:buClr>
          <a:schemeClr val="tx2"/>
        </a:buClr>
        <a:buFont typeface="Arial" charset="0"/>
        <a:buChar char="•"/>
        <a:defRPr lang="en-US" sz="14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2pPr>
      <a:lvl3pPr marL="431800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2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3pPr>
      <a:lvl4pPr marL="503238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4pPr>
      <a:lvl5pPr marL="574675" indent="-169863" algn="l" defTabSz="684213" rtl="0" eaLnBrk="1" fontAlgn="base" hangingPunct="1">
        <a:lnSpc>
          <a:spcPct val="95000"/>
        </a:lnSpc>
        <a:spcBef>
          <a:spcPts val="625"/>
        </a:spcBef>
        <a:spcAft>
          <a:spcPct val="0"/>
        </a:spcAft>
        <a:buFont typeface="Arial" charset="0"/>
        <a:buChar char="•"/>
        <a:defRPr lang="en-US" sz="1100" kern="1200" dirty="0">
          <a:solidFill>
            <a:schemeClr val="tx1"/>
          </a:solidFill>
          <a:latin typeface="+mn-lt"/>
          <a:ea typeface="ＭＳ Ｐゴシック" charset="0"/>
          <a:cs typeface="CiscoSans"/>
        </a:defRPr>
      </a:lvl5pPr>
      <a:lvl6pPr marL="863856" indent="-171445" algn="l" defTabSz="685777" rtl="0" eaLnBrk="1" latinLnBrk="0" hangingPunct="1">
        <a:spcBef>
          <a:spcPts val="600"/>
        </a:spcBef>
        <a:buFont typeface="Arial" pitchFamily="34" charset="0"/>
        <a:buChar char="•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844" indent="-171422" algn="l" defTabSz="685777" rtl="0" eaLnBrk="1" latinLnBrk="0" hangingPunct="1">
        <a:spcBef>
          <a:spcPts val="600"/>
        </a:spcBef>
        <a:buFont typeface="Arial" pitchFamily="34" charset="0"/>
        <a:buChar char="•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220" indent="0" algn="l" defTabSz="685777" rtl="0" eaLnBrk="1" latinLnBrk="0" hangingPunct="1">
        <a:spcBef>
          <a:spcPct val="20000"/>
        </a:spcBef>
        <a:buFont typeface="Arial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53" indent="-171445" algn="l" defTabSz="685777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6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77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5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41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32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2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10" algn="l" defTabSz="685777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1620" userDrawn="1">
          <p15:clr>
            <a:srgbClr val="F26B43"/>
          </p15:clr>
        </p15:guide>
        <p15:guide id="2" pos="33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7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69497" y="1219200"/>
            <a:ext cx="6557379" cy="1666626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20: Threat Intelligence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469497" y="3127609"/>
            <a:ext cx="5925246" cy="299001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</a:rPr>
              <a:t>Instructor Materials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469497" y="3809526"/>
            <a:ext cx="2368954" cy="902174"/>
          </a:xfrm>
        </p:spPr>
        <p:txBody>
          <a:bodyPr/>
          <a:lstStyle/>
          <a:p>
            <a:r>
              <a:rPr lang="en-US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CyberOps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Associate v1.0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65047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3"/>
          <p:cNvSpPr>
            <a:spLocks noGrp="1" noChangeArrowheads="1"/>
          </p:cNvSpPr>
          <p:nvPr>
            <p:ph type="title"/>
          </p:nvPr>
        </p:nvSpPr>
        <p:spPr>
          <a:xfrm>
            <a:off x="1" y="50629"/>
            <a:ext cx="9144000" cy="757551"/>
          </a:xfrm>
        </p:spPr>
        <p:txBody>
          <a:bodyPr/>
          <a:lstStyle/>
          <a:p>
            <a:r>
              <a:rPr lang="en-US" dirty="0"/>
              <a:t>Instructor Materials – Module </a:t>
            </a:r>
            <a:r>
              <a:rPr lang="en-US" dirty="0" smtClean="0"/>
              <a:t>20 </a:t>
            </a:r>
            <a:r>
              <a:rPr lang="en-US" dirty="0"/>
              <a:t>Planning Guide</a:t>
            </a:r>
          </a:p>
        </p:txBody>
      </p:sp>
      <p:sp>
        <p:nvSpPr>
          <p:cNvPr id="4099" name="Rectangle 34"/>
          <p:cNvSpPr>
            <a:spLocks noGrp="1" noChangeArrowheads="1"/>
          </p:cNvSpPr>
          <p:nvPr>
            <p:ph idx="1"/>
          </p:nvPr>
        </p:nvSpPr>
        <p:spPr>
          <a:xfrm>
            <a:off x="144065" y="798944"/>
            <a:ext cx="8853286" cy="3747655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This PowerPoint deck is divided in two parts: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Instructor Planning Guide</a:t>
            </a:r>
            <a:endParaRPr lang="en-CA" dirty="0"/>
          </a:p>
          <a:p>
            <a:pPr lvl="1"/>
            <a:r>
              <a:rPr lang="en-CA" sz="1500" dirty="0"/>
              <a:t>Information to help you become familiar with the module</a:t>
            </a:r>
          </a:p>
          <a:p>
            <a:pPr lvl="1"/>
            <a:r>
              <a:rPr lang="en-CA" sz="1500" dirty="0"/>
              <a:t>Teaching aids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CA" dirty="0"/>
              <a:t>Instructor Class Presentation</a:t>
            </a:r>
          </a:p>
          <a:p>
            <a:pPr lvl="1"/>
            <a:r>
              <a:rPr lang="en-CA" sz="1500" dirty="0"/>
              <a:t>Optional slides that you can use in the classroom</a:t>
            </a:r>
          </a:p>
          <a:p>
            <a:pPr lvl="1"/>
            <a:r>
              <a:rPr lang="en-CA" sz="1500" dirty="0"/>
              <a:t>Begins on slide # 7</a:t>
            </a:r>
          </a:p>
          <a:p>
            <a:pPr marL="142875" lvl="1" indent="0" algn="ctr">
              <a:buNone/>
            </a:pPr>
            <a:r>
              <a:rPr lang="en-CA" sz="1500" b="1" dirty="0"/>
              <a:t>Note</a:t>
            </a:r>
            <a:r>
              <a:rPr lang="en-CA" sz="1500" dirty="0"/>
              <a:t>: Remove the Planning Guide from this presentation before sharing with anyone.</a:t>
            </a:r>
          </a:p>
          <a:p>
            <a:pPr marL="0" indent="0">
              <a:buNone/>
            </a:pPr>
            <a:r>
              <a:rPr lang="en-CA" b="1" dirty="0">
                <a:solidFill>
                  <a:schemeClr val="accent4"/>
                </a:solidFill>
              </a:rPr>
              <a:t>For additional help and resources go to the Instructor Home Page and Course Resources for this course. </a:t>
            </a:r>
            <a:r>
              <a:rPr lang="en-US" b="1" dirty="0">
                <a:solidFill>
                  <a:schemeClr val="accent4"/>
                </a:solidFill>
              </a:rPr>
              <a:t>You also can visit the professional development site on www.netacad.com, the official Cisco Networking Academy Facebook page, or Instructor Only FB group.</a:t>
            </a:r>
            <a:endParaRPr lang="en-CA" b="1" dirty="0">
              <a:solidFill>
                <a:schemeClr val="accent4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9958195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D0DBD329-AB20-664C-9697-486FE5CED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9238"/>
            <a:ext cx="9144000" cy="609708"/>
          </a:xfrm>
        </p:spPr>
        <p:txBody>
          <a:bodyPr/>
          <a:lstStyle/>
          <a:p>
            <a:r>
              <a:rPr lang="en-US" dirty="0"/>
              <a:t>What to Expect in this Module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C2EDE137-350D-6D47-BD51-750CD1983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065" y="798945"/>
            <a:ext cx="8853286" cy="346366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To facilitate learning, the following features within the GUI may be included in this module: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24EE699F-A87C-2246-9235-C1DFDF6B26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7600149"/>
              </p:ext>
            </p:extLst>
          </p:nvPr>
        </p:nvGraphicFramePr>
        <p:xfrm>
          <a:off x="301658" y="1145310"/>
          <a:ext cx="8557528" cy="1587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0558">
                  <a:extLst>
                    <a:ext uri="{9D8B030D-6E8A-4147-A177-3AD203B41FA5}">
                      <a16:colId xmlns:a16="http://schemas.microsoft.com/office/drawing/2014/main" xmlns="" val="200107645"/>
                    </a:ext>
                  </a:extLst>
                </a:gridCol>
                <a:gridCol w="6416970">
                  <a:extLst>
                    <a:ext uri="{9D8B030D-6E8A-4147-A177-3AD203B41FA5}">
                      <a16:colId xmlns:a16="http://schemas.microsoft.com/office/drawing/2014/main" xmlns="" val="2648404099"/>
                    </a:ext>
                  </a:extLst>
                </a:gridCol>
              </a:tblGrid>
              <a:tr h="26509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7710602"/>
                  </a:ext>
                </a:extLst>
              </a:tr>
              <a:tr h="460171">
                <a:tc>
                  <a:txBody>
                    <a:bodyPr/>
                    <a:lstStyle/>
                    <a:p>
                      <a:pPr marL="0" marR="0" lvl="0" indent="0" algn="l" defTabSz="685777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Check Your Understanding(CYU</a:t>
                      </a:r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 topic online quiz to help learners gauge content understanding.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76586054"/>
                  </a:ext>
                </a:extLst>
              </a:tr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 smtClean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Module Quiz</a:t>
                      </a:r>
                      <a:endParaRPr lang="en-US" sz="1400" kern="120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Self-assessments that integrate concepts and skills learned throughout the series of topics presented in the module.</a:t>
                      </a:r>
                    </a:p>
                  </a:txBody>
                  <a:tcPr/>
                </a:tc>
              </a:tr>
              <a:tr h="26509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cs"/>
                        </a:rPr>
                        <a:t>Module Summary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Briefly recaps module content.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215396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Check Your Understanding</a:t>
            </a:r>
          </a:p>
        </p:txBody>
      </p:sp>
      <p:sp>
        <p:nvSpPr>
          <p:cNvPr id="7171" name="Rectangle 34"/>
          <p:cNvSpPr>
            <a:spLocks noGrp="1" noChangeArrowheads="1"/>
          </p:cNvSpPr>
          <p:nvPr>
            <p:ph idx="1"/>
          </p:nvPr>
        </p:nvSpPr>
        <p:spPr>
          <a:xfrm>
            <a:off x="145357" y="965201"/>
            <a:ext cx="8878570" cy="3643747"/>
          </a:xfrm>
        </p:spPr>
        <p:txBody>
          <a:bodyPr/>
          <a:lstStyle/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Check Your Understanding activities are designed to let students quickly determine if they understand the content and can proceed, or if they need to review. 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Check Your Understanding activities </a:t>
            </a:r>
            <a:r>
              <a:rPr lang="en-US" sz="1600" b="1" i="1" dirty="0"/>
              <a:t>do not </a:t>
            </a:r>
            <a:r>
              <a:rPr lang="en-US" sz="1600" dirty="0"/>
              <a:t>affect student grades.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There are no separate slides for these activities in the PPT. They are listed in the notes area of the slide that appears before these activities.</a:t>
            </a:r>
          </a:p>
          <a:p>
            <a:pPr marL="0" indent="0" eaLnBrk="1" hangingPunct="1">
              <a:spcBef>
                <a:spcPct val="30000"/>
              </a:spcBef>
              <a:buNone/>
            </a:pPr>
            <a:endParaRPr lang="en-US" sz="1600" dirty="0"/>
          </a:p>
          <a:p>
            <a:pPr eaLnBrk="1" hangingPunct="1">
              <a:spcBef>
                <a:spcPct val="30000"/>
              </a:spcBef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3335752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3"/>
          <p:cNvSpPr>
            <a:spLocks noGrp="1" noChangeArrowheads="1"/>
          </p:cNvSpPr>
          <p:nvPr>
            <p:ph type="title"/>
          </p:nvPr>
        </p:nvSpPr>
        <p:spPr>
          <a:xfrm>
            <a:off x="1" y="41393"/>
            <a:ext cx="9144000" cy="568207"/>
          </a:xfrm>
        </p:spPr>
        <p:txBody>
          <a:bodyPr/>
          <a:lstStyle/>
          <a:p>
            <a:pPr eaLnBrk="1" hangingPunct="1"/>
            <a:r>
              <a:rPr lang="en-US" dirty="0"/>
              <a:t>Module </a:t>
            </a:r>
            <a:r>
              <a:rPr lang="en-US" dirty="0" smtClean="0"/>
              <a:t>20: </a:t>
            </a:r>
            <a:r>
              <a:rPr lang="en-US" dirty="0"/>
              <a:t>Activities</a:t>
            </a:r>
          </a:p>
        </p:txBody>
      </p:sp>
      <p:sp>
        <p:nvSpPr>
          <p:cNvPr id="6147" name="Rectangle 34"/>
          <p:cNvSpPr>
            <a:spLocks noGrp="1" noChangeArrowheads="1"/>
          </p:cNvSpPr>
          <p:nvPr>
            <p:ph idx="1"/>
          </p:nvPr>
        </p:nvSpPr>
        <p:spPr>
          <a:xfrm>
            <a:off x="136631" y="609600"/>
            <a:ext cx="8695135" cy="348414"/>
          </a:xfrm>
        </p:spPr>
        <p:txBody>
          <a:bodyPr/>
          <a:lstStyle/>
          <a:p>
            <a:pPr marL="0" indent="0">
              <a:spcBef>
                <a:spcPct val="30000"/>
              </a:spcBef>
              <a:buNone/>
            </a:pPr>
            <a:r>
              <a:rPr lang="en-US" sz="1600" dirty="0"/>
              <a:t>What activities are associated with this module?</a:t>
            </a:r>
            <a:endParaRPr lang="en-US" sz="1600" dirty="0">
              <a:solidFill>
                <a:srgbClr val="00B0F0"/>
              </a:solidFill>
            </a:endParaRPr>
          </a:p>
          <a:p>
            <a:pPr marL="0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</p:txBody>
      </p:sp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0538017"/>
              </p:ext>
            </p:extLst>
          </p:nvPr>
        </p:nvGraphicFramePr>
        <p:xfrm>
          <a:off x="369489" y="988376"/>
          <a:ext cx="8229418" cy="537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97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57736">
                  <a:extLst>
                    <a:ext uri="{9D8B030D-6E8A-4147-A177-3AD203B41FA5}">
                      <a16:colId xmlns:a16="http://schemas.microsoft.com/office/drawing/2014/main" xmlns="" val="3156509146"/>
                    </a:ext>
                  </a:extLst>
                </a:gridCol>
                <a:gridCol w="40800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6187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01382">
                <a:tc>
                  <a:txBody>
                    <a:bodyPr/>
                    <a:lstStyle/>
                    <a:p>
                      <a:pPr marL="0" marR="0" lvl="0" indent="0" algn="ctr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Page #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lvl="0" indent="0" algn="ctr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Activity Type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Activity Name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Optional?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6179">
                <a:tc>
                  <a:txBody>
                    <a:bodyPr/>
                    <a:lstStyle/>
                    <a:p>
                      <a:pPr algn="l"/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+mn-cs"/>
                        </a:rPr>
                        <a:t>20.2.7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+mn-cs"/>
                        </a:rPr>
                        <a:t>Check Your Understanding</a:t>
                      </a:r>
                      <a:endParaRPr lang="en-US" sz="1100" kern="1200" dirty="0">
                        <a:solidFill>
                          <a:schemeClr val="tx1"/>
                        </a:solidFill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sz="1100" kern="1200" dirty="0" smtClean="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+mn-cs"/>
                        </a:rPr>
                        <a:t>Identify the Threat Intelligence Information Source</a:t>
                      </a:r>
                      <a:endParaRPr lang="en-GB" sz="1100" kern="1200" dirty="0">
                        <a:solidFill>
                          <a:schemeClr val="tx1"/>
                        </a:solidFill>
                        <a:latin typeface="Arial" charset="0"/>
                        <a:ea typeface="ＭＳ Ｐゴシック" pitchFamily="34" charset="-128"/>
                        <a:cs typeface="+mn-cs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n-US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Recommended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79465384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Module </a:t>
            </a:r>
            <a:r>
              <a:rPr lang="en-US" dirty="0" smtClean="0"/>
              <a:t>20: </a:t>
            </a:r>
            <a:r>
              <a:rPr lang="en-US" dirty="0"/>
              <a:t>Best Practices</a:t>
            </a:r>
          </a:p>
        </p:txBody>
      </p:sp>
      <p:sp>
        <p:nvSpPr>
          <p:cNvPr id="11266" name="Rectangle 3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 dirty="0"/>
              <a:t>Prior to teaching Module </a:t>
            </a:r>
            <a:r>
              <a:rPr lang="en-US" sz="1600" dirty="0" smtClean="0"/>
              <a:t>20, </a:t>
            </a:r>
            <a:r>
              <a:rPr lang="en-US" sz="1600" dirty="0"/>
              <a:t>the instructor should: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Review the activities and assessments for this module.</a:t>
            </a:r>
          </a:p>
          <a:p>
            <a:pPr>
              <a:lnSpc>
                <a:spcPct val="85000"/>
              </a:lnSpc>
              <a:spcBef>
                <a:spcPct val="3000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Try to include as many questions as possible to keep students engaged during classroom presentation</a:t>
            </a:r>
            <a:r>
              <a:rPr lang="en-US" sz="1600" dirty="0" smtClean="0"/>
              <a:t>.</a:t>
            </a:r>
            <a:endParaRPr lang="en-US" sz="1600" dirty="0"/>
          </a:p>
          <a:p>
            <a:pPr marL="0" indent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 smtClean="0"/>
          </a:p>
          <a:p>
            <a:pPr marL="0" indent="0">
              <a:lnSpc>
                <a:spcPct val="85000"/>
              </a:lnSpc>
              <a:spcBef>
                <a:spcPct val="30000"/>
              </a:spcBef>
              <a:buNone/>
            </a:pPr>
            <a:r>
              <a:rPr lang="en-US" sz="1600" dirty="0" smtClean="0"/>
              <a:t>Topic 20.1</a:t>
            </a:r>
            <a:endParaRPr lang="en-US" sz="1600" dirty="0"/>
          </a:p>
          <a:p>
            <a:pPr lvl="1"/>
            <a:r>
              <a:rPr lang="en-US" altLang="ja-JP" sz="1600" dirty="0"/>
              <a:t>Ask the class</a:t>
            </a:r>
            <a:r>
              <a:rPr lang="en-US" altLang="ja-JP" sz="1600" dirty="0" smtClean="0"/>
              <a:t>:</a:t>
            </a:r>
          </a:p>
          <a:p>
            <a:pPr marL="446088" lvl="1"/>
            <a:r>
              <a:rPr lang="en-US" sz="1600" dirty="0" smtClean="0"/>
              <a:t>How can security professionals effectively protect a network?</a:t>
            </a:r>
          </a:p>
          <a:p>
            <a:pPr marL="446088" lvl="1"/>
            <a:r>
              <a:rPr lang="en-US" altLang="ja-JP" sz="1600" dirty="0" smtClean="0"/>
              <a:t>Are you aware of any Network security organizations?</a:t>
            </a:r>
          </a:p>
          <a:p>
            <a:pPr marL="0" lvl="1" indent="0">
              <a:buNone/>
            </a:pPr>
            <a:r>
              <a:rPr lang="en-US" altLang="ja-JP" sz="1600" dirty="0" smtClean="0"/>
              <a:t> </a:t>
            </a:r>
          </a:p>
          <a:p>
            <a:pPr marL="0" lvl="1" indent="0">
              <a:buNone/>
            </a:pPr>
            <a:r>
              <a:rPr lang="en-US" sz="1600" dirty="0" smtClean="0"/>
              <a:t>Topic 20.2</a:t>
            </a:r>
          </a:p>
          <a:p>
            <a:pPr marL="452438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Discuss the different Threat Intelligence Services and their functions.</a:t>
            </a:r>
            <a:endParaRPr lang="en-US" sz="1600" dirty="0"/>
          </a:p>
          <a:p>
            <a:pPr marL="466725" lvl="1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30188" lvl="1" indent="0">
              <a:buNone/>
            </a:pPr>
            <a:endParaRPr lang="en-US" altLang="ja-JP" sz="1600" dirty="0" smtClean="0"/>
          </a:p>
          <a:p>
            <a:pPr marL="446088" lvl="1"/>
            <a:endParaRPr lang="en-US" altLang="ja-JP" sz="1600" dirty="0" smtClean="0"/>
          </a:p>
          <a:p>
            <a:pPr marL="230188" lvl="1" indent="0">
              <a:buNone/>
            </a:pPr>
            <a:endParaRPr lang="en-US" altLang="ja-JP" sz="1600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sz="1600" dirty="0"/>
          </a:p>
          <a:p>
            <a:pPr lvl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630238" lvl="2" indent="-214313">
              <a:buFont typeface="Arial" panose="020B0604020202020204" pitchFamily="34" charset="0"/>
              <a:buChar char="•"/>
            </a:pPr>
            <a:endParaRPr lang="en-US" sz="1500" dirty="0"/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30000"/>
              </a:spcBef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2731435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69497" y="2751893"/>
            <a:ext cx="6672708" cy="644730"/>
          </a:xfrm>
        </p:spPr>
        <p:txBody>
          <a:bodyPr/>
          <a:lstStyle/>
          <a:p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Module </a:t>
            </a:r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20: Threat Intelligence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Subtitle 6">
            <a:extLst>
              <a:ext uri="{FF2B5EF4-FFF2-40B4-BE49-F238E27FC236}">
                <a16:creationId xmlns:a16="http://schemas.microsoft.com/office/drawing/2014/main" xmlns="" id="{6D781240-4B4A-4909-95BE-1BBBED592AB0}"/>
              </a:ext>
            </a:extLst>
          </p:cNvPr>
          <p:cNvSpPr txBox="1">
            <a:spLocks/>
          </p:cNvSpPr>
          <p:nvPr/>
        </p:nvSpPr>
        <p:spPr>
          <a:xfrm>
            <a:off x="469497" y="3723568"/>
            <a:ext cx="2368954" cy="902174"/>
          </a:xfrm>
          <a:prstGeom prst="rect">
            <a:avLst/>
          </a:prstGeom>
        </p:spPr>
        <p:txBody>
          <a:bodyPr lIns="91420" tIns="45710" rIns="91420" bIns="45710" anchor="b" anchorCtr="0">
            <a:noAutofit/>
          </a:bodyPr>
          <a:lstStyle>
            <a:lvl1pPr marL="0" indent="0" algn="l" defTabSz="684213" rtl="0" eaLnBrk="1" fontAlgn="base" hangingPunct="1">
              <a:lnSpc>
                <a:spcPct val="95000"/>
              </a:lnSpc>
              <a:spcBef>
                <a:spcPts val="1075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Arial" charset="0"/>
              <a:buNone/>
              <a:defRPr lang="en-US" sz="1200" b="0" i="0" kern="1200">
                <a:solidFill>
                  <a:schemeClr val="accent5"/>
                </a:solidFill>
                <a:latin typeface="+mn-lt"/>
                <a:ea typeface="ＭＳ Ｐゴシック" charset="0"/>
                <a:cs typeface="CiscoSans"/>
              </a:defRPr>
            </a:lvl1pPr>
            <a:lvl2pPr marL="342856" indent="0" algn="ctr" defTabSz="684213" rtl="0" eaLnBrk="1" fontAlgn="base" hangingPunct="1">
              <a:lnSpc>
                <a:spcPct val="95000"/>
              </a:lnSpc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None/>
              <a:defRPr lang="en-US" sz="14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CiscoSans"/>
              </a:defRPr>
            </a:lvl2pPr>
            <a:lvl3pPr marL="685720" indent="0" algn="ctr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None/>
              <a:defRPr lang="en-US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CiscoSans"/>
              </a:defRPr>
            </a:lvl3pPr>
            <a:lvl4pPr marL="1028579" indent="0" algn="ctr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None/>
              <a:defRPr lang="en-US" sz="11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CiscoSans"/>
              </a:defRPr>
            </a:lvl4pPr>
            <a:lvl5pPr marL="1371441" indent="0" algn="ctr" defTabSz="684213" rtl="0" eaLnBrk="1" fontAlgn="base" hangingPunct="1">
              <a:lnSpc>
                <a:spcPct val="95000"/>
              </a:lnSpc>
              <a:spcBef>
                <a:spcPts val="625"/>
              </a:spcBef>
              <a:spcAft>
                <a:spcPct val="0"/>
              </a:spcAft>
              <a:buFont typeface="Arial" charset="0"/>
              <a:buNone/>
              <a:defRPr lang="en-US" sz="1100" kern="1200">
                <a:solidFill>
                  <a:schemeClr val="tx1">
                    <a:tint val="75000"/>
                  </a:schemeClr>
                </a:solidFill>
                <a:latin typeface="+mn-lt"/>
                <a:ea typeface="ＭＳ Ｐゴシック" charset="0"/>
                <a:cs typeface="CiscoSans"/>
              </a:defRPr>
            </a:lvl5pPr>
            <a:lvl6pPr marL="1714297" indent="0" algn="ctr" defTabSz="685777" rtl="0" eaLnBrk="1" latinLnBrk="0" hangingPunct="1">
              <a:spcBef>
                <a:spcPts val="600"/>
              </a:spcBef>
              <a:buFont typeface="Arial" pitchFamily="34" charset="0"/>
              <a:buNone/>
              <a:defRPr sz="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161" indent="0" algn="ctr" defTabSz="685777" rtl="0" eaLnBrk="1" latinLnBrk="0" hangingPunct="1">
              <a:spcBef>
                <a:spcPts val="600"/>
              </a:spcBef>
              <a:buFont typeface="Arial" pitchFamily="34" charset="0"/>
              <a:buNone/>
              <a:defRPr sz="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020" indent="0" algn="ctr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2882" indent="0" algn="ctr" defTabSz="685777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CyberOps</a:t>
            </a:r>
            <a:r>
              <a:rPr lang="en-US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Associate v1.0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893898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3"/>
          <p:cNvSpPr>
            <a:spLocks noGrp="1" noChangeArrowheads="1"/>
          </p:cNvSpPr>
          <p:nvPr>
            <p:ph type="title"/>
          </p:nvPr>
        </p:nvSpPr>
        <p:spPr>
          <a:xfrm>
            <a:off x="1" y="41394"/>
            <a:ext cx="9144000" cy="612812"/>
          </a:xfrm>
        </p:spPr>
        <p:txBody>
          <a:bodyPr/>
          <a:lstStyle/>
          <a:p>
            <a:pPr eaLnBrk="1" hangingPunct="1"/>
            <a:r>
              <a:rPr lang="en-US" dirty="0"/>
              <a:t>Module Objectives</a:t>
            </a:r>
          </a:p>
        </p:txBody>
      </p:sp>
      <p:sp>
        <p:nvSpPr>
          <p:cNvPr id="6147" name="Rectangle 34"/>
          <p:cNvSpPr>
            <a:spLocks noGrp="1" noChangeArrowheads="1"/>
          </p:cNvSpPr>
          <p:nvPr>
            <p:ph idx="1"/>
          </p:nvPr>
        </p:nvSpPr>
        <p:spPr>
          <a:xfrm>
            <a:off x="99461" y="654206"/>
            <a:ext cx="8731272" cy="827461"/>
          </a:xfrm>
        </p:spPr>
        <p:txBody>
          <a:bodyPr/>
          <a:lstStyle/>
          <a:p>
            <a:pPr marL="0" lvl="0" indent="0" defTabSz="914400" ea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b="1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Module Title</a:t>
            </a:r>
            <a:r>
              <a:rPr lang="en-US" altLang="en-US" sz="16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altLang="en-US" sz="1600" dirty="0" smtClean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Threat Intelligence</a:t>
            </a:r>
            <a:endParaRPr lang="en-US" altLang="en-US" sz="1600" dirty="0">
              <a:solidFill>
                <a:schemeClr val="tx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defTabSz="914400" ea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600" dirty="0">
              <a:solidFill>
                <a:schemeClr val="tx1"/>
              </a:solidFill>
            </a:endParaRPr>
          </a:p>
          <a:p>
            <a:pPr marL="0" lvl="0" indent="0" defTabSz="914400" eaLnBrk="0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altLang="en-US" sz="1600" b="1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Module Objective</a:t>
            </a:r>
            <a:r>
              <a:rPr lang="en-US" altLang="en-US" sz="1600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600" dirty="0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Use various intelligence sources to locate current security threats.</a:t>
            </a:r>
          </a:p>
          <a:p>
            <a:pPr marL="89297" indent="0">
              <a:spcBef>
                <a:spcPct val="30000"/>
              </a:spcBef>
              <a:buNone/>
            </a:pPr>
            <a:endParaRPr 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75298"/>
              </p:ext>
            </p:extLst>
          </p:nvPr>
        </p:nvGraphicFramePr>
        <p:xfrm>
          <a:off x="423333" y="1625600"/>
          <a:ext cx="8263467" cy="9069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17548">
                  <a:extLst>
                    <a:ext uri="{9D8B030D-6E8A-4147-A177-3AD203B41FA5}">
                      <a16:colId xmlns:a16="http://schemas.microsoft.com/office/drawing/2014/main" xmlns="" val="399010295"/>
                    </a:ext>
                  </a:extLst>
                </a:gridCol>
                <a:gridCol w="5345919">
                  <a:extLst>
                    <a:ext uri="{9D8B030D-6E8A-4147-A177-3AD203B41FA5}">
                      <a16:colId xmlns:a16="http://schemas.microsoft.com/office/drawing/2014/main" xmlns="" val="3417728144"/>
                    </a:ext>
                  </a:extLst>
                </a:gridCol>
              </a:tblGrid>
              <a:tr h="2518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Topic Title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8" marR="6016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Topic Objective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8" marR="60168" marT="0" marB="0"/>
                </a:tc>
                <a:extLst>
                  <a:ext uri="{0D108BD9-81ED-4DB2-BD59-A6C34878D82A}">
                    <a16:rowId xmlns:a16="http://schemas.microsoft.com/office/drawing/2014/main" xmlns="" val="364302898"/>
                  </a:ext>
                </a:extLst>
              </a:tr>
              <a:tr h="2637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Information Sources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8" marR="601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information sources used to communicate emerging network security threats.</a:t>
                      </a:r>
                      <a:endParaRPr lang="en-US" sz="9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8" marR="60168" marT="0" marB="0"/>
                </a:tc>
                <a:extLst>
                  <a:ext uri="{0D108BD9-81ED-4DB2-BD59-A6C34878D82A}">
                    <a16:rowId xmlns:a16="http://schemas.microsoft.com/office/drawing/2014/main" xmlns="" val="3530891527"/>
                  </a:ext>
                </a:extLst>
              </a:tr>
              <a:tr h="26372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</a:rPr>
                        <a:t>Threat Intelligence Services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8" marR="60168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various threat intelligence services.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168" marR="60168" marT="0" marB="0"/>
                </a:tc>
                <a:extLst>
                  <a:ext uri="{0D108BD9-81ED-4DB2-BD59-A6C34878D82A}">
                    <a16:rowId xmlns:a16="http://schemas.microsoft.com/office/drawing/2014/main" xmlns="" val="66289294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3818946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4" y="915409"/>
            <a:ext cx="8164868" cy="1802391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20.1 Information Sources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30996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 smtClean="0"/>
              <a:t>Threat Intelligence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Network Intelligence Communities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98944"/>
            <a:ext cx="8529156" cy="147012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To effectively protect a network, the security </a:t>
            </a:r>
            <a:r>
              <a:rPr lang="en-US" sz="1600" dirty="0"/>
              <a:t>professionals must stay informed </a:t>
            </a:r>
            <a:r>
              <a:rPr lang="en-US" sz="1600" dirty="0" smtClean="0"/>
              <a:t>about the threats </a:t>
            </a:r>
            <a:r>
              <a:rPr lang="en-US" sz="1600" dirty="0"/>
              <a:t>and </a:t>
            </a:r>
            <a:r>
              <a:rPr lang="en-US" sz="1600" dirty="0" smtClean="0"/>
              <a:t>vulnerabilities.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1600" dirty="0" smtClean="0"/>
              <a:t>There </a:t>
            </a:r>
            <a:r>
              <a:rPr lang="en-IN" sz="1600" dirty="0"/>
              <a:t>are many security organizations which provide network </a:t>
            </a:r>
            <a:r>
              <a:rPr lang="en-IN" sz="1600" dirty="0" smtClean="0"/>
              <a:t>intelligence, resources</a:t>
            </a:r>
            <a:r>
              <a:rPr lang="en-IN" sz="1600" dirty="0"/>
              <a:t>, workshops, and conferences to help security professionals. </a:t>
            </a: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To </a:t>
            </a:r>
            <a:r>
              <a:rPr lang="en-US" sz="1600" dirty="0"/>
              <a:t>remain effective, a network security professional must:</a:t>
            </a:r>
          </a:p>
          <a:p>
            <a:pPr marL="452438">
              <a:buFont typeface="Arial" panose="020B0604020202020204" pitchFamily="34" charset="0"/>
              <a:buChar char="•"/>
            </a:pPr>
            <a:r>
              <a:rPr lang="en-US" sz="1600" b="1" dirty="0"/>
              <a:t>Keep abreast of the latest threats</a:t>
            </a:r>
            <a:r>
              <a:rPr lang="en-US" sz="1600" dirty="0"/>
              <a:t> – I</a:t>
            </a:r>
            <a:r>
              <a:rPr lang="en-US" sz="1600" dirty="0" smtClean="0"/>
              <a:t>ncludes </a:t>
            </a:r>
            <a:r>
              <a:rPr lang="en-US" sz="1600" dirty="0"/>
              <a:t>subscribing to real-time feeds regarding threats, routinely perusing security-related websites, following security blogs and podcasts, and more.</a:t>
            </a:r>
          </a:p>
          <a:p>
            <a:pPr marL="452438">
              <a:buFont typeface="Arial" panose="020B0604020202020204" pitchFamily="34" charset="0"/>
              <a:buChar char="•"/>
            </a:pPr>
            <a:r>
              <a:rPr lang="en-US" sz="1600" b="1" dirty="0"/>
              <a:t>Continue to upgrade skills</a:t>
            </a:r>
            <a:r>
              <a:rPr lang="en-US" sz="1600" dirty="0"/>
              <a:t> </a:t>
            </a:r>
            <a:r>
              <a:rPr lang="en-US" sz="1600" dirty="0" smtClean="0"/>
              <a:t>– Includes </a:t>
            </a:r>
            <a:r>
              <a:rPr lang="en-US" sz="1600" dirty="0"/>
              <a:t>attending security-related training, workshops, and conferences</a:t>
            </a:r>
            <a:r>
              <a:rPr lang="en-US" sz="1600" dirty="0" smtClean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1600" b="1" dirty="0"/>
              <a:t>Note</a:t>
            </a:r>
            <a:r>
              <a:rPr lang="en-IN" sz="1600" dirty="0"/>
              <a:t>: Network security has a very steep learning curve and requires a commitment to continuous professional development.</a:t>
            </a:r>
            <a:endParaRPr lang="en-US" sz="1600" dirty="0"/>
          </a:p>
          <a:p>
            <a:pPr marL="0" indent="0">
              <a:buNone/>
            </a:pP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42478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 smtClean="0"/>
              <a:t>Threat Intelligence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Network Intelligence </a:t>
            </a:r>
            <a:r>
              <a:rPr lang="en-IN" dirty="0" smtClean="0"/>
              <a:t>Communities (Contd.)</a:t>
            </a: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98944"/>
            <a:ext cx="8075487" cy="326471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 smtClean="0"/>
              <a:t>The table lists the important network security organization.</a:t>
            </a:r>
            <a:endParaRPr lang="en-US" sz="16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895866"/>
              </p:ext>
            </p:extLst>
          </p:nvPr>
        </p:nvGraphicFramePr>
        <p:xfrm>
          <a:off x="309339" y="1253743"/>
          <a:ext cx="8626433" cy="28333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3615"/>
                <a:gridCol w="6452818"/>
              </a:tblGrid>
              <a:tr h="271305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 smtClean="0"/>
                        <a:t>Organization</a:t>
                      </a:r>
                      <a:endParaRPr lang="en-IN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 smtClean="0"/>
                        <a:t>Description</a:t>
                      </a:r>
                      <a:endParaRPr lang="en-IN" sz="1200" b="1" dirty="0"/>
                    </a:p>
                  </a:txBody>
                  <a:tcPr/>
                </a:tc>
              </a:tr>
              <a:tr h="1584625">
                <a:tc>
                  <a:txBody>
                    <a:bodyPr/>
                    <a:lstStyle/>
                    <a:p>
                      <a:r>
                        <a:rPr lang="en-IN" sz="14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SysAdmin</a:t>
                      </a:r>
                      <a:r>
                        <a:rPr lang="en-IN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Audit, Network, Security (SANS)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4000"/>
                        </a:lnSpc>
                      </a:pP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SANS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Institute</a:t>
                      </a: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resources are largely free upon request and include:</a:t>
                      </a:r>
                    </a:p>
                    <a:p>
                      <a:pPr marL="171450" indent="-171450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Internet Storm Center - the popular internet early warning system</a:t>
                      </a:r>
                    </a:p>
                    <a:p>
                      <a:pPr marL="171450" indent="-171450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NewsBites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weekly digest of news articles about computer security. </a:t>
                      </a:r>
                    </a:p>
                    <a:p>
                      <a:pPr marL="171450" indent="-171450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@RISK</a:t>
                      </a:r>
                      <a:r>
                        <a:rPr lang="en-US" sz="1400" b="0" i="0" u="none" strike="noStrik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T</a:t>
                      </a: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weekly digest of newly discovered attack vectors, vulnerabilities with active exploits, and explanations of how recent attacks worked.</a:t>
                      </a:r>
                    </a:p>
                    <a:p>
                      <a:pPr marL="171450" indent="-171450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Flash security alerts</a:t>
                      </a:r>
                    </a:p>
                    <a:p>
                      <a:pPr marL="171450" indent="-171450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 Room - More than 1,200 award-winning, original research papers. </a:t>
                      </a:r>
                    </a:p>
                    <a:p>
                      <a:pPr marL="171450" indent="-171450">
                        <a:lnSpc>
                          <a:spcPct val="114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4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SANS also develops security courses.</a:t>
                      </a:r>
                    </a:p>
                  </a:txBody>
                  <a:tcPr/>
                </a:tc>
              </a:tr>
              <a:tr h="456482">
                <a:tc>
                  <a:txBody>
                    <a:bodyPr/>
                    <a:lstStyle/>
                    <a:p>
                      <a:pPr fontAlgn="ctr"/>
                      <a:r>
                        <a:rPr lang="en-IN" sz="1400" b="0" dirty="0">
                          <a:effectLst/>
                        </a:rPr>
                        <a:t>Mitre</a:t>
                      </a: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I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Mitre Corporation </a:t>
                      </a:r>
                      <a:r>
                        <a:rPr 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en-US" sz="1400" b="0" dirty="0" smtClean="0">
                          <a:effectLst/>
                        </a:rPr>
                        <a:t>aintains </a:t>
                      </a:r>
                      <a:r>
                        <a:rPr lang="en-US" sz="1400" b="0" dirty="0">
                          <a:effectLst/>
                        </a:rPr>
                        <a:t>a list of </a:t>
                      </a:r>
                      <a:r>
                        <a:rPr lang="en-US" sz="1400" b="0" dirty="0" smtClean="0">
                          <a:effectLst/>
                        </a:rPr>
                        <a:t>Common </a:t>
                      </a:r>
                      <a:r>
                        <a:rPr lang="en-US" sz="1400" b="0" dirty="0">
                          <a:effectLst/>
                        </a:rPr>
                        <a:t>V</a:t>
                      </a:r>
                      <a:r>
                        <a:rPr lang="en-US" sz="1400" b="0" dirty="0" smtClean="0">
                          <a:effectLst/>
                        </a:rPr>
                        <a:t>ulnerabilities </a:t>
                      </a:r>
                      <a:r>
                        <a:rPr lang="en-US" sz="1400" b="0" dirty="0">
                          <a:effectLst/>
                        </a:rPr>
                        <a:t>and </a:t>
                      </a:r>
                      <a:r>
                        <a:rPr lang="en-US" sz="1400" b="0" dirty="0" smtClean="0">
                          <a:effectLst/>
                        </a:rPr>
                        <a:t>Exposures </a:t>
                      </a:r>
                      <a:r>
                        <a:rPr lang="en-US" sz="1400" b="0" dirty="0">
                          <a:effectLst/>
                        </a:rPr>
                        <a:t>(CVE) used by prominent security organizations.</a:t>
                      </a:r>
                    </a:p>
                  </a:txBody>
                  <a:tcPr marL="47625" marR="47625" marT="47625" marB="47625"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9956018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 smtClean="0"/>
              <a:t>Information Sources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Network Intelligence </a:t>
            </a:r>
            <a:r>
              <a:rPr lang="en-IN" dirty="0" smtClean="0"/>
              <a:t>Communities (Contd.)</a:t>
            </a:r>
            <a:endParaRPr lang="en-IN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594628"/>
              </p:ext>
            </p:extLst>
          </p:nvPr>
        </p:nvGraphicFramePr>
        <p:xfrm>
          <a:off x="280659" y="933132"/>
          <a:ext cx="8736592" cy="364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0492"/>
                <a:gridCol w="5916100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 smtClean="0"/>
                        <a:t>Organization</a:t>
                      </a:r>
                      <a:endParaRPr lang="en-IN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200" b="1" dirty="0" smtClean="0"/>
                        <a:t>Description</a:t>
                      </a:r>
                      <a:endParaRPr lang="en-IN" sz="1200" b="1" dirty="0"/>
                    </a:p>
                  </a:txBody>
                  <a:tcPr/>
                </a:tc>
              </a:tr>
              <a:tr h="907835">
                <a:tc>
                  <a:txBody>
                    <a:bodyPr/>
                    <a:lstStyle/>
                    <a:p>
                      <a:pPr fontAlgn="ctr"/>
                      <a:r>
                        <a:rPr lang="en-US" sz="1400" b="0" dirty="0" smtClean="0">
                          <a:effectLst/>
                        </a:rPr>
                        <a:t>Forum of Incident Response and Security Teams (F</a:t>
                      </a:r>
                      <a:r>
                        <a:rPr lang="en-IN" sz="1400" b="0" dirty="0" smtClean="0">
                          <a:effectLst/>
                        </a:rPr>
                        <a:t>IRST)</a:t>
                      </a:r>
                      <a:endParaRPr lang="en-IN" sz="1400" b="0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400" b="0" dirty="0" smtClean="0">
                          <a:effectLst/>
                        </a:rPr>
                        <a:t>It is </a:t>
                      </a:r>
                      <a:r>
                        <a:rPr lang="en-US" sz="1400" b="0" dirty="0">
                          <a:effectLst/>
                        </a:rPr>
                        <a:t>a security organization that brings together a variety of computer security incident response teams from government, commercial, and educational organizations to foster cooperation and coordination in information sharing, incident prevention and rapid reaction.</a:t>
                      </a:r>
                    </a:p>
                  </a:txBody>
                  <a:tcPr marL="47625" marR="47625" marT="47625" marB="47625" anchor="ctr"/>
                </a:tc>
              </a:tr>
              <a:tr h="499492">
                <a:tc>
                  <a:txBody>
                    <a:bodyPr/>
                    <a:lstStyle/>
                    <a:p>
                      <a:pPr fontAlgn="ctr"/>
                      <a:r>
                        <a:rPr lang="en-IN" sz="1400" b="0" dirty="0" err="1">
                          <a:effectLst/>
                        </a:rPr>
                        <a:t>SecurityNewsWire</a:t>
                      </a:r>
                      <a:endParaRPr lang="en-IN" sz="1400" b="0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400" b="0" dirty="0">
                          <a:effectLst/>
                        </a:rPr>
                        <a:t>A security news portal that aggregates the latest breaking news pertaining to alerts, exploits, and vulnerabilities.</a:t>
                      </a:r>
                    </a:p>
                  </a:txBody>
                  <a:tcPr marL="47625" marR="47625" marT="47625" marB="47625" anchor="ctr"/>
                </a:tc>
              </a:tr>
              <a:tr h="703663">
                <a:tc>
                  <a:txBody>
                    <a:bodyPr/>
                    <a:lstStyle/>
                    <a:p>
                      <a:pPr fontAlgn="ctr"/>
                      <a:r>
                        <a:rPr lang="en-US" sz="1400" b="0" dirty="0" smtClean="0">
                          <a:effectLst/>
                        </a:rPr>
                        <a:t>International Information Systems Security Certification Consortium </a:t>
                      </a:r>
                      <a:r>
                        <a:rPr lang="en-IN" sz="1400" b="0" dirty="0" smtClean="0">
                          <a:effectLst/>
                        </a:rPr>
                        <a:t>(ISC)</a:t>
                      </a:r>
                      <a:r>
                        <a:rPr lang="en-IN" sz="1400" b="0" baseline="30000" dirty="0" smtClean="0">
                          <a:effectLst/>
                        </a:rPr>
                        <a:t>2</a:t>
                      </a:r>
                      <a:endParaRPr lang="en-IN" sz="1400" b="0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400" b="0" dirty="0" smtClean="0">
                          <a:effectLst/>
                        </a:rPr>
                        <a:t>Provides </a:t>
                      </a:r>
                      <a:r>
                        <a:rPr lang="en-US" sz="1400" b="0" dirty="0">
                          <a:effectLst/>
                        </a:rPr>
                        <a:t>vendor neutral education products and career services to more than 75,000+ industry professionals in more than 135 countries.</a:t>
                      </a:r>
                    </a:p>
                  </a:txBody>
                  <a:tcPr marL="47625" marR="47625" marT="47625" marB="47625" anchor="ctr"/>
                </a:tc>
              </a:tr>
              <a:tr h="1112007">
                <a:tc>
                  <a:txBody>
                    <a:bodyPr/>
                    <a:lstStyle/>
                    <a:p>
                      <a:pPr fontAlgn="ctr"/>
                      <a:r>
                        <a:rPr lang="en-IN" sz="1400" b="0" dirty="0" smtClean="0">
                          <a:effectLst/>
                        </a:rPr>
                        <a:t> </a:t>
                      </a:r>
                      <a:r>
                        <a:rPr lang="en-US" sz="1400" b="0" dirty="0" smtClean="0">
                          <a:effectLst/>
                        </a:rPr>
                        <a:t>Center for Internet Security (</a:t>
                      </a:r>
                      <a:r>
                        <a:rPr lang="en-IN" sz="1400" b="0" dirty="0" smtClean="0">
                          <a:effectLst/>
                        </a:rPr>
                        <a:t>CIS)</a:t>
                      </a:r>
                      <a:endParaRPr lang="en-IN" sz="1400" b="0" dirty="0">
                        <a:effectLst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US" sz="1400" b="0" dirty="0" smtClean="0">
                          <a:effectLst/>
                        </a:rPr>
                        <a:t>It is </a:t>
                      </a:r>
                      <a:r>
                        <a:rPr lang="en-US" sz="1400" b="0" dirty="0">
                          <a:effectLst/>
                        </a:rPr>
                        <a:t>a focal point for cyber threat prevention, protection, response, and recovery for state, local, tribal, and territorial (SLTT) governments through the Multi-State Information Sharing and Analysis Center (MS-ISAC). </a:t>
                      </a:r>
                      <a:endParaRPr lang="en-US" sz="1400" b="0" dirty="0" smtClean="0">
                        <a:effectLst/>
                      </a:endParaRPr>
                    </a:p>
                    <a:p>
                      <a:pPr fontAlgn="ctr"/>
                      <a:r>
                        <a:rPr lang="en-US" sz="1400" b="0" dirty="0" smtClean="0">
                          <a:effectLst/>
                        </a:rPr>
                        <a:t>The </a:t>
                      </a:r>
                      <a:r>
                        <a:rPr lang="en-US" sz="1400" b="0" dirty="0">
                          <a:effectLst/>
                        </a:rPr>
                        <a:t>MS-ISAC offers 24x7 cyber threat warnings and advisories, vulnerability identification, and mitigation and incident response.</a:t>
                      </a:r>
                    </a:p>
                  </a:txBody>
                  <a:tcPr marL="47625" marR="47625" marT="47625" marB="47625" anchor="ctr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5420332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 smtClean="0"/>
              <a:t>Threat Intelligence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Cisco </a:t>
            </a:r>
            <a:r>
              <a:rPr lang="en-IN" dirty="0" err="1"/>
              <a:t>Cybersecurity</a:t>
            </a:r>
            <a:r>
              <a:rPr lang="en-IN" dirty="0"/>
              <a:t> Reports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98944"/>
            <a:ext cx="8075487" cy="147012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Resources to help </a:t>
            </a:r>
            <a:r>
              <a:rPr lang="en-US" sz="1600" dirty="0"/>
              <a:t>security professionals stay abreast of the latest </a:t>
            </a:r>
            <a:r>
              <a:rPr lang="en-US" sz="1600" dirty="0" smtClean="0"/>
              <a:t>threats are </a:t>
            </a:r>
            <a:r>
              <a:rPr lang="en-US" sz="1600" dirty="0"/>
              <a:t>the Cisco Annual Cybersecurity </a:t>
            </a:r>
            <a:r>
              <a:rPr lang="en-US" sz="1600" dirty="0" smtClean="0"/>
              <a:t>Report </a:t>
            </a:r>
            <a:r>
              <a:rPr lang="en-US" sz="1600" dirty="0"/>
              <a:t>and the Mid-Year Cybersecurity Report. </a:t>
            </a: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These </a:t>
            </a:r>
            <a:r>
              <a:rPr lang="en-US" sz="1600" dirty="0"/>
              <a:t>reports provide an update on the state of security preparedness, expert analysis of top vulnerabilities, factors behind the explosion of attacks using adware, spam, and </a:t>
            </a:r>
            <a:r>
              <a:rPr lang="en-US" sz="1600" dirty="0" smtClean="0"/>
              <a:t>so 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Cybersecurity analysts should </a:t>
            </a:r>
            <a:r>
              <a:rPr lang="en-US" sz="1600" dirty="0" smtClean="0"/>
              <a:t>subscribe and </a:t>
            </a:r>
            <a:r>
              <a:rPr lang="en-US" sz="1600" dirty="0"/>
              <a:t>read these reports to learn how threat actors are targeting their networks, and what </a:t>
            </a:r>
            <a:r>
              <a:rPr lang="en-US" sz="1600" dirty="0" smtClean="0"/>
              <a:t>action can be taken to </a:t>
            </a:r>
            <a:r>
              <a:rPr lang="en-US" sz="1600" dirty="0"/>
              <a:t>mitigate these attacks.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020296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 smtClean="0"/>
              <a:t>Threat Intelligence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Security Blogs and Podcasts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98944"/>
            <a:ext cx="8465782" cy="147012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Blogs </a:t>
            </a:r>
            <a:r>
              <a:rPr lang="en-US" sz="1600" dirty="0"/>
              <a:t>and podcasts also provide advice, research, and recommended mitigation techniques</a:t>
            </a:r>
            <a:r>
              <a:rPr lang="en-US" sz="1600" dirty="0" smtClean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1600" dirty="0"/>
              <a:t>Cisco provides blogs on security-related topics from a </a:t>
            </a:r>
            <a:r>
              <a:rPr lang="en-US" sz="1600" dirty="0" smtClean="0"/>
              <a:t>number of </a:t>
            </a:r>
            <a:r>
              <a:rPr lang="en-US" sz="1600" dirty="0"/>
              <a:t>industry experts and from the Cisco </a:t>
            </a:r>
            <a:r>
              <a:rPr lang="en-US" sz="1600" dirty="0" err="1"/>
              <a:t>Talos</a:t>
            </a:r>
            <a:r>
              <a:rPr lang="en-US" sz="1600" dirty="0"/>
              <a:t> </a:t>
            </a:r>
            <a:r>
              <a:rPr lang="en-US" sz="1600" dirty="0" smtClean="0"/>
              <a:t>Group.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Cisco </a:t>
            </a:r>
            <a:r>
              <a:rPr lang="en-US" sz="1600" dirty="0" err="1"/>
              <a:t>Talos</a:t>
            </a:r>
            <a:r>
              <a:rPr lang="en-US" sz="1600" dirty="0"/>
              <a:t> </a:t>
            </a:r>
            <a:r>
              <a:rPr lang="en-US" sz="1600" dirty="0" smtClean="0"/>
              <a:t>offers </a:t>
            </a:r>
            <a:r>
              <a:rPr lang="en-US" sz="1600" dirty="0"/>
              <a:t>a series of over 80 podcasts that can be played from the internet or downloaded to your device of choice.</a:t>
            </a:r>
          </a:p>
          <a:p>
            <a:pPr marL="0" indent="0">
              <a:buNone/>
            </a:pP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326547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4" y="915409"/>
            <a:ext cx="8617044" cy="1802391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20.2 Threat Intelligence 							Services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916139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 smtClean="0"/>
              <a:t>Threat Intelligence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 smtClean="0"/>
              <a:t>Cisco </a:t>
            </a:r>
            <a:r>
              <a:rPr lang="en-IN" dirty="0" err="1" smtClean="0"/>
              <a:t>Talos</a:t>
            </a: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98944"/>
            <a:ext cx="5061679" cy="147012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 err="1" smtClean="0"/>
              <a:t>Talos</a:t>
            </a:r>
            <a:r>
              <a:rPr lang="en-US" sz="1600" dirty="0" smtClean="0"/>
              <a:t> </a:t>
            </a:r>
            <a:r>
              <a:rPr lang="en-US" sz="1600" dirty="0"/>
              <a:t>is one of the largest commercial threat intelligence teams in the world, and is comprised of world-class researchers, analysts and engineers</a:t>
            </a:r>
            <a:r>
              <a:rPr lang="en-US" sz="1600" dirty="0" smtClean="0"/>
              <a:t>.  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goal </a:t>
            </a:r>
            <a:r>
              <a:rPr lang="en-US" sz="1600" dirty="0" smtClean="0"/>
              <a:t>is </a:t>
            </a:r>
            <a:r>
              <a:rPr lang="en-US" sz="1600" dirty="0"/>
              <a:t>to help protect enterprise users, data, and infrastructure from active adversaries. </a:t>
            </a:r>
            <a:endParaRPr lang="en-US" sz="1600" dirty="0" smtClean="0"/>
          </a:p>
          <a:p>
            <a:pPr marL="180975" indent="-180975">
              <a:buFont typeface="Arial" panose="020B0604020202020204" pitchFamily="34" charset="0"/>
              <a:buChar char="•"/>
            </a:pPr>
            <a:r>
              <a:rPr lang="en-US" sz="1600" dirty="0" smtClean="0"/>
              <a:t>The team </a:t>
            </a:r>
            <a:r>
              <a:rPr lang="en-US" sz="1600" dirty="0"/>
              <a:t>collects information about active, existing, and emerging </a:t>
            </a:r>
            <a:r>
              <a:rPr lang="en-US" sz="1600" dirty="0" smtClean="0"/>
              <a:t>threats, and then provides </a:t>
            </a:r>
            <a:r>
              <a:rPr lang="en-US" sz="1600" dirty="0"/>
              <a:t>comprehensive protection against these attacks and </a:t>
            </a:r>
            <a:r>
              <a:rPr lang="en-US" sz="1600" dirty="0" smtClean="0"/>
              <a:t>malware to </a:t>
            </a:r>
            <a:r>
              <a:rPr lang="en-US" sz="1600" dirty="0"/>
              <a:t>its subscribers</a:t>
            </a:r>
            <a:r>
              <a:rPr lang="en-US" sz="1600" dirty="0" smtClean="0"/>
              <a:t>.</a:t>
            </a:r>
          </a:p>
          <a:p>
            <a:pPr marL="180975" indent="-180975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180975" indent="-180975"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0" indent="0">
              <a:buNone/>
            </a:pPr>
            <a:endParaRPr lang="en-US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795" y="849380"/>
            <a:ext cx="4000124" cy="2588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" y="3496504"/>
            <a:ext cx="8935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180975"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en-IN" sz="1600" dirty="0">
                <a:solidFill>
                  <a:srgbClr val="000000"/>
                </a:solidFill>
              </a:rPr>
              <a:t>Cisco Security products can use </a:t>
            </a:r>
            <a:r>
              <a:rPr lang="en-IN" sz="1600" dirty="0" err="1">
                <a:solidFill>
                  <a:srgbClr val="000000"/>
                </a:solidFill>
              </a:rPr>
              <a:t>Talos</a:t>
            </a:r>
            <a:r>
              <a:rPr lang="en-IN" sz="1600" dirty="0">
                <a:solidFill>
                  <a:srgbClr val="000000"/>
                </a:solidFill>
              </a:rPr>
              <a:t> threat intelligence in real time to provide fast and effective security solutions</a:t>
            </a:r>
            <a:r>
              <a:rPr lang="en-IN" sz="1600" dirty="0" smtClean="0">
                <a:solidFill>
                  <a:srgbClr val="000000"/>
                </a:solidFill>
              </a:rPr>
              <a:t>.</a:t>
            </a:r>
          </a:p>
          <a:p>
            <a:pPr marL="180975">
              <a:lnSpc>
                <a:spcPct val="50000"/>
              </a:lnSpc>
              <a:tabLst>
                <a:tab pos="180975" algn="l"/>
              </a:tabLst>
            </a:pPr>
            <a:endParaRPr lang="en-IN" sz="1600" dirty="0">
              <a:solidFill>
                <a:srgbClr val="000000"/>
              </a:solidFill>
            </a:endParaRPr>
          </a:p>
          <a:p>
            <a:pPr marL="361950" indent="-180975">
              <a:buFont typeface="Arial" panose="020B0604020202020204" pitchFamily="34" charset="0"/>
              <a:buChar char="•"/>
              <a:tabLst>
                <a:tab pos="180975" algn="l"/>
              </a:tabLst>
            </a:pPr>
            <a:r>
              <a:rPr lang="en-IN" sz="1600" dirty="0">
                <a:solidFill>
                  <a:srgbClr val="000000"/>
                </a:solidFill>
              </a:rPr>
              <a:t> Cisco </a:t>
            </a:r>
            <a:r>
              <a:rPr lang="en-IN" sz="1600" dirty="0" err="1">
                <a:solidFill>
                  <a:srgbClr val="000000"/>
                </a:solidFill>
              </a:rPr>
              <a:t>Talos</a:t>
            </a:r>
            <a:r>
              <a:rPr lang="en-IN" sz="1600" dirty="0">
                <a:solidFill>
                  <a:srgbClr val="000000"/>
                </a:solidFill>
              </a:rPr>
              <a:t> also provides free software, services, resources</a:t>
            </a:r>
            <a:r>
              <a:rPr lang="en-IN" sz="1600" dirty="0" smtClean="0">
                <a:solidFill>
                  <a:srgbClr val="000000"/>
                </a:solidFill>
              </a:rPr>
              <a:t>, data </a:t>
            </a:r>
            <a:r>
              <a:rPr lang="en-IN" sz="1600" dirty="0">
                <a:solidFill>
                  <a:srgbClr val="000000"/>
                </a:solidFill>
              </a:rPr>
              <a:t>and maintains the security incident detection rule sets for the Snort.org, </a:t>
            </a:r>
            <a:r>
              <a:rPr lang="en-IN" sz="1600" dirty="0" err="1">
                <a:solidFill>
                  <a:srgbClr val="000000"/>
                </a:solidFill>
              </a:rPr>
              <a:t>ClamAV</a:t>
            </a:r>
            <a:r>
              <a:rPr lang="en-IN" sz="1600" dirty="0">
                <a:solidFill>
                  <a:srgbClr val="000000"/>
                </a:solidFill>
              </a:rPr>
              <a:t>, and </a:t>
            </a:r>
            <a:r>
              <a:rPr lang="en-IN" sz="1600" dirty="0" err="1">
                <a:solidFill>
                  <a:srgbClr val="000000"/>
                </a:solidFill>
              </a:rPr>
              <a:t>SpamCop</a:t>
            </a:r>
            <a:r>
              <a:rPr lang="en-IN" sz="1600" dirty="0">
                <a:solidFill>
                  <a:srgbClr val="000000"/>
                </a:solidFill>
              </a:rPr>
              <a:t> network security tools</a:t>
            </a:r>
            <a:r>
              <a:rPr lang="en-IN" sz="1600" dirty="0" smtClean="0">
                <a:solidFill>
                  <a:srgbClr val="000000"/>
                </a:solidFill>
              </a:rPr>
              <a:t>.</a:t>
            </a:r>
            <a:endParaRPr lang="en-IN" sz="1600" dirty="0">
              <a:solidFill>
                <a:srgbClr val="00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96364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 smtClean="0"/>
              <a:t>Threat Intelligence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 err="1" smtClean="0"/>
              <a:t>FireEye</a:t>
            </a: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98944"/>
            <a:ext cx="8386986" cy="147012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FireEye is another security company that offers services to help enterprises secure their networks. </a:t>
            </a: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It </a:t>
            </a:r>
            <a:r>
              <a:rPr lang="en-US" sz="1600" dirty="0"/>
              <a:t>uses a three-pronged approach combining security intelligence, security expertise, and technology.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It </a:t>
            </a:r>
            <a:r>
              <a:rPr lang="en-US" sz="1600" dirty="0"/>
              <a:t>offers SIEM and SOAR with the Helix Security Platform, which uses behavioral analysis and advanced threat detection and is supported by the FireEye </a:t>
            </a:r>
            <a:r>
              <a:rPr lang="en-US" sz="1600" dirty="0" err="1"/>
              <a:t>Mandiant</a:t>
            </a:r>
            <a:r>
              <a:rPr lang="en-US" sz="1600" dirty="0"/>
              <a:t> worldwide threat intelligence network. </a:t>
            </a:r>
            <a:endParaRPr lang="en-US" sz="1600" dirty="0" smtClean="0"/>
          </a:p>
          <a:p>
            <a:pPr marL="0" indent="0">
              <a:buNone/>
            </a:pP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06948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 smtClean="0"/>
              <a:t>Threat Intelligence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 err="1" smtClean="0"/>
              <a:t>FireEye</a:t>
            </a:r>
            <a:r>
              <a:rPr lang="en-IN" dirty="0" smtClean="0"/>
              <a:t> (Contd.)</a:t>
            </a: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98944"/>
            <a:ext cx="8386986" cy="1470123"/>
          </a:xfrm>
        </p:spPr>
        <p:txBody>
          <a:bodyPr/>
          <a:lstStyle/>
          <a:p>
            <a:pPr marL="0" indent="0">
              <a:buNone/>
            </a:pPr>
            <a:r>
              <a:rPr lang="en-US" sz="1600" b="1" dirty="0" smtClean="0"/>
              <a:t>FireEye Security System:</a:t>
            </a:r>
          </a:p>
          <a:p>
            <a:pPr marL="452438"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 err="1" smtClean="0"/>
              <a:t>FireEye</a:t>
            </a:r>
            <a:r>
              <a:rPr lang="en-US" sz="1600" dirty="0" smtClean="0"/>
              <a:t> Security System blocks attacks across web and email threat vectors, and latent malware that resides on file shares.</a:t>
            </a:r>
          </a:p>
          <a:p>
            <a:pPr marL="452438">
              <a:buFont typeface="Arial" panose="020B0604020202020204" pitchFamily="34" charset="0"/>
              <a:buChar char="•"/>
            </a:pPr>
            <a:r>
              <a:rPr lang="en-US" sz="1600" dirty="0" smtClean="0"/>
              <a:t> It can block advanced malware that easily bypasses traditional signature-based defenses and compromises the majority of enterprise networks.</a:t>
            </a:r>
          </a:p>
          <a:p>
            <a:pPr marL="452438">
              <a:buFont typeface="Arial" panose="020B0604020202020204" pitchFamily="34" charset="0"/>
              <a:buChar char="•"/>
            </a:pPr>
            <a:r>
              <a:rPr lang="en-US" sz="1600" dirty="0" smtClean="0"/>
              <a:t> It addresses all stages of an attack lifecycle with a signature-less engine utilizing </a:t>
            </a:r>
            <a:r>
              <a:rPr lang="en-US" sz="1600" dirty="0" err="1" smtClean="0"/>
              <a:t>stateful</a:t>
            </a:r>
            <a:r>
              <a:rPr lang="en-US" sz="1600" dirty="0" smtClean="0"/>
              <a:t> attack analysis to detect zero-day threats.</a:t>
            </a:r>
          </a:p>
          <a:p>
            <a:pPr marL="0" indent="0">
              <a:buNone/>
            </a:pPr>
            <a:endParaRPr lang="en-US" sz="1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91545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 smtClean="0"/>
              <a:t>Threat Intelligence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Automated Indicator Sharing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98944"/>
            <a:ext cx="8386986" cy="147012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The Automated Indicator Sharing (AIS) is a free service offered by the U.S Department of Homeland Security(DHS).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AIS </a:t>
            </a:r>
            <a:r>
              <a:rPr lang="en-US" sz="1600" dirty="0"/>
              <a:t>enables the real-time exchange of cyber threat indicators </a:t>
            </a:r>
            <a:r>
              <a:rPr lang="en-US" sz="1600" dirty="0" smtClean="0"/>
              <a:t>between </a:t>
            </a:r>
            <a:r>
              <a:rPr lang="en-US" sz="1600" dirty="0"/>
              <a:t>the U.S. Federal Government and the private sector.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AIS creates </a:t>
            </a:r>
            <a:r>
              <a:rPr lang="en-US" sz="1600" dirty="0"/>
              <a:t>an </a:t>
            </a:r>
            <a:r>
              <a:rPr lang="en-US" sz="1600" dirty="0" smtClean="0"/>
              <a:t>ecosystem when a </a:t>
            </a:r>
            <a:r>
              <a:rPr lang="en-US" sz="1600" dirty="0"/>
              <a:t>t</a:t>
            </a:r>
            <a:r>
              <a:rPr lang="en-US" sz="1600" dirty="0" smtClean="0"/>
              <a:t>hreat </a:t>
            </a:r>
            <a:r>
              <a:rPr lang="en-US" sz="1600" dirty="0"/>
              <a:t>is </a:t>
            </a:r>
            <a:r>
              <a:rPr lang="en-US" sz="1600" dirty="0" smtClean="0"/>
              <a:t>recognized. Later, </a:t>
            </a:r>
            <a:r>
              <a:rPr lang="en-US" sz="1600" dirty="0"/>
              <a:t>it is immediately shared with the community to help them protect their networks from that particular threat</a:t>
            </a:r>
            <a:r>
              <a:rPr lang="en-US" sz="1600" dirty="0" smtClean="0"/>
              <a:t>.</a:t>
            </a:r>
            <a:endParaRPr lang="en-US" sz="1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14040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 smtClean="0"/>
              <a:t>Threat Intelligence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dirty="0"/>
              <a:t>Common Vulnerabilities and Exposures (CVE) Database</a:t>
            </a: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798944"/>
            <a:ext cx="8386986" cy="147012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The United States government sponsored the MITRE Corporation to create and maintain a catalog of known security threats called Common Vulnerabilities and Exposures (CVE). </a:t>
            </a: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The CVE serves as a dictionary of CVE Identifiers for publicly known cybersecurity vulnerabilities.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MITRE Corporation defines unique CVE Identifiers for publicly known information-security vulnerabilities to make it easier to share data.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988305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 smtClean="0"/>
              <a:t>Threat Intelligence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Threat Intelligence Communication </a:t>
            </a:r>
            <a:r>
              <a:rPr lang="en-IN" dirty="0" smtClean="0"/>
              <a:t>Standards</a:t>
            </a: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5" y="1405495"/>
            <a:ext cx="5795008" cy="1470123"/>
          </a:xfrm>
        </p:spPr>
        <p:txBody>
          <a:bodyPr/>
          <a:lstStyle/>
          <a:p>
            <a:pPr marL="452438">
              <a:buFont typeface="Arial" panose="020B0604020202020204" pitchFamily="34" charset="0"/>
              <a:buChar char="•"/>
            </a:pPr>
            <a:r>
              <a:rPr lang="en-US" sz="1600" b="1" dirty="0" smtClean="0"/>
              <a:t>Structured </a:t>
            </a:r>
            <a:r>
              <a:rPr lang="en-US" sz="1600" b="1" dirty="0"/>
              <a:t>Threat Information Expression (STIX)</a:t>
            </a:r>
            <a:r>
              <a:rPr lang="en-US" sz="1600" dirty="0"/>
              <a:t> - This is a set of specifications for exchanging cyber threat information between organizations. </a:t>
            </a:r>
            <a:endParaRPr lang="en-US" sz="1600" dirty="0" smtClean="0"/>
          </a:p>
          <a:p>
            <a:pPr marL="452438">
              <a:buFont typeface="Arial" panose="020B0604020202020204" pitchFamily="34" charset="0"/>
              <a:buChar char="•"/>
            </a:pPr>
            <a:r>
              <a:rPr lang="en-US" sz="1600" b="1" dirty="0" smtClean="0"/>
              <a:t>Trusted </a:t>
            </a:r>
            <a:r>
              <a:rPr lang="en-US" sz="1600" b="1" dirty="0"/>
              <a:t>Automated Exchange of Indicator Information (TAXII)</a:t>
            </a:r>
            <a:r>
              <a:rPr lang="en-US" sz="1600" dirty="0"/>
              <a:t> – This is the specification for an application layer protocol that allows the communication of CTI over HTTPS. TAXII is designed to support STIX.</a:t>
            </a:r>
          </a:p>
          <a:p>
            <a:pPr marL="452438">
              <a:buFont typeface="Arial" panose="020B0604020202020204" pitchFamily="34" charset="0"/>
              <a:buChar char="•"/>
            </a:pPr>
            <a:r>
              <a:rPr lang="en-US" sz="1600" b="1" dirty="0" err="1"/>
              <a:t>CybOX</a:t>
            </a:r>
            <a:r>
              <a:rPr lang="en-US" sz="1600" dirty="0"/>
              <a:t> - This is a set of standardized schema for specifying, capturing, characterizing, and communicating events and properties of network operations that supports many cybersecurity functions.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4"/>
          <a:stretch/>
        </p:blipFill>
        <p:spPr>
          <a:xfrm>
            <a:off x="5848333" y="1366714"/>
            <a:ext cx="2975534" cy="3115324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80245" y="820917"/>
            <a:ext cx="63102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4213"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SzPct val="90000"/>
            </a:pPr>
            <a:r>
              <a:rPr lang="en-IN" sz="1600" dirty="0">
                <a:solidFill>
                  <a:srgbClr val="000000"/>
                </a:solidFill>
                <a:latin typeface="+mn-lt"/>
                <a:ea typeface="ＭＳ Ｐゴシック" charset="0"/>
                <a:cs typeface="CiscoSans"/>
              </a:rPr>
              <a:t>Three common threat intelligence sharing standards include the following: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632062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 smtClean="0"/>
              <a:t>Threat Intelligence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Threat Intelligence Communication </a:t>
            </a:r>
            <a:r>
              <a:rPr lang="en-IN" dirty="0" smtClean="0"/>
              <a:t>Standards (Contd.)</a:t>
            </a: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98944"/>
            <a:ext cx="8165923" cy="147012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The Malware Information Sharing Platform (MISP) is an open source platform for </a:t>
            </a:r>
            <a:r>
              <a:rPr lang="en-US" sz="1600" dirty="0" smtClean="0"/>
              <a:t>sharing IOCs </a:t>
            </a:r>
            <a:r>
              <a:rPr lang="en-US" sz="1600" dirty="0"/>
              <a:t>for newly discovered threats. </a:t>
            </a: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MISP </a:t>
            </a:r>
            <a:r>
              <a:rPr lang="en-US" sz="1600" dirty="0"/>
              <a:t>is supported by the European Union and is used by over 6,000 organizations globally. </a:t>
            </a: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MISP </a:t>
            </a:r>
            <a:r>
              <a:rPr lang="en-US" sz="1600" dirty="0"/>
              <a:t>enables automated </a:t>
            </a:r>
            <a:r>
              <a:rPr lang="en-US" sz="1600" dirty="0" smtClean="0"/>
              <a:t>sharing of </a:t>
            </a:r>
            <a:r>
              <a:rPr lang="en-US" sz="1600" dirty="0"/>
              <a:t>IOCs between people and machines by using STIX and other export </a:t>
            </a:r>
            <a:r>
              <a:rPr lang="en-US" sz="1600" dirty="0" smtClean="0"/>
              <a:t>formats.</a:t>
            </a:r>
          </a:p>
          <a:p>
            <a:pPr marL="0" indent="0">
              <a:buNone/>
            </a:pPr>
            <a:endParaRPr lang="en-US" sz="16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16333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 smtClean="0"/>
              <a:t>Threat Intelligence Services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IN" dirty="0"/>
              <a:t>Threat Intelligence </a:t>
            </a:r>
            <a:r>
              <a:rPr lang="en-IN" dirty="0" smtClean="0"/>
              <a:t>Platforms</a:t>
            </a: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98944"/>
            <a:ext cx="8239915" cy="1470123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 smtClean="0"/>
              <a:t>A </a:t>
            </a:r>
            <a:r>
              <a:rPr lang="en-US" sz="1600" dirty="0"/>
              <a:t>T</a:t>
            </a:r>
            <a:r>
              <a:rPr lang="en-US" sz="1600" dirty="0" smtClean="0"/>
              <a:t>hreat </a:t>
            </a:r>
            <a:r>
              <a:rPr lang="en-US" sz="1600" dirty="0"/>
              <a:t>I</a:t>
            </a:r>
            <a:r>
              <a:rPr lang="en-US" sz="1600" dirty="0" smtClean="0"/>
              <a:t>ntelligence Platform (TIP) </a:t>
            </a:r>
            <a:r>
              <a:rPr lang="en-US" sz="1600" dirty="0"/>
              <a:t>centralizes the collection of threat data from numerous data sources and formats. </a:t>
            </a: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 smtClean="0"/>
              <a:t>Types of threat Intelligence data</a:t>
            </a:r>
            <a:r>
              <a:rPr lang="en-US" sz="1600" dirty="0" smtClean="0"/>
              <a:t>:</a:t>
            </a:r>
          </a:p>
          <a:p>
            <a:pPr marL="452438" indent="-2714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Indicators of Compromise (IOC)</a:t>
            </a:r>
          </a:p>
          <a:p>
            <a:pPr marL="452438" indent="-2714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Tools Techniques and Procedures (TTP)</a:t>
            </a:r>
          </a:p>
          <a:p>
            <a:pPr marL="452438" indent="-271463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 smtClean="0"/>
              <a:t>Reputation information about internet destinations or domains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Organizations can contribute to threat intelligence by sharing their intrusion data over the internet, typically through automation. </a:t>
            </a: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IN" sz="1600" dirty="0" smtClean="0"/>
              <a:t>Honeypots </a:t>
            </a:r>
            <a:r>
              <a:rPr lang="en-IN" sz="1600" dirty="0"/>
              <a:t>are simulated networks or servers that are designed to attract attackers. The attack-related information gathered from honeypots can </a:t>
            </a:r>
            <a:r>
              <a:rPr lang="en-IN" sz="1600" dirty="0" smtClean="0"/>
              <a:t>be </a:t>
            </a:r>
            <a:r>
              <a:rPr lang="en-IN" sz="1600" dirty="0"/>
              <a:t>shared with threat intelligence platform subscribers.</a:t>
            </a:r>
            <a:endParaRPr lang="en-US" sz="1600" dirty="0" smtClean="0"/>
          </a:p>
          <a:p>
            <a:pPr>
              <a:buFont typeface="Arial" panose="020B0604020202020204" pitchFamily="34" charset="0"/>
              <a:buChar char="•"/>
            </a:pPr>
            <a:endParaRPr lang="en-US" sz="1600" dirty="0" smtClean="0"/>
          </a:p>
          <a:p>
            <a:pPr marL="452438" indent="-271463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84646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6424" y="915409"/>
            <a:ext cx="8657238" cy="1802391"/>
          </a:xfrm>
        </p:spPr>
        <p:txBody>
          <a:bodyPr/>
          <a:lstStyle/>
          <a:p>
            <a:r>
              <a:rPr lang="en-US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20.3 Threat Intelligence 						Summary</a:t>
            </a:r>
            <a:endParaRPr 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9169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 smtClean="0"/>
              <a:t>Threat Intelligence Summary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dirty="0"/>
              <a:t>What Did I Learn in this Module?</a:t>
            </a: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98944"/>
            <a:ext cx="8239915" cy="1470123"/>
          </a:xfrm>
        </p:spPr>
        <p:txBody>
          <a:bodyPr/>
          <a:lstStyle/>
          <a:p>
            <a:pPr marL="452438" indent="-271463">
              <a:buFont typeface="Arial" panose="020B0604020202020204" pitchFamily="34" charset="0"/>
              <a:buChar char="•"/>
            </a:pPr>
            <a:r>
              <a:rPr lang="en-US" sz="1600" dirty="0"/>
              <a:t>M</a:t>
            </a:r>
            <a:r>
              <a:rPr lang="en-US" sz="1600" dirty="0" smtClean="0"/>
              <a:t>any organizations such as </a:t>
            </a:r>
            <a:r>
              <a:rPr lang="en-US" sz="1600" dirty="0"/>
              <a:t>SANS, </a:t>
            </a:r>
            <a:r>
              <a:rPr lang="en-US" sz="1600" dirty="0" err="1"/>
              <a:t>Mitre</a:t>
            </a:r>
            <a:r>
              <a:rPr lang="en-US" sz="1600" dirty="0"/>
              <a:t>, FIRST, </a:t>
            </a:r>
            <a:r>
              <a:rPr lang="en-US" sz="1600" dirty="0" err="1"/>
              <a:t>SecurityNewsWire</a:t>
            </a:r>
            <a:r>
              <a:rPr lang="en-US" sz="1600" dirty="0"/>
              <a:t>, (ISC)2, and </a:t>
            </a:r>
            <a:r>
              <a:rPr lang="en-US" sz="1600" dirty="0" smtClean="0"/>
              <a:t>CIS provide network intelligence</a:t>
            </a:r>
            <a:r>
              <a:rPr lang="en-US" sz="1600" dirty="0"/>
              <a:t>. </a:t>
            </a:r>
            <a:endParaRPr lang="en-US" sz="1600" dirty="0" smtClean="0"/>
          </a:p>
          <a:p>
            <a:pPr marL="452438" indent="-271463">
              <a:buFont typeface="Arial" panose="020B0604020202020204" pitchFamily="34" charset="0"/>
              <a:buChar char="•"/>
            </a:pPr>
            <a:r>
              <a:rPr lang="en-US" sz="1600" dirty="0" smtClean="0"/>
              <a:t>The network security professionals  </a:t>
            </a:r>
            <a:r>
              <a:rPr lang="en-US" sz="1600" dirty="0"/>
              <a:t>must keep abreast of the latest threats and continue to upgrade </a:t>
            </a:r>
            <a:r>
              <a:rPr lang="en-US" sz="1600" dirty="0" smtClean="0"/>
              <a:t>skills.</a:t>
            </a:r>
          </a:p>
          <a:p>
            <a:pPr marL="452438" indent="-271463">
              <a:buFont typeface="Arial" panose="020B0604020202020204" pitchFamily="34" charset="0"/>
              <a:buChar char="•"/>
            </a:pPr>
            <a:r>
              <a:rPr lang="en-US" sz="1600" dirty="0"/>
              <a:t>Threat intelligence services allow the exchange of threat information such as vulnerabilities, </a:t>
            </a:r>
            <a:r>
              <a:rPr lang="en-US" sz="1600" dirty="0" smtClean="0"/>
              <a:t>Indicators </a:t>
            </a:r>
            <a:r>
              <a:rPr lang="en-US" sz="1600" dirty="0"/>
              <a:t>of </a:t>
            </a:r>
            <a:r>
              <a:rPr lang="en-US" sz="1600" dirty="0" smtClean="0"/>
              <a:t>Compromise </a:t>
            </a:r>
            <a:r>
              <a:rPr lang="en-US" sz="1600" dirty="0"/>
              <a:t>(IOC), and mitigation techniques. </a:t>
            </a:r>
            <a:endParaRPr lang="en-US" sz="1600" dirty="0" smtClean="0"/>
          </a:p>
          <a:p>
            <a:pPr marL="452438" indent="-271463">
              <a:buFont typeface="Arial" panose="020B0604020202020204" pitchFamily="34" charset="0"/>
              <a:buChar char="•"/>
            </a:pPr>
            <a:r>
              <a:rPr lang="en-US" sz="1600" dirty="0" smtClean="0"/>
              <a:t>Cisco </a:t>
            </a:r>
            <a:r>
              <a:rPr lang="en-US" sz="1600" dirty="0" err="1" smtClean="0"/>
              <a:t>Talos</a:t>
            </a:r>
            <a:r>
              <a:rPr lang="en-US" sz="1600" dirty="0" smtClean="0"/>
              <a:t> </a:t>
            </a:r>
            <a:r>
              <a:rPr lang="en-US" sz="1600" dirty="0"/>
              <a:t>is one of the largest commercial threat intelligence teams in the </a:t>
            </a:r>
            <a:r>
              <a:rPr lang="en-US" sz="1600" dirty="0" smtClean="0"/>
              <a:t>world.</a:t>
            </a:r>
          </a:p>
          <a:p>
            <a:pPr marL="452438" indent="-271463">
              <a:buFont typeface="Arial" panose="020B0604020202020204" pitchFamily="34" charset="0"/>
              <a:buChar char="•"/>
            </a:pPr>
            <a:r>
              <a:rPr lang="en-US" sz="1600" dirty="0" err="1"/>
              <a:t>FireEye</a:t>
            </a:r>
            <a:r>
              <a:rPr lang="en-US" sz="1600" dirty="0"/>
              <a:t> is another security company that offers services to help enterprises secure their networks</a:t>
            </a:r>
            <a:r>
              <a:rPr lang="en-US" sz="1600" dirty="0" smtClean="0"/>
              <a:t>.</a:t>
            </a:r>
            <a:r>
              <a:rPr lang="en-US" sz="1600" dirty="0"/>
              <a:t> </a:t>
            </a:r>
            <a:r>
              <a:rPr lang="en-US" sz="1600" dirty="0" smtClean="0"/>
              <a:t>It uses </a:t>
            </a:r>
            <a:r>
              <a:rPr lang="en-US" sz="1600" dirty="0"/>
              <a:t>a three-pronged approach combining security intelligence, security expertise and technology. </a:t>
            </a:r>
            <a:endParaRPr lang="en-US" sz="1600" dirty="0" smtClean="0"/>
          </a:p>
          <a:p>
            <a:pPr marL="180975" indent="0">
              <a:buNone/>
            </a:pPr>
            <a:endParaRPr lang="en-US" sz="20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46371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A7E249FF-01FC-487E-B05D-F7C27AD56C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65" y="63366"/>
            <a:ext cx="8999935" cy="757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defTabSz="684213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lang="en-US" sz="2400" kern="1200">
                <a:solidFill>
                  <a:schemeClr val="accent4"/>
                </a:solidFill>
                <a:latin typeface="+mj-lt"/>
                <a:ea typeface="ＭＳ Ｐゴシック" charset="0"/>
                <a:cs typeface="CiscoSans"/>
              </a:defRPr>
            </a:lvl1pPr>
            <a:lvl2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2pPr>
            <a:lvl3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3pPr>
            <a:lvl4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4pPr>
            <a:lvl5pPr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  <a:cs typeface="CiscoSans" pitchFamily="34" charset="0"/>
              </a:defRPr>
            </a:lvl5pPr>
            <a:lvl6pPr marL="4572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6pPr>
            <a:lvl7pPr marL="9144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7pPr>
            <a:lvl8pPr marL="13716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8pPr>
            <a:lvl9pPr marL="1828800" algn="l" defTabSz="684213" rtl="0" eaLnBrk="1" fontAlgn="base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676767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1600" dirty="0" smtClean="0"/>
              <a:t>Threat Intelligence Summary</a:t>
            </a:r>
            <a:r>
              <a:rPr lang="en-US" altLang="en-US" dirty="0"/>
              <a:t/>
            </a:r>
            <a:br>
              <a:rPr lang="en-US" altLang="en-US" dirty="0"/>
            </a:br>
            <a:r>
              <a:rPr lang="en-US" dirty="0"/>
              <a:t>What Did I Learn in this Module</a:t>
            </a:r>
            <a:r>
              <a:rPr lang="en-US" dirty="0" smtClean="0"/>
              <a:t>? (Contd.)</a:t>
            </a:r>
            <a:endParaRPr lang="en-IN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4064" y="798944"/>
            <a:ext cx="8239915" cy="3247762"/>
          </a:xfrm>
        </p:spPr>
        <p:txBody>
          <a:bodyPr/>
          <a:lstStyle/>
          <a:p>
            <a:pPr marL="452438" indent="-271463">
              <a:buFont typeface="Arial" panose="020B0604020202020204" pitchFamily="34" charset="0"/>
              <a:buChar char="•"/>
            </a:pPr>
            <a:r>
              <a:rPr lang="en-US" sz="1600" dirty="0" smtClean="0"/>
              <a:t>The </a:t>
            </a:r>
            <a:r>
              <a:rPr lang="en-US" sz="1600" dirty="0"/>
              <a:t>U.S Department of Homeland Security (DHS) offers a free service called Automated Indicator Sharing (AIS). </a:t>
            </a:r>
            <a:endParaRPr lang="en-US" sz="1600" dirty="0" smtClean="0"/>
          </a:p>
          <a:p>
            <a:pPr marL="452438" indent="-271463">
              <a:buFont typeface="Arial" panose="020B0604020202020204" pitchFamily="34" charset="0"/>
              <a:buChar char="•"/>
            </a:pPr>
            <a:r>
              <a:rPr lang="en-US" sz="1600" dirty="0" smtClean="0"/>
              <a:t>AIS enables </a:t>
            </a:r>
            <a:r>
              <a:rPr lang="en-US" sz="1600" dirty="0"/>
              <a:t>real-time exchange of cyber threat indicators between the U.S. Federal Government and the private sector</a:t>
            </a:r>
            <a:r>
              <a:rPr lang="en-US" sz="1600" dirty="0" smtClean="0"/>
              <a:t>.</a:t>
            </a:r>
          </a:p>
          <a:p>
            <a:pPr marL="452438" indent="-271463">
              <a:buFont typeface="Arial" panose="020B0604020202020204" pitchFamily="34" charset="0"/>
              <a:buChar char="•"/>
            </a:pPr>
            <a:r>
              <a:rPr lang="en-US" sz="1600" dirty="0"/>
              <a:t>The United States government sponsored the MITRE Corporation to create and maintain a catalog of known security threats called Common Vulnerabilities and Exposure (CVE</a:t>
            </a:r>
            <a:r>
              <a:rPr lang="en-US" sz="1600" dirty="0" smtClean="0"/>
              <a:t>).</a:t>
            </a:r>
          </a:p>
          <a:p>
            <a:pPr marL="452438" indent="-271463">
              <a:buFont typeface="Arial" panose="020B0604020202020204" pitchFamily="34" charset="0"/>
              <a:buChar char="•"/>
            </a:pPr>
            <a:r>
              <a:rPr lang="en-US" sz="1600" dirty="0"/>
              <a:t>Three common threat intelligence sharing standards include Structured Threat Information Expression (STIX), Trusted Automated Exchange of Indicator Information (TAXII), and </a:t>
            </a:r>
            <a:r>
              <a:rPr lang="en-US" sz="1600" dirty="0" err="1"/>
              <a:t>CybOX</a:t>
            </a:r>
            <a:r>
              <a:rPr lang="en-US" sz="1600" dirty="0"/>
              <a:t>.</a:t>
            </a:r>
            <a:endParaRPr lang="en-US" sz="1600" dirty="0" smtClean="0"/>
          </a:p>
          <a:p>
            <a:pPr marL="452438" indent="-271463">
              <a:buFont typeface="Arial" panose="020B0604020202020204" pitchFamily="34" charset="0"/>
              <a:buChar char="•"/>
            </a:pPr>
            <a:endParaRPr lang="en-US" sz="12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643666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1400" dirty="0">
                <a:latin typeface="Arial" charset="0"/>
              </a:rPr>
              <a:t>Module </a:t>
            </a:r>
            <a:r>
              <a:rPr lang="en-US" sz="1400" dirty="0" smtClean="0">
                <a:latin typeface="Arial" charset="0"/>
              </a:rPr>
              <a:t>20</a:t>
            </a:r>
            <a:r>
              <a:rPr lang="en-US" dirty="0">
                <a:latin typeface="Arial" charset="0"/>
              </a:rPr>
              <a:t/>
            </a:r>
            <a:br>
              <a:rPr lang="en-US" dirty="0">
                <a:latin typeface="Arial" charset="0"/>
              </a:rPr>
            </a:br>
            <a:r>
              <a:rPr lang="en-US" dirty="0">
                <a:latin typeface="Arial" charset="0"/>
              </a:rPr>
              <a:t>New Terms and Commands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1181931"/>
              </p:ext>
            </p:extLst>
          </p:nvPr>
        </p:nvGraphicFramePr>
        <p:xfrm>
          <a:off x="144463" y="798513"/>
          <a:ext cx="8853486" cy="3799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141348">
                  <a:extLst>
                    <a:ext uri="{9D8B030D-6E8A-4147-A177-3AD203B41FA5}">
                      <a16:colId xmlns:a16="http://schemas.microsoft.com/office/drawing/2014/main" xmlns="" val="2731093094"/>
                    </a:ext>
                  </a:extLst>
                </a:gridCol>
                <a:gridCol w="2994409">
                  <a:extLst>
                    <a:ext uri="{9D8B030D-6E8A-4147-A177-3AD203B41FA5}">
                      <a16:colId xmlns:a16="http://schemas.microsoft.com/office/drawing/2014/main" xmlns="" val="2353496225"/>
                    </a:ext>
                  </a:extLst>
                </a:gridCol>
                <a:gridCol w="2717729">
                  <a:extLst>
                    <a:ext uri="{9D8B030D-6E8A-4147-A177-3AD203B41FA5}">
                      <a16:colId xmlns:a16="http://schemas.microsoft.com/office/drawing/2014/main" xmlns="" val="281959122"/>
                    </a:ext>
                  </a:extLst>
                </a:gridCol>
              </a:tblGrid>
              <a:tr h="2939474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IN" sz="1600" b="0" i="0" u="none" strike="noStrike" kern="1200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SysAdmin</a:t>
                      </a:r>
                      <a:r>
                        <a:rPr lang="en-IN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Audit, Network,</a:t>
                      </a:r>
                      <a:r>
                        <a:rPr lang="en-IN" sz="16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Security (SANS)</a:t>
                      </a:r>
                      <a:endParaRPr lang="en-IN" sz="1600" dirty="0" smtClean="0">
                        <a:solidFill>
                          <a:srgbClr val="000000"/>
                        </a:solidFill>
                      </a:endParaRPr>
                    </a:p>
                    <a:p>
                      <a:pPr marL="285750" indent="-285750" fontAlgn="ctr">
                        <a:buFont typeface="Arial" panose="020B0604020202020204" pitchFamily="34" charset="0"/>
                        <a:buChar char="•"/>
                      </a:pPr>
                      <a:r>
                        <a:rPr lang="en-IN" sz="1600" b="0" dirty="0" smtClean="0">
                          <a:solidFill>
                            <a:srgbClr val="000000"/>
                          </a:solidFill>
                          <a:effectLst/>
                        </a:rPr>
                        <a:t>Mitre</a:t>
                      </a:r>
                    </a:p>
                    <a:p>
                      <a:pPr marL="285750" marR="0" indent="-285750" algn="l" defTabSz="6857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</a:rPr>
                        <a:t>Forum of Incident Response and Security Teams (F</a:t>
                      </a:r>
                      <a:r>
                        <a:rPr lang="en-IN" sz="1600" b="0" dirty="0" smtClean="0">
                          <a:solidFill>
                            <a:srgbClr val="000000"/>
                          </a:solidFill>
                          <a:effectLst/>
                        </a:rPr>
                        <a:t>IRST)</a:t>
                      </a:r>
                    </a:p>
                    <a:p>
                      <a:pPr marL="285750" marR="0" indent="-285750" algn="l" defTabSz="6857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1600" b="0" dirty="0" err="1" smtClean="0">
                          <a:solidFill>
                            <a:srgbClr val="000000"/>
                          </a:solidFill>
                          <a:effectLst/>
                        </a:rPr>
                        <a:t>SecurityNewsWire</a:t>
                      </a:r>
                      <a:endParaRPr lang="en-IN" sz="1600" b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285750" marR="0" indent="-285750" algn="l" defTabSz="6857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</a:rPr>
                        <a:t>International Information Systems Security Certification Consortium </a:t>
                      </a:r>
                      <a:r>
                        <a:rPr lang="en-IN" sz="1600" b="0" dirty="0" smtClean="0">
                          <a:solidFill>
                            <a:srgbClr val="000000"/>
                          </a:solidFill>
                          <a:effectLst/>
                        </a:rPr>
                        <a:t>(ISC)</a:t>
                      </a:r>
                      <a:r>
                        <a:rPr lang="en-IN" sz="1600" b="0" baseline="3000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</a:p>
                    <a:p>
                      <a:pPr marL="285750" marR="0" indent="-285750" algn="l" defTabSz="6857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</a:rPr>
                        <a:t>Center for Internet Security (CIS)</a:t>
                      </a:r>
                    </a:p>
                    <a:p>
                      <a:pPr marL="0" marR="0" indent="0" algn="l" defTabSz="68577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US" b="0" baseline="0" dirty="0">
                        <a:solidFill>
                          <a:srgbClr val="000000"/>
                        </a:solidFill>
                        <a:latin typeface="+mn-lt"/>
                      </a:endParaRPr>
                    </a:p>
                    <a:p>
                      <a:pPr marL="173038" indent="-173038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b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3038" marR="0" indent="-173038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  <a:effectLst/>
                        </a:rPr>
                        <a:t>Cisco</a:t>
                      </a:r>
                      <a:r>
                        <a:rPr lang="en-US" sz="1600" b="0" baseline="0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sz="1600" b="0" baseline="0" dirty="0" err="1" smtClean="0">
                          <a:solidFill>
                            <a:srgbClr val="000000"/>
                          </a:solidFill>
                          <a:effectLst/>
                        </a:rPr>
                        <a:t>Talos</a:t>
                      </a:r>
                      <a:endParaRPr lang="en-US" sz="1600" b="0" baseline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73038" marR="0" indent="-173038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IN" sz="1600" b="0" dirty="0" err="1" smtClean="0">
                          <a:solidFill>
                            <a:srgbClr val="000000"/>
                          </a:solidFill>
                          <a:effectLst/>
                        </a:rPr>
                        <a:t>FireEye</a:t>
                      </a:r>
                      <a:endParaRPr lang="en-IN" sz="1600" b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73038" marR="0" indent="-173038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Automated Indicator Sharing (AIS) </a:t>
                      </a:r>
                      <a:endParaRPr lang="en-IN" sz="1600" b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73038" marR="0" indent="-173038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Common Vulnerabilities and Exposures (CVE)</a:t>
                      </a:r>
                    </a:p>
                    <a:p>
                      <a:pPr marL="173038" marR="0" indent="-173038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Structured Threat Information Expression (STIX) </a:t>
                      </a:r>
                    </a:p>
                    <a:p>
                      <a:pPr marL="173038" marR="0" indent="-173038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Trusted Automated Exchange of Indicator Information (TAXII)</a:t>
                      </a:r>
                    </a:p>
                    <a:p>
                      <a:pPr marL="173038" marR="0" indent="-173038" algn="l" defTabSz="685777" rtl="0" eaLnBrk="1" fontAlgn="auto" latinLnBrk="0" hangingPunct="1">
                        <a:lnSpc>
                          <a:spcPct val="100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IN" sz="1400" b="0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173038" indent="-173038" algn="l" defTabSz="685777" rtl="0" eaLnBrk="1" latinLnBrk="0" hangingPunct="1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Arial" panose="020B0604020202020204" pitchFamily="34" charset="0"/>
                        <a:buChar char="•"/>
                      </a:pPr>
                      <a:endParaRPr lang="en-US" sz="1400" b="0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indent="-285750" algn="l" defTabSz="179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dirty="0" err="1" smtClean="0">
                          <a:solidFill>
                            <a:srgbClr val="000000"/>
                          </a:solidFill>
                        </a:rPr>
                        <a:t>CybOX</a:t>
                      </a:r>
                      <a:endParaRPr lang="en-US" sz="1600" b="0" dirty="0" smtClean="0">
                        <a:solidFill>
                          <a:srgbClr val="000000"/>
                        </a:solidFill>
                      </a:endParaRPr>
                    </a:p>
                    <a:p>
                      <a:pPr marL="285750" marR="0" indent="-285750" algn="l" defTabSz="179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Malware Information Sharing Platform (MISP)</a:t>
                      </a:r>
                    </a:p>
                    <a:p>
                      <a:pPr marL="285750" marR="0" indent="-285750" algn="l" defTabSz="179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Threat intelligence platforms (TIP)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Indicators of compromise (IOC)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 smtClean="0">
                          <a:solidFill>
                            <a:srgbClr val="000000"/>
                          </a:solidFill>
                        </a:rPr>
                        <a:t>Tools Techniques and Procedures (TTP)</a:t>
                      </a:r>
                    </a:p>
                    <a:p>
                      <a:pPr marL="285750" marR="0" indent="-285750" algn="l" defTabSz="179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400" b="0" dirty="0" smtClean="0">
                        <a:solidFill>
                          <a:srgbClr val="000000"/>
                        </a:solidFill>
                      </a:endParaRPr>
                    </a:p>
                    <a:p>
                      <a:pPr marL="285750" marR="0" indent="-285750" algn="l" defTabSz="17938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sz="1400" b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00795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9237075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190828277"/>
      </p:ext>
    </p:extLst>
  </p:cSld>
  <p:clrMapOvr>
    <a:masterClrMapping/>
  </p:clrMapOvr>
  <p:transition spd="slow"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7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Default Theme">
  <a:themeElements>
    <a:clrScheme name="Custom 6">
      <a:dk1>
        <a:srgbClr val="58585B"/>
      </a:dk1>
      <a:lt1>
        <a:srgbClr val="FFFFFF"/>
      </a:lt1>
      <a:dk2>
        <a:srgbClr val="58585B"/>
      </a:dk2>
      <a:lt2>
        <a:srgbClr val="81C569"/>
      </a:lt2>
      <a:accent1>
        <a:srgbClr val="004C69"/>
      </a:accent1>
      <a:accent2>
        <a:srgbClr val="9E0B0F"/>
      </a:accent2>
      <a:accent3>
        <a:srgbClr val="FFFFFF"/>
      </a:accent3>
      <a:accent4>
        <a:srgbClr val="367187"/>
      </a:accent4>
      <a:accent5>
        <a:srgbClr val="38C6F4"/>
      </a:accent5>
      <a:accent6>
        <a:srgbClr val="FBAB18"/>
      </a:accent6>
      <a:hlink>
        <a:srgbClr val="38C6F4"/>
      </a:hlink>
      <a:folHlink>
        <a:srgbClr val="81C56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6A4D7"/>
        </a:solidFill>
        <a:ln>
          <a:noFill/>
        </a:ln>
        <a:effectLst/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Default Theme" id="{A3178FD6-045E-43BB-9FF9-79BDC55288A1}" vid="{B3635A64-254C-4D4D-B1C2-6197525273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25875</TotalTime>
  <Words>2604</Words>
  <Application>Microsoft Office PowerPoint</Application>
  <PresentationFormat>On-screen Show (16:9)</PresentationFormat>
  <Paragraphs>341</Paragraphs>
  <Slides>28</Slides>
  <Notes>27</Notes>
  <HiddenSlides>6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Default Theme</vt:lpstr>
      <vt:lpstr>Module 20: Threat Intelligence</vt:lpstr>
      <vt:lpstr>Instructor Materials – Module 20 Planning Guide</vt:lpstr>
      <vt:lpstr>What to Expect in this Module</vt:lpstr>
      <vt:lpstr>Check Your Understanding</vt:lpstr>
      <vt:lpstr>Module 20: Activities</vt:lpstr>
      <vt:lpstr>Module 20: Best Practices</vt:lpstr>
      <vt:lpstr>Module 20: Threat Intelligence</vt:lpstr>
      <vt:lpstr>Module Objectives</vt:lpstr>
      <vt:lpstr>20.1 Information 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20.2 Threat Intelligence        Services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20.3 Threat Intelligence       Summary</vt:lpstr>
      <vt:lpstr>PowerPoint Presentation</vt:lpstr>
      <vt:lpstr>PowerPoint Presentation</vt:lpstr>
      <vt:lpstr>Module 20 New Terms and Commands</vt:lpstr>
      <vt:lpstr>PowerPoint Presentation</vt:lpstr>
    </vt:vector>
  </TitlesOfParts>
  <Company>Cisco Systems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bvachon@cisco.com</dc:creator>
  <cp:lastModifiedBy>hp</cp:lastModifiedBy>
  <cp:revision>971</cp:revision>
  <dcterms:created xsi:type="dcterms:W3CDTF">2016-08-22T22:27:36Z</dcterms:created>
  <dcterms:modified xsi:type="dcterms:W3CDTF">2020-08-12T06:53:49Z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ProviderInitializationData">
    <vt:lpwstr>https://cisco.jiveon.com</vt:lpwstr>
  </property>
  <property fmtid="{D5CDD505-2E9C-101B-9397-08002B2CF9AE}" pid="3" name="Offisync_UpdateToken">
    <vt:lpwstr>1</vt:lpwstr>
  </property>
  <property fmtid="{D5CDD505-2E9C-101B-9397-08002B2CF9AE}" pid="4" name="Offisync_ServerID">
    <vt:lpwstr>07841bbc-cd3c-4a76-827f-75a2226890f4</vt:lpwstr>
  </property>
  <property fmtid="{D5CDD505-2E9C-101B-9397-08002B2CF9AE}" pid="5" name="Offisync_UniqueId">
    <vt:lpwstr>1702406</vt:lpwstr>
  </property>
  <property fmtid="{D5CDD505-2E9C-101B-9397-08002B2CF9AE}" pid="6" name="Jive_VersionGuid">
    <vt:lpwstr>fd96a0b3-f68d-4727-8e4f-2128d37ed30a</vt:lpwstr>
  </property>
  <property fmtid="{D5CDD505-2E9C-101B-9397-08002B2CF9AE}" pid="7" name="Jive_LatestUserAccountName">
    <vt:lpwstr>alljohns</vt:lpwstr>
  </property>
  <property fmtid="{D5CDD505-2E9C-101B-9397-08002B2CF9AE}" pid="8" name="ArticulateGUID">
    <vt:lpwstr>F9A496F7-57D7-4028-9572-D40DFDF3715A</vt:lpwstr>
  </property>
  <property fmtid="{D5CDD505-2E9C-101B-9397-08002B2CF9AE}" pid="9" name="ArticulatePath">
    <vt:lpwstr>ITE7_Chp9_by_jg</vt:lpwstr>
  </property>
</Properties>
</file>