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comments/comment1.xml" ContentType="application/vnd.openxmlformats-officedocument.presentationml.comments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32.xml" ContentType="application/vnd.openxmlformats-officedocument.presentationml.tags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1"/>
  </p:sldMasterIdLst>
  <p:notesMasterIdLst>
    <p:notesMasterId r:id="rId34"/>
  </p:notesMasterIdLst>
  <p:sldIdLst>
    <p:sldId id="513" r:id="rId2"/>
    <p:sldId id="730" r:id="rId3"/>
    <p:sldId id="1070" r:id="rId4"/>
    <p:sldId id="880" r:id="rId5"/>
    <p:sldId id="924" r:id="rId6"/>
    <p:sldId id="1074" r:id="rId7"/>
    <p:sldId id="1075" r:id="rId8"/>
    <p:sldId id="876" r:id="rId9"/>
    <p:sldId id="1079" r:id="rId10"/>
    <p:sldId id="759" r:id="rId11"/>
    <p:sldId id="628" r:id="rId12"/>
    <p:sldId id="1151" r:id="rId13"/>
    <p:sldId id="1152" r:id="rId14"/>
    <p:sldId id="1153" r:id="rId15"/>
    <p:sldId id="1154" r:id="rId16"/>
    <p:sldId id="1155" r:id="rId17"/>
    <p:sldId id="1156" r:id="rId18"/>
    <p:sldId id="1157" r:id="rId19"/>
    <p:sldId id="1158" r:id="rId20"/>
    <p:sldId id="1160" r:id="rId21"/>
    <p:sldId id="1161" r:id="rId22"/>
    <p:sldId id="1162" r:id="rId23"/>
    <p:sldId id="1163" r:id="rId24"/>
    <p:sldId id="1164" r:id="rId25"/>
    <p:sldId id="1165" r:id="rId26"/>
    <p:sldId id="1166" r:id="rId27"/>
    <p:sldId id="1167" r:id="rId28"/>
    <p:sldId id="1168" r:id="rId29"/>
    <p:sldId id="1169" r:id="rId30"/>
    <p:sldId id="1170" r:id="rId31"/>
    <p:sldId id="1149" r:id="rId32"/>
    <p:sldId id="291" r:id="rId33"/>
  </p:sldIdLst>
  <p:sldSz cx="9144000" cy="5143500" type="screen16x9"/>
  <p:notesSz cx="6858000" cy="9144000"/>
  <p:custDataLst>
    <p:tags r:id="rId35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arbara Reif" initials="BR" lastIdx="3" clrIdx="0"/>
  <p:cmAuthor id="1" name="Jane Gibbons -X (jagibbon - DEL ORO CONSULTING INC at Cisco)" initials="JG-(-DOCIaC" lastIdx="28" clrIdx="1"/>
  <p:cmAuthor id="2" name="Bob Vachon" initials="BV" lastIdx="24" clrIdx="2"/>
  <p:cmAuthor id="3" name="Sue Livingston -X (suliving - UNICON INC at Cisco)" initials="SL-(-UIaC" lastIdx="4" clrIdx="3">
    <p:extLst/>
  </p:cmAuthor>
  <p:cmAuthor id="4" name="jagibbon" initials="jmg" lastIdx="3" clrIdx="4">
    <p:extLst/>
  </p:cmAuthor>
  <p:cmAuthor id="5" name="Sneha Alex" initials="SA" lastIdx="19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4C69"/>
    <a:srgbClr val="58585B"/>
    <a:srgbClr val="AFE8FB"/>
    <a:srgbClr val="0000CC"/>
    <a:srgbClr val="000099"/>
    <a:srgbClr val="CC99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13" autoAdjust="0"/>
    <p:restoredTop sz="82060" autoAdjust="0"/>
  </p:normalViewPr>
  <p:slideViewPr>
    <p:cSldViewPr snapToGrid="0" showGuides="1">
      <p:cViewPr>
        <p:scale>
          <a:sx n="106" d="100"/>
          <a:sy n="106" d="100"/>
        </p:scale>
        <p:origin x="-648" y="102"/>
      </p:cViewPr>
      <p:guideLst>
        <p:guide orient="horz" pos="1620"/>
        <p:guide pos="33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1" d="100"/>
        <a:sy n="111" d="100"/>
      </p:scale>
      <p:origin x="0" y="-51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5" dt="2020-07-28T14:15:45.980" idx="19">
    <p:pos x="10" y="10"/>
    <p:text>Striked 2 points in the note section.</p:text>
    <p:extLst mod="1">
      <p:ext uri="{C676402C-5697-4E1C-873F-D02D1690AC5C}">
        <p15:threadingInfo xmlns:p15="http://schemas.microsoft.com/office/powerpoint/2012/main" xmlns="" timeZoneBias="-33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337D9-3022-3D41-8D8A-BDF2F3B0DD8E}" type="datetimeFigureOut">
              <a:rPr lang="en-US" smtClean="0"/>
              <a:pPr/>
              <a:t>8/12/2020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1018C-6CAF-B84E-B92C-ECB119457FB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56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b="0" dirty="0"/>
              <a:t>Cisco Networking Academy Program</a:t>
            </a:r>
          </a:p>
          <a:p>
            <a:r>
              <a: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CyberOps Associate v1.0</a:t>
            </a:r>
          </a:p>
          <a:p>
            <a:r>
              <a:rPr lang="en-US" sz="1200" b="0" dirty="0"/>
              <a:t>Module 22: </a:t>
            </a:r>
            <a:r>
              <a:rPr lang="en-US" sz="1200" b="0" dirty="0">
                <a:solidFill>
                  <a:srgbClr val="FF0000"/>
                </a:solidFill>
              </a:rPr>
              <a:t>Endpoint Protection</a:t>
            </a:r>
            <a:endParaRPr lang="en-GB" b="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542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baseline="0" dirty="0"/>
              <a:t>Source:</a:t>
            </a:r>
          </a:p>
          <a:p>
            <a:r>
              <a:rPr lang="en-US" sz="1200" b="0" baseline="0" dirty="0"/>
              <a:t>22 </a:t>
            </a:r>
            <a:r>
              <a:rPr lang="en-GB" sz="1200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Protection</a:t>
            </a:r>
          </a:p>
          <a:p>
            <a:r>
              <a:rPr lang="en-US" sz="1200" b="0" dirty="0">
                <a:solidFill>
                  <a:srgbClr val="FF0000"/>
                </a:solidFill>
              </a:rPr>
              <a:t>22.1 </a:t>
            </a:r>
            <a:r>
              <a:rPr lang="en-GB" sz="1200" dirty="0"/>
              <a:t>–</a:t>
            </a:r>
            <a:r>
              <a:rPr lang="en-US" sz="1200" b="0" dirty="0">
                <a:solidFill>
                  <a:srgbClr val="FF0000"/>
                </a:solidFill>
              </a:rPr>
              <a:t> </a:t>
            </a:r>
            <a:r>
              <a:rPr lang="en-US" sz="1200" dirty="0"/>
              <a:t>Antimalware Protection</a:t>
            </a:r>
          </a:p>
          <a:p>
            <a:r>
              <a: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1" u="sng" dirty="0"/>
              <a:t>In-Session Activities / Explanations:</a:t>
            </a:r>
            <a:endParaRPr lang="en-US" sz="12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Time:</a:t>
            </a:r>
            <a:r>
              <a:rPr lang="en-US" sz="1200" b="1" baseline="0" dirty="0"/>
              <a:t> </a:t>
            </a:r>
            <a:r>
              <a:rPr lang="en-US" sz="1200" b="0" baseline="0" dirty="0"/>
              <a:t>10</a:t>
            </a:r>
            <a:r>
              <a:rPr lang="en-US" sz="1200" dirty="0"/>
              <a:t> mins</a:t>
            </a:r>
            <a:endParaRPr lang="en-US" sz="1200" b="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Instructor Notes: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threats and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secure them.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host-based and network-based malware protections.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Encourage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learners to complete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CYU on the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‘Identify the Antimalware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erms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Concepts.’</a:t>
            </a:r>
            <a:endParaRPr lang="en-US" sz="1200" b="1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Key Points:</a:t>
            </a:r>
            <a:r>
              <a:rPr lang="en-US" sz="1200" b="1" baseline="0" dirty="0"/>
              <a:t> </a:t>
            </a:r>
            <a:r>
              <a:rPr lang="en-US" sz="1200" b="0" baseline="0" dirty="0"/>
              <a:t>Endpoints, Antimalware</a:t>
            </a:r>
            <a:endParaRPr lang="en-US" sz="12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5296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4267211-205D-47E8-9F29-7E4C01D43DC3}" type="slidenum">
              <a:rPr lang="en-US" altLang="en-US" sz="800" smtClean="0"/>
              <a:pPr/>
              <a:t>11</a:t>
            </a:fld>
            <a:endParaRPr lang="en-US" altLang="en-US" sz="800" dirty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200" b="0" baseline="0" dirty="0"/>
              <a:t>22</a:t>
            </a:r>
            <a:r>
              <a:rPr lang="en-US" sz="1200" b="0" dirty="0"/>
              <a:t>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Protection</a:t>
            </a:r>
          </a:p>
          <a:p>
            <a:r>
              <a:rPr lang="en-US" sz="1200" b="0" dirty="0">
                <a:solidFill>
                  <a:srgbClr val="FF0000"/>
                </a:solidFill>
              </a:rPr>
              <a:t>22.1 </a:t>
            </a:r>
            <a:r>
              <a:rPr lang="en-GB" dirty="0"/>
              <a:t>–</a:t>
            </a:r>
            <a:r>
              <a:rPr lang="en-US" sz="1200" b="0" dirty="0">
                <a:solidFill>
                  <a:srgbClr val="FF0000"/>
                </a:solidFill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Antimalware Protection</a:t>
            </a:r>
            <a:endParaRPr lang="en-US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22.1.1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Threats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51901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4267211-205D-47E8-9F29-7E4C01D43DC3}" type="slidenum">
              <a:rPr lang="en-US" altLang="en-US" sz="800" smtClean="0"/>
              <a:pPr/>
              <a:t>12</a:t>
            </a:fld>
            <a:endParaRPr lang="en-US" altLang="en-US" sz="800" dirty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200" b="0" baseline="0" dirty="0"/>
              <a:t>22</a:t>
            </a:r>
            <a:r>
              <a:rPr lang="en-US" sz="1200" b="0" dirty="0"/>
              <a:t>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Protection</a:t>
            </a:r>
          </a:p>
          <a:p>
            <a:r>
              <a:rPr lang="en-US" sz="1200" b="0" dirty="0">
                <a:solidFill>
                  <a:srgbClr val="FF0000"/>
                </a:solidFill>
              </a:rPr>
              <a:t>22.1 </a:t>
            </a:r>
            <a:r>
              <a:rPr lang="en-GB" dirty="0"/>
              <a:t>–</a:t>
            </a:r>
            <a:r>
              <a:rPr lang="en-US" sz="1200" b="0" dirty="0">
                <a:solidFill>
                  <a:srgbClr val="FF0000"/>
                </a:solidFill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Antimalware Protection</a:t>
            </a:r>
            <a:endParaRPr lang="en-US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22.1.2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Security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26306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4267211-205D-47E8-9F29-7E4C01D43DC3}" type="slidenum">
              <a:rPr lang="en-US" altLang="en-US" sz="800" smtClean="0"/>
              <a:pPr/>
              <a:t>13</a:t>
            </a:fld>
            <a:endParaRPr lang="en-US" altLang="en-US" sz="800" dirty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200" b="0" baseline="0" dirty="0"/>
              <a:t>22</a:t>
            </a:r>
            <a:r>
              <a:rPr lang="en-US" sz="1200" b="0" dirty="0"/>
              <a:t>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Protection</a:t>
            </a:r>
          </a:p>
          <a:p>
            <a:r>
              <a:rPr lang="en-US" sz="1200" b="0" dirty="0">
                <a:solidFill>
                  <a:srgbClr val="FF0000"/>
                </a:solidFill>
              </a:rPr>
              <a:t>22.1 </a:t>
            </a:r>
            <a:r>
              <a:rPr lang="en-GB" dirty="0"/>
              <a:t>–</a:t>
            </a:r>
            <a:r>
              <a:rPr lang="en-US" sz="1200" b="0" dirty="0">
                <a:solidFill>
                  <a:srgbClr val="FF0000"/>
                </a:solidFill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Antimalware Protection</a:t>
            </a:r>
            <a:endParaRPr lang="en-US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22.1.3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Host-Based Malware Protection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7326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4267211-205D-47E8-9F29-7E4C01D43DC3}" type="slidenum">
              <a:rPr lang="en-US" altLang="en-US" sz="800" smtClean="0"/>
              <a:pPr/>
              <a:t>14</a:t>
            </a:fld>
            <a:endParaRPr lang="en-US" altLang="en-US" sz="800" dirty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200" b="0" baseline="0" dirty="0"/>
              <a:t>22</a:t>
            </a:r>
            <a:r>
              <a:rPr lang="en-US" sz="1200" b="0" dirty="0"/>
              <a:t>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Protection</a:t>
            </a:r>
          </a:p>
          <a:p>
            <a:r>
              <a:rPr lang="en-US" sz="1200" b="0" dirty="0">
                <a:solidFill>
                  <a:srgbClr val="FF0000"/>
                </a:solidFill>
              </a:rPr>
              <a:t>22.1 </a:t>
            </a:r>
            <a:r>
              <a:rPr lang="en-GB" dirty="0"/>
              <a:t>–</a:t>
            </a:r>
            <a:r>
              <a:rPr lang="en-US" sz="1200" b="0" dirty="0">
                <a:solidFill>
                  <a:srgbClr val="FF0000"/>
                </a:solidFill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Antimalware Protection</a:t>
            </a:r>
            <a:endParaRPr lang="en-US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22.1.3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Host-Based Malware Protection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23457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4267211-205D-47E8-9F29-7E4C01D43DC3}" type="slidenum">
              <a:rPr lang="en-US" altLang="en-US" sz="800" smtClean="0"/>
              <a:pPr/>
              <a:t>15</a:t>
            </a:fld>
            <a:endParaRPr lang="en-US" altLang="en-US" sz="800" dirty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200" b="0" baseline="0" dirty="0"/>
              <a:t>22</a:t>
            </a:r>
            <a:r>
              <a:rPr lang="en-US" sz="1200" b="0" dirty="0"/>
              <a:t>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Protection</a:t>
            </a:r>
          </a:p>
          <a:p>
            <a:r>
              <a:rPr lang="en-US" sz="1200" b="0" dirty="0">
                <a:solidFill>
                  <a:srgbClr val="FF0000"/>
                </a:solidFill>
              </a:rPr>
              <a:t>22.1 </a:t>
            </a:r>
            <a:r>
              <a:rPr lang="en-GB" dirty="0"/>
              <a:t>–</a:t>
            </a:r>
            <a:r>
              <a:rPr lang="en-US" sz="1200" b="0" dirty="0">
                <a:solidFill>
                  <a:srgbClr val="FF0000"/>
                </a:solidFill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Antimalware Protection</a:t>
            </a:r>
            <a:endParaRPr lang="en-US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22.1.3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Host-Based Malware Protection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88620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4267211-205D-47E8-9F29-7E4C01D43DC3}" type="slidenum">
              <a:rPr lang="en-US" altLang="en-US" sz="800" smtClean="0"/>
              <a:pPr/>
              <a:t>16</a:t>
            </a:fld>
            <a:endParaRPr lang="en-US" altLang="en-US" sz="800" dirty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200" b="0" baseline="0" dirty="0"/>
              <a:t>22</a:t>
            </a:r>
            <a:r>
              <a:rPr lang="en-US" sz="1200" b="0" dirty="0"/>
              <a:t>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Protection</a:t>
            </a:r>
          </a:p>
          <a:p>
            <a:r>
              <a:rPr lang="en-US" sz="1200" b="0" dirty="0">
                <a:solidFill>
                  <a:srgbClr val="FF0000"/>
                </a:solidFill>
              </a:rPr>
              <a:t>22.1 </a:t>
            </a:r>
            <a:r>
              <a:rPr lang="en-GB" dirty="0"/>
              <a:t>–</a:t>
            </a:r>
            <a:r>
              <a:rPr lang="en-US" sz="1200" b="0" dirty="0">
                <a:solidFill>
                  <a:srgbClr val="FF0000"/>
                </a:solidFill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Antimalware Protection</a:t>
            </a:r>
            <a:endParaRPr lang="en-US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22.1.4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Network-Based Malware Protection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11213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4267211-205D-47E8-9F29-7E4C01D43DC3}" type="slidenum">
              <a:rPr lang="en-US" altLang="en-US" sz="800" smtClean="0"/>
              <a:pPr/>
              <a:t>17</a:t>
            </a:fld>
            <a:endParaRPr lang="en-US" altLang="en-US" sz="800" dirty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200" b="0" baseline="0" dirty="0"/>
              <a:t>22</a:t>
            </a:r>
            <a:r>
              <a:rPr lang="en-US" sz="1200" b="0" dirty="0"/>
              <a:t>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Protection</a:t>
            </a:r>
          </a:p>
          <a:p>
            <a:r>
              <a:rPr lang="en-US" sz="1200" b="0" dirty="0">
                <a:solidFill>
                  <a:srgbClr val="FF0000"/>
                </a:solidFill>
              </a:rPr>
              <a:t>22.1 </a:t>
            </a:r>
            <a:r>
              <a:rPr lang="en-GB" dirty="0"/>
              <a:t>–</a:t>
            </a:r>
            <a:r>
              <a:rPr lang="en-US" sz="1200" b="0" dirty="0">
                <a:solidFill>
                  <a:srgbClr val="FF0000"/>
                </a:solidFill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Antimalware Protection</a:t>
            </a:r>
            <a:endParaRPr lang="en-US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22.1.4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Network-Based Malware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Protection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22.1.5 </a:t>
            </a:r>
            <a:r>
              <a:rPr lang="en-GB" dirty="0" smtClean="0"/>
              <a:t>– </a:t>
            </a:r>
            <a:r>
              <a:rPr lang="en-I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Check Your Understanding - Identify Antimalware Terms and Concepts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01849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baseline="0" dirty="0"/>
              <a:t>Source:</a:t>
            </a:r>
          </a:p>
          <a:p>
            <a:r>
              <a:rPr lang="en-US" sz="1200" b="0" baseline="0" dirty="0"/>
              <a:t>22 </a:t>
            </a:r>
            <a:r>
              <a:rPr lang="en-GB" sz="1200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Protection</a:t>
            </a:r>
          </a:p>
          <a:p>
            <a:r>
              <a:rPr lang="en-US" sz="1200" b="0" dirty="0">
                <a:solidFill>
                  <a:srgbClr val="FF0000"/>
                </a:solidFill>
              </a:rPr>
              <a:t>22.2 </a:t>
            </a:r>
            <a:r>
              <a:rPr lang="en-GB" sz="1200" dirty="0"/>
              <a:t>–</a:t>
            </a:r>
            <a:r>
              <a:rPr lang="en-US" sz="1200" b="0" dirty="0">
                <a:solidFill>
                  <a:srgbClr val="FF0000"/>
                </a:solidFill>
              </a:rPr>
              <a:t> </a:t>
            </a:r>
            <a:r>
              <a:rPr lang="en-US" sz="1200" dirty="0"/>
              <a:t>Host-Based Intrusion Protection</a:t>
            </a:r>
          </a:p>
          <a:p>
            <a:r>
              <a: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1" u="sng" dirty="0"/>
              <a:t>In-Session Activities / Explanations:</a:t>
            </a:r>
            <a:endParaRPr lang="en-US" sz="12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Time:</a:t>
            </a:r>
            <a:r>
              <a:rPr lang="en-US" sz="1200" b="1" baseline="0" dirty="0"/>
              <a:t> </a:t>
            </a:r>
            <a:r>
              <a:rPr lang="en-US" sz="1200" b="0" baseline="0" dirty="0"/>
              <a:t>10</a:t>
            </a:r>
            <a:r>
              <a:rPr lang="en-US" sz="1200" dirty="0"/>
              <a:t> mins</a:t>
            </a:r>
            <a:endParaRPr lang="en-US" sz="1200" b="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Instructor Notes: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host-based firewalls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 an overview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HIDS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HIDS operation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HIDS products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Encourage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learners to complete the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CYU on Identify the Host-Based Intrusion Protection Terminology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1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Key Points:</a:t>
            </a:r>
            <a:r>
              <a:rPr lang="en-US" sz="1200" b="1" baseline="0" dirty="0"/>
              <a:t> </a:t>
            </a:r>
            <a:r>
              <a:rPr lang="en-US" sz="1200" b="0" baseline="0" dirty="0"/>
              <a:t>Host-based Firewalls, HIDS, OSSEC</a:t>
            </a:r>
            <a:endParaRPr lang="en-US" sz="12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7078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4267211-205D-47E8-9F29-7E4C01D43DC3}" type="slidenum">
              <a:rPr lang="en-US" altLang="en-US" sz="800" smtClean="0"/>
              <a:pPr/>
              <a:t>19</a:t>
            </a:fld>
            <a:endParaRPr lang="en-US" altLang="en-US" sz="800" dirty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200" b="0" baseline="0" dirty="0"/>
              <a:t>22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Protection</a:t>
            </a:r>
          </a:p>
          <a:p>
            <a:r>
              <a:rPr lang="en-US" sz="1200" b="0" dirty="0">
                <a:solidFill>
                  <a:srgbClr val="FF0000"/>
                </a:solidFill>
              </a:rPr>
              <a:t>22.2 </a:t>
            </a:r>
            <a:r>
              <a:rPr lang="en-GB" dirty="0"/>
              <a:t>–</a:t>
            </a:r>
            <a:r>
              <a:rPr lang="en-US" sz="1200" b="0" dirty="0">
                <a:solidFill>
                  <a:srgbClr val="FF0000"/>
                </a:solidFill>
              </a:rPr>
              <a:t> </a:t>
            </a:r>
            <a:r>
              <a:rPr lang="en-US" dirty="0"/>
              <a:t>Host-Based Intrusion Protection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22.2.1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Host-Based Firewalls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8858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7C839C26-801B-42B6-A101-60F37FE2B0A8}" type="slidenum">
              <a:rPr lang="en-US" sz="800" b="0"/>
              <a:pPr algn="r"/>
              <a:t>2</a:t>
            </a:fld>
            <a:endParaRPr lang="en-US" sz="800" b="0" dirty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67713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4267211-205D-47E8-9F29-7E4C01D43DC3}" type="slidenum">
              <a:rPr lang="en-US" altLang="en-US" sz="800" smtClean="0"/>
              <a:pPr/>
              <a:t>20</a:t>
            </a:fld>
            <a:endParaRPr lang="en-US" altLang="en-US" sz="800" dirty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200" b="0" baseline="0" dirty="0"/>
              <a:t>22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Protection</a:t>
            </a:r>
          </a:p>
          <a:p>
            <a:r>
              <a:rPr lang="en-US" sz="1200" b="0" dirty="0">
                <a:solidFill>
                  <a:srgbClr val="FF0000"/>
                </a:solidFill>
              </a:rPr>
              <a:t>22.2 </a:t>
            </a:r>
            <a:r>
              <a:rPr lang="en-GB" dirty="0"/>
              <a:t>–</a:t>
            </a:r>
            <a:r>
              <a:rPr lang="en-US" sz="1200" b="0" dirty="0">
                <a:solidFill>
                  <a:srgbClr val="FF0000"/>
                </a:solidFill>
              </a:rPr>
              <a:t> </a:t>
            </a:r>
            <a:r>
              <a:rPr lang="en-US" dirty="0"/>
              <a:t>Host-Based Intrusion Protection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22.2.2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Host-Based Intrusion Detection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69709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4267211-205D-47E8-9F29-7E4C01D43DC3}" type="slidenum">
              <a:rPr lang="en-US" altLang="en-US" sz="800" smtClean="0"/>
              <a:pPr/>
              <a:t>21</a:t>
            </a:fld>
            <a:endParaRPr lang="en-US" altLang="en-US" sz="800" dirty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200" b="0" baseline="0" dirty="0"/>
              <a:t>22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Protection</a:t>
            </a:r>
          </a:p>
          <a:p>
            <a:r>
              <a:rPr lang="en-US" sz="1200" b="0" dirty="0">
                <a:solidFill>
                  <a:srgbClr val="FF0000"/>
                </a:solidFill>
              </a:rPr>
              <a:t>22.2 </a:t>
            </a:r>
            <a:r>
              <a:rPr lang="en-GB" dirty="0"/>
              <a:t>–</a:t>
            </a:r>
            <a:r>
              <a:rPr lang="en-US" sz="1200" b="0" dirty="0">
                <a:solidFill>
                  <a:srgbClr val="FF0000"/>
                </a:solidFill>
              </a:rPr>
              <a:t> </a:t>
            </a:r>
            <a:r>
              <a:rPr lang="en-US" dirty="0"/>
              <a:t>Host-Based Intrusion Protection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22.2.3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HIDS Operation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83945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4267211-205D-47E8-9F29-7E4C01D43DC3}" type="slidenum">
              <a:rPr lang="en-US" altLang="en-US" sz="800" smtClean="0"/>
              <a:pPr/>
              <a:t>22</a:t>
            </a:fld>
            <a:endParaRPr lang="en-US" altLang="en-US" sz="800" dirty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200" b="0" baseline="0" dirty="0"/>
              <a:t>22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Protection</a:t>
            </a:r>
          </a:p>
          <a:p>
            <a:r>
              <a:rPr lang="en-US" sz="1200" b="0" dirty="0">
                <a:solidFill>
                  <a:srgbClr val="FF0000"/>
                </a:solidFill>
              </a:rPr>
              <a:t>22.2 </a:t>
            </a:r>
            <a:r>
              <a:rPr lang="en-GB" dirty="0"/>
              <a:t>–</a:t>
            </a:r>
            <a:r>
              <a:rPr lang="en-US" sz="1200" b="0" dirty="0">
                <a:solidFill>
                  <a:srgbClr val="FF0000"/>
                </a:solidFill>
              </a:rPr>
              <a:t> </a:t>
            </a:r>
            <a:r>
              <a:rPr lang="en-US" dirty="0"/>
              <a:t>Host-Based Intrusion Protection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22.2.4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HIDS Products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22.2.5 </a:t>
            </a:r>
            <a:r>
              <a:rPr lang="en-GB" dirty="0" smtClean="0"/>
              <a:t>–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Check your Understanding - Identify the Host-Based Intrusion Protection Terminology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41712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baseline="0" dirty="0"/>
              <a:t>Source:</a:t>
            </a:r>
          </a:p>
          <a:p>
            <a:r>
              <a:rPr lang="en-US" sz="1200" b="0" baseline="0" dirty="0"/>
              <a:t>22 </a:t>
            </a:r>
            <a:r>
              <a:rPr lang="en-GB" sz="1200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Protection</a:t>
            </a:r>
          </a:p>
          <a:p>
            <a:r>
              <a:rPr lang="en-US" sz="1200" b="0" dirty="0">
                <a:solidFill>
                  <a:srgbClr val="FF0000"/>
                </a:solidFill>
              </a:rPr>
              <a:t>22.3 </a:t>
            </a:r>
            <a:r>
              <a:rPr lang="en-GB" sz="1200" dirty="0"/>
              <a:t>–</a:t>
            </a:r>
            <a:r>
              <a:rPr lang="en-US" sz="1200" b="0" dirty="0">
                <a:solidFill>
                  <a:srgbClr val="FF0000"/>
                </a:solidFill>
              </a:rPr>
              <a:t> </a:t>
            </a:r>
            <a:r>
              <a:rPr lang="en-US" sz="1200" dirty="0"/>
              <a:t>Application Security</a:t>
            </a:r>
          </a:p>
          <a:p>
            <a:r>
              <a: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1" u="sng" dirty="0"/>
              <a:t>In-Session Activities / Explanations:</a:t>
            </a:r>
            <a:endParaRPr lang="en-US" sz="12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Time:</a:t>
            </a:r>
            <a:r>
              <a:rPr lang="en-US" sz="1200" b="1" baseline="0" dirty="0"/>
              <a:t> </a:t>
            </a:r>
            <a:r>
              <a:rPr lang="en-US" sz="1200" b="0" baseline="0" dirty="0"/>
              <a:t>10</a:t>
            </a:r>
            <a:r>
              <a:rPr lang="en-US" sz="1200" dirty="0"/>
              <a:t> mins</a:t>
            </a:r>
            <a:endParaRPr lang="en-US" sz="1200" b="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Instructor Notes: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Briefly explain attack surface.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Reinforce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difference between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blacklisting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whitelisting.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Encourage the learners to gather information on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‘The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Spamhaus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Project’ and present it in the class.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Describe system-based sandboxing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1" dirty="0" smtClean="0"/>
              <a:t>Key </a:t>
            </a:r>
            <a:r>
              <a:rPr lang="en-US" sz="1200" b="1" dirty="0"/>
              <a:t>Points:</a:t>
            </a:r>
            <a:r>
              <a:rPr lang="en-US" sz="1200" b="1" baseline="0" dirty="0"/>
              <a:t> </a:t>
            </a:r>
            <a:r>
              <a:rPr lang="en-US" sz="1200" b="0" baseline="0" dirty="0" smtClean="0"/>
              <a:t>Attack Surface</a:t>
            </a:r>
            <a:r>
              <a:rPr lang="en-US" sz="1200" b="1" baseline="0" dirty="0" smtClean="0"/>
              <a:t>, </a:t>
            </a:r>
            <a:r>
              <a:rPr lang="en-US" sz="1200" b="0" baseline="0" dirty="0" smtClean="0"/>
              <a:t>Blacklisting</a:t>
            </a:r>
            <a:r>
              <a:rPr lang="en-US" sz="1200" b="0" baseline="0" dirty="0"/>
              <a:t>, Whitelisting, </a:t>
            </a:r>
            <a:r>
              <a:rPr lang="en-US" sz="1200" b="0" baseline="0" dirty="0" smtClean="0"/>
              <a:t>System-based Sandboxing </a:t>
            </a:r>
            <a:endParaRPr lang="en-US" sz="12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5921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4267211-205D-47E8-9F29-7E4C01D43DC3}" type="slidenum">
              <a:rPr lang="en-US" altLang="en-US" sz="800" smtClean="0"/>
              <a:pPr/>
              <a:t>24</a:t>
            </a:fld>
            <a:endParaRPr lang="en-US" altLang="en-US" sz="800" dirty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200" b="0" baseline="0" dirty="0"/>
              <a:t>22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Protection</a:t>
            </a:r>
          </a:p>
          <a:p>
            <a:r>
              <a:rPr lang="en-US" sz="1200" b="0" dirty="0">
                <a:solidFill>
                  <a:srgbClr val="FF0000"/>
                </a:solidFill>
              </a:rPr>
              <a:t>22.3 </a:t>
            </a:r>
            <a:r>
              <a:rPr lang="en-GB" dirty="0"/>
              <a:t>–</a:t>
            </a:r>
            <a:r>
              <a:rPr lang="en-US" sz="1200" b="0" dirty="0">
                <a:solidFill>
                  <a:srgbClr val="FF0000"/>
                </a:solidFill>
              </a:rPr>
              <a:t> </a:t>
            </a:r>
            <a:r>
              <a:rPr lang="en-US" dirty="0"/>
              <a:t>Application Security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22.3.1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Attack Surface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45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4267211-205D-47E8-9F29-7E4C01D43DC3}" type="slidenum">
              <a:rPr lang="en-US" altLang="en-US" sz="800" smtClean="0"/>
              <a:pPr/>
              <a:t>25</a:t>
            </a:fld>
            <a:endParaRPr lang="en-US" altLang="en-US" sz="800" dirty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200" b="0" baseline="0" dirty="0"/>
              <a:t>22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Protection</a:t>
            </a:r>
          </a:p>
          <a:p>
            <a:r>
              <a:rPr lang="en-US" sz="1200" b="0" dirty="0">
                <a:solidFill>
                  <a:srgbClr val="FF0000"/>
                </a:solidFill>
              </a:rPr>
              <a:t>22.3 </a:t>
            </a:r>
            <a:r>
              <a:rPr lang="en-GB" dirty="0"/>
              <a:t>–</a:t>
            </a:r>
            <a:r>
              <a:rPr lang="en-US" sz="1200" b="0" dirty="0">
                <a:solidFill>
                  <a:srgbClr val="FF0000"/>
                </a:solidFill>
              </a:rPr>
              <a:t> </a:t>
            </a:r>
            <a:r>
              <a:rPr lang="en-US" dirty="0"/>
              <a:t>Application Security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22.3.2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Application Blacklisting and Whitelisting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52501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4267211-205D-47E8-9F29-7E4C01D43DC3}" type="slidenum">
              <a:rPr lang="en-US" altLang="en-US" sz="800" smtClean="0"/>
              <a:pPr/>
              <a:t>26</a:t>
            </a:fld>
            <a:endParaRPr lang="en-US" altLang="en-US" sz="800" dirty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200" b="0" baseline="0" dirty="0"/>
              <a:t>22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Protection</a:t>
            </a:r>
          </a:p>
          <a:p>
            <a:r>
              <a:rPr lang="en-US" sz="1200" b="0" dirty="0">
                <a:solidFill>
                  <a:srgbClr val="FF0000"/>
                </a:solidFill>
              </a:rPr>
              <a:t>22.3 </a:t>
            </a:r>
            <a:r>
              <a:rPr lang="en-GB" dirty="0"/>
              <a:t>–</a:t>
            </a:r>
            <a:r>
              <a:rPr lang="en-US" sz="1200" b="0" dirty="0">
                <a:solidFill>
                  <a:srgbClr val="FF0000"/>
                </a:solidFill>
              </a:rPr>
              <a:t> </a:t>
            </a:r>
            <a:r>
              <a:rPr lang="en-US" dirty="0"/>
              <a:t>Application Security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22.3.2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Application Blacklisting and Whitelisting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343764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4267211-205D-47E8-9F29-7E4C01D43DC3}" type="slidenum">
              <a:rPr lang="en-US" altLang="en-US" sz="800" smtClean="0"/>
              <a:pPr/>
              <a:t>27</a:t>
            </a:fld>
            <a:endParaRPr lang="en-US" altLang="en-US" sz="800" dirty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200" b="0" baseline="0" dirty="0"/>
              <a:t>22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Protection</a:t>
            </a:r>
          </a:p>
          <a:p>
            <a:r>
              <a:rPr lang="en-US" sz="1200" b="0" dirty="0">
                <a:solidFill>
                  <a:srgbClr val="FF0000"/>
                </a:solidFill>
              </a:rPr>
              <a:t>22.3 </a:t>
            </a:r>
            <a:r>
              <a:rPr lang="en-GB" dirty="0"/>
              <a:t>–</a:t>
            </a:r>
            <a:r>
              <a:rPr lang="en-US" sz="1200" b="0" dirty="0">
                <a:solidFill>
                  <a:srgbClr val="FF0000"/>
                </a:solidFill>
              </a:rPr>
              <a:t> </a:t>
            </a:r>
            <a:r>
              <a:rPr lang="en-US" dirty="0"/>
              <a:t>Application Security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22.3.3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System-Based Sandboxing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8492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4267211-205D-47E8-9F29-7E4C01D43DC3}" type="slidenum">
              <a:rPr lang="en-US" altLang="en-US" sz="800" smtClean="0"/>
              <a:pPr/>
              <a:t>28</a:t>
            </a:fld>
            <a:endParaRPr lang="en-US" altLang="en-US" sz="800" dirty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200" b="0" baseline="0" dirty="0"/>
              <a:t>22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Protection</a:t>
            </a:r>
          </a:p>
          <a:p>
            <a:r>
              <a:rPr lang="en-US" sz="1200" b="0" dirty="0">
                <a:solidFill>
                  <a:srgbClr val="FF0000"/>
                </a:solidFill>
              </a:rPr>
              <a:t>22.3 </a:t>
            </a:r>
            <a:r>
              <a:rPr lang="en-GB" dirty="0"/>
              <a:t>–</a:t>
            </a:r>
            <a:r>
              <a:rPr lang="en-US" sz="1200" b="0" dirty="0">
                <a:solidFill>
                  <a:srgbClr val="FF0000"/>
                </a:solidFill>
              </a:rPr>
              <a:t> </a:t>
            </a:r>
            <a:r>
              <a:rPr lang="en-US" dirty="0"/>
              <a:t>Application Security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22.3.4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a Sandbox to Launch Malware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43234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baseline="0" dirty="0"/>
              <a:t>Source:</a:t>
            </a:r>
          </a:p>
          <a:p>
            <a:r>
              <a:rPr lang="en-US" sz="1200" b="0" baseline="0" dirty="0"/>
              <a:t>22 </a:t>
            </a:r>
            <a:r>
              <a:rPr lang="en-GB" sz="1200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Protection</a:t>
            </a:r>
          </a:p>
          <a:p>
            <a:r>
              <a:rPr lang="en-US" sz="1200" b="0" dirty="0">
                <a:solidFill>
                  <a:srgbClr val="FF0000"/>
                </a:solidFill>
              </a:rPr>
              <a:t>22.4 </a:t>
            </a:r>
            <a:r>
              <a:rPr lang="en-GB" sz="1200" dirty="0"/>
              <a:t>–</a:t>
            </a:r>
            <a:r>
              <a:rPr lang="en-US" sz="1200" b="0" dirty="0">
                <a:solidFill>
                  <a:srgbClr val="FF0000"/>
                </a:solidFill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Protection Summary</a:t>
            </a:r>
          </a:p>
          <a:p>
            <a:pPr>
              <a:buFontTx/>
              <a:buNone/>
            </a:pPr>
            <a:r>
              <a: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1" u="sng" dirty="0">
                <a:solidFill>
                  <a:prstClr val="black"/>
                </a:solidFill>
              </a:rPr>
              <a:t>In-Session Activities / Explanations:</a:t>
            </a:r>
            <a:endParaRPr lang="en-US" sz="1200" dirty="0">
              <a:solidFill>
                <a:prstClr val="black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prstClr val="black"/>
                </a:solidFill>
              </a:rPr>
              <a:t>Time: </a:t>
            </a:r>
            <a:r>
              <a:rPr lang="en-US" sz="1200" b="0" dirty="0" smtClean="0">
                <a:solidFill>
                  <a:prstClr val="black"/>
                </a:solidFill>
              </a:rPr>
              <a:t>5</a:t>
            </a:r>
            <a:r>
              <a:rPr lang="en-US" sz="1200" dirty="0" smtClean="0">
                <a:solidFill>
                  <a:prstClr val="black"/>
                </a:solidFill>
              </a:rPr>
              <a:t> </a:t>
            </a:r>
            <a:r>
              <a:rPr lang="en-US" sz="1200" dirty="0">
                <a:solidFill>
                  <a:prstClr val="black"/>
                </a:solidFill>
              </a:rPr>
              <a:t>mins</a:t>
            </a:r>
          </a:p>
          <a:p>
            <a:pPr marL="171450" lvl="0" indent="-171450">
              <a:buFont typeface="Arial" panose="020B0604020202020204" pitchFamily="34" charset="0"/>
              <a:buChar char="•"/>
              <a:tabLst>
                <a:tab pos="117475" algn="l"/>
              </a:tabLst>
            </a:pPr>
            <a:r>
              <a:rPr lang="en-US" sz="1200" b="1" dirty="0">
                <a:solidFill>
                  <a:prstClr val="black"/>
                </a:solidFill>
              </a:rPr>
              <a:t>Instructor Notes: </a:t>
            </a:r>
          </a:p>
          <a:p>
            <a:pPr marL="341313" lvl="1" indent="-171450" algn="l" defTabSz="457200" rtl="0" eaLnBrk="1" latinLnBrk="0" hangingPunct="1">
              <a:buFont typeface="Arial" panose="020B0604020202020204" pitchFamily="34" charset="0"/>
              <a:buChar char="•"/>
              <a:tabLst>
                <a:tab pos="117475" algn="l"/>
              </a:tabLst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Read out the summary points mentioned on the slide.</a:t>
            </a:r>
          </a:p>
          <a:p>
            <a:pPr marL="341313" lvl="1" indent="-171450" algn="l" defTabSz="457200" rtl="0" eaLnBrk="1" latinLnBrk="0" hangingPunct="1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Discuss the same with the participants.</a:t>
            </a:r>
          </a:p>
          <a:p>
            <a:pPr marL="341313" lvl="1" indent="-171450" algn="l" defTabSz="457200" rtl="0" eaLnBrk="1" latinLnBrk="0" hangingPunct="1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Ask if they have any questions or doubts. </a:t>
            </a:r>
          </a:p>
          <a:p>
            <a:pPr marL="341313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Ensure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that the learners complete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module quiz.</a:t>
            </a:r>
          </a:p>
          <a:p>
            <a:pPr marL="171450" lvl="0" indent="-171450" algn="l" defTabSz="457200" rtl="0" eaLnBrk="1" latinLnBrk="0" hangingPunct="1">
              <a:buFont typeface="Arial" panose="020B0604020202020204" pitchFamily="34" charset="0"/>
              <a:buChar char="•"/>
              <a:tabLst>
                <a:tab pos="117475" algn="l"/>
              </a:tabLst>
            </a:pPr>
            <a:r>
              <a:rPr lang="en-US" sz="1200" b="1" kern="12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Key Points</a:t>
            </a:r>
            <a:r>
              <a:rPr lang="en-US" sz="1200" b="1" i="0" kern="12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200" b="0" i="1" kern="1200" baseline="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 NA</a:t>
            </a:r>
            <a:endParaRPr lang="en-US" sz="1200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endParaRPr lang="en-US" sz="12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986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0526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4267211-205D-47E8-9F29-7E4C01D43DC3}" type="slidenum">
              <a:rPr lang="en-US" altLang="en-US" sz="800" smtClean="0"/>
              <a:pPr/>
              <a:t>30</a:t>
            </a:fld>
            <a:endParaRPr lang="en-US" altLang="en-US" sz="800" dirty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200" b="0" baseline="0" dirty="0"/>
              <a:t>22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Protection</a:t>
            </a:r>
          </a:p>
          <a:p>
            <a:r>
              <a:rPr lang="en-US" sz="1200" b="0" dirty="0">
                <a:solidFill>
                  <a:srgbClr val="FF0000"/>
                </a:solidFill>
              </a:rPr>
              <a:t>22.4 </a:t>
            </a:r>
            <a:r>
              <a:rPr lang="en-GB" dirty="0"/>
              <a:t>–</a:t>
            </a:r>
            <a:r>
              <a:rPr lang="en-US" sz="1200" b="0" dirty="0">
                <a:solidFill>
                  <a:srgbClr val="FF0000"/>
                </a:solidFill>
              </a:rPr>
              <a:t> </a:t>
            </a:r>
            <a:r>
              <a:rPr lang="en-US" dirty="0"/>
              <a:t>Endpoint Protection Summary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22.4.1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Did I Learn in this Module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22.4.2 </a:t>
            </a:r>
            <a:r>
              <a:rPr lang="en-GB" dirty="0" smtClean="0"/>
              <a:t>–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Endpoint Protection Quiz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012082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baseline="0" dirty="0"/>
              <a:t>22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Protection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charset="0"/>
              </a:rPr>
              <a:t>New Terms and Commands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2366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429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7" tIns="0" rIns="18817" bIns="0" anchor="b"/>
          <a:lstStyle>
            <a:lvl1pPr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ACE20BE7-F2F3-4E26-9454-50B18F790A4E}" type="slidenum">
              <a:rPr lang="en-US" sz="800" b="0">
                <a:ea typeface="ＭＳ Ｐゴシック" pitchFamily="34" charset="-128"/>
              </a:rPr>
              <a:pPr algn="r"/>
              <a:t>4</a:t>
            </a:fld>
            <a:endParaRPr lang="en-US" sz="800" b="0" dirty="0">
              <a:ea typeface="ＭＳ Ｐゴシック" pitchFamily="3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0274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0A313ED8-785B-4D16-9B17-4143385249B9}" type="slidenum">
              <a:rPr lang="en-US" sz="800" b="0"/>
              <a:pPr algn="r"/>
              <a:t>5</a:t>
            </a:fld>
            <a:endParaRPr lang="en-US" sz="800" b="0" dirty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687453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7391C207-9349-46D5-9D89-8ADDA5014D1F}" type="slidenum">
              <a:rPr lang="en-US" sz="800" b="0"/>
              <a:pPr algn="r"/>
              <a:t>6</a:t>
            </a:fld>
            <a:endParaRPr lang="en-US" sz="800" b="0" dirty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7969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7391C207-9349-46D5-9D89-8ADDA5014D1F}" type="slidenum">
              <a:rPr lang="en-US" sz="800" b="0">
                <a:solidFill>
                  <a:prstClr val="black"/>
                </a:solidFill>
              </a:rPr>
              <a:pPr algn="r"/>
              <a:t>7</a:t>
            </a:fld>
            <a:endParaRPr lang="en-US" sz="800" b="0" dirty="0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81961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1200" b="0" dirty="0"/>
              <a:t>Cisco Networking Academy Program</a:t>
            </a:r>
          </a:p>
          <a:p>
            <a:r>
              <a: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CyberOps Associate v1.0</a:t>
            </a:r>
          </a:p>
          <a:p>
            <a:r>
              <a:rPr lang="en-US" sz="1200" b="0" dirty="0"/>
              <a:t>Module 22: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Endpoint Protection</a:t>
            </a:r>
          </a:p>
          <a:p>
            <a:r>
              <a:rPr lang="en-US" sz="1200" dirty="0"/>
              <a:t/>
            </a:r>
            <a:br>
              <a:rPr lang="en-US" sz="1200" dirty="0"/>
            </a:br>
            <a:r>
              <a:rPr lang="en-US" sz="1200" b="1" u="sng" dirty="0"/>
              <a:t>In-Session Activities / Explanations:</a:t>
            </a:r>
            <a:endParaRPr lang="en-US" sz="12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FF0000"/>
                </a:solidFill>
              </a:rPr>
              <a:t>Time:</a:t>
            </a:r>
            <a:r>
              <a:rPr lang="en-US" sz="1200" b="1" baseline="0" dirty="0">
                <a:solidFill>
                  <a:srgbClr val="FF0000"/>
                </a:solidFill>
              </a:rPr>
              <a:t> </a:t>
            </a:r>
            <a:r>
              <a:rPr lang="en-US" sz="1200" b="0" baseline="0" dirty="0">
                <a:solidFill>
                  <a:srgbClr val="FF0000"/>
                </a:solidFill>
              </a:rPr>
              <a:t>5</a:t>
            </a:r>
            <a:r>
              <a:rPr lang="en-US" sz="1200" b="0" baseline="0" dirty="0" smtClean="0">
                <a:solidFill>
                  <a:srgbClr val="FF0000"/>
                </a:solidFill>
              </a:rPr>
              <a:t> </a:t>
            </a:r>
            <a:r>
              <a:rPr lang="en-US" sz="1200" b="0" baseline="0" dirty="0">
                <a:solidFill>
                  <a:srgbClr val="FF0000"/>
                </a:solidFill>
              </a:rPr>
              <a:t>mins</a:t>
            </a:r>
            <a:endParaRPr lang="en-US" sz="1200" b="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1" dirty="0"/>
              <a:t>Instructor Notes: </a:t>
            </a:r>
            <a:endParaRPr lang="en-US" sz="1200" dirty="0"/>
          </a:p>
          <a:p>
            <a:pPr marL="341313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Welcome the audience in a warm and cordial manner. Ensure that everyone is set up with the required resources</a:t>
            </a:r>
            <a:r>
              <a:rPr lang="en-US" sz="1200" dirty="0" smtClean="0"/>
              <a:t>.</a:t>
            </a:r>
            <a:endParaRPr lang="en-US" sz="1200" strike="sngStrike" dirty="0"/>
          </a:p>
          <a:p>
            <a:pPr marL="341313" lvl="1" indent="-171450">
              <a:buFont typeface="Arial" panose="020B0604020202020204" pitchFamily="34" charset="0"/>
              <a:buChar char="•"/>
            </a:pPr>
            <a:r>
              <a:rPr lang="en-US" sz="1200" strike="noStrike" dirty="0"/>
              <a:t>Introduce the topic and encourage learners to come up with a list of expectations from the session. Collate topics on the white board or Desktop while using learner’s inputs to interpret them in words.</a:t>
            </a:r>
            <a:r>
              <a:rPr lang="en-US" sz="1200" b="1" strike="noStrike" dirty="0"/>
              <a:t> </a:t>
            </a:r>
            <a:endParaRPr lang="en-US" sz="1200" b="1" strike="noStrike" dirty="0">
              <a:solidFill>
                <a:prstClr val="black"/>
              </a:solidFill>
            </a:endParaRPr>
          </a:p>
          <a:p>
            <a:pPr marL="341313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Read out the Objectives and briefly describe each.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dirty="0"/>
              <a:t>Key Points: </a:t>
            </a:r>
            <a:r>
              <a:rPr lang="en-US" sz="1200" b="0" i="1" dirty="0"/>
              <a:t>NA</a:t>
            </a:r>
            <a:endParaRPr lang="en-US" sz="1200" i="1" dirty="0"/>
          </a:p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1187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0A313ED8-785B-4D16-9B17-4143385249B9}" type="slidenum">
              <a:rPr lang="en-US" sz="800" b="0"/>
              <a:pPr algn="r"/>
              <a:t>9</a:t>
            </a:fld>
            <a:endParaRPr lang="en-US" sz="800" b="0" dirty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b="0" dirty="0"/>
              <a:t>CyberOps Associate v1.0</a:t>
            </a:r>
          </a:p>
          <a:p>
            <a:pPr>
              <a:buFontTx/>
              <a:buNone/>
            </a:pPr>
            <a:r>
              <a:rPr lang="en-US" sz="1200" b="0" dirty="0"/>
              <a:t>22 </a:t>
            </a:r>
            <a:r>
              <a:rPr lang="en-GB" dirty="0"/>
              <a:t>– </a:t>
            </a:r>
            <a:r>
              <a: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Endpoint Protection</a:t>
            </a:r>
            <a:endParaRPr lang="en-US" sz="1200" b="0" dirty="0">
              <a:solidFill>
                <a:srgbClr val="FF0000"/>
              </a:solidFill>
            </a:endParaRPr>
          </a:p>
          <a:p>
            <a:pPr>
              <a:buFontTx/>
              <a:buNone/>
            </a:pPr>
            <a:r>
              <a:rPr lang="en-US" sz="1200" b="0" dirty="0">
                <a:solidFill>
                  <a:srgbClr val="FF0000"/>
                </a:solidFill>
              </a:rPr>
              <a:t>22.0 </a:t>
            </a:r>
            <a:r>
              <a:rPr lang="en-GB" dirty="0"/>
              <a:t>–</a:t>
            </a:r>
            <a:r>
              <a:rPr lang="en-GB" baseline="0" dirty="0"/>
              <a:t> Introduction</a:t>
            </a:r>
            <a:endParaRPr lang="en-GB" b="0" dirty="0">
              <a:solidFill>
                <a:srgbClr val="FF0000"/>
              </a:solidFill>
            </a:endParaRPr>
          </a:p>
          <a:p>
            <a:r>
              <a:rPr lang="en-GB" baseline="0" dirty="0"/>
              <a:t>22.0.2 </a:t>
            </a:r>
            <a:r>
              <a:rPr lang="en-GB" dirty="0"/>
              <a:t>– </a:t>
            </a:r>
            <a:r>
              <a:rPr lang="en-US" dirty="0"/>
              <a:t>What Will I Learn in this Module?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924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725553"/>
      </p:ext>
    </p:extLst>
  </p:cSld>
  <p:clrMapOvr>
    <a:masterClrMapping/>
  </p:clrMapOvr>
  <p:transition spd="slow">
    <p:wipe/>
  </p:transition>
  <p:extLst>
    <p:ext uri="{DCECCB84-F9BA-43D5-87BE-67443E8EF086}">
      <p15:sldGuideLst xmlns=""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3999" cy="5165874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884330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7974899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1">
              <a:lumMod val="75000"/>
            </a:schemeClr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51544963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473441" y="4954263"/>
            <a:ext cx="676910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5">
                <a:solidFill>
                  <a:schemeClr val="tx2"/>
                </a:solidFill>
              </a:defRPr>
            </a:lvl1pPr>
          </a:lstStyle>
          <a:p>
            <a:pPr defTabSz="385763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</a:rPr>
              <a:pPr defTabSz="385763">
                <a:defRPr/>
              </a:pPr>
              <a:t>‹#›</a:t>
            </a:fld>
            <a:endParaRPr lang="en-US" kern="0" dirty="0">
              <a:solidFill>
                <a:srgbClr val="595959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44065" y="798944"/>
            <a:ext cx="8853286" cy="415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4pPr>
          </a:lstStyle>
          <a:p>
            <a:pPr lvl="0"/>
            <a:r>
              <a:rPr lang="en-US" dirty="0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 dirty="0">
                <a:sym typeface="Arial" pitchFamily="34" charset="0"/>
              </a:rPr>
              <a:t>Second level</a:t>
            </a:r>
          </a:p>
          <a:p>
            <a:pPr lvl="2"/>
            <a:r>
              <a:rPr lang="en-US" dirty="0">
                <a:sym typeface="Arial" pitchFamily="34" charset="0"/>
              </a:rPr>
              <a:t>Third level</a:t>
            </a:r>
          </a:p>
          <a:p>
            <a:pPr lvl="3"/>
            <a:r>
              <a:rPr lang="en-US" dirty="0">
                <a:sym typeface="Arial" pitchFamily="34" charset="0"/>
              </a:rPr>
              <a:t>Fourth level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" y="41393"/>
            <a:ext cx="9144000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en-US" dirty="0">
                <a:sym typeface="Arial" pitchFamily="34" charset="0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5799662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9250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rgbClr val="004C69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accent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chemeClr val="accent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53042546"/>
      </p:ext>
    </p:extLst>
  </p:cSld>
  <p:clrMapOvr>
    <a:masterClrMapping/>
  </p:clrMapOvr>
  <p:transition spd="slow">
    <p:wipe/>
  </p:transition>
  <p:extLst>
    <p:ext uri="{DCECCB84-F9BA-43D5-87BE-67443E8EF086}">
      <p15:sldGuideLst xmlns=""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4617842"/>
      </p:ext>
    </p:extLst>
  </p:cSld>
  <p:clrMapOvr>
    <a:masterClrMapping/>
  </p:clrMapOvr>
  <p:transition spd="slow">
    <p:wipe/>
  </p:transition>
  <p:extLst>
    <p:ext uri="{DCECCB84-F9BA-43D5-87BE-67443E8EF086}">
      <p15:sldGuideLst xmlns=""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eg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accent5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lang="en-US"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600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© </a:t>
            </a:r>
            <a:r>
              <a:rPr lang="en-US" sz="6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2020 Cisco </a:t>
            </a:r>
            <a:r>
              <a:rPr lang="en-US" sz="600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and/or its affiliates. All rights reserved</a:t>
            </a:r>
            <a:r>
              <a:rPr lang="en-US" sz="6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.  </a:t>
            </a:r>
            <a:r>
              <a:rPr lang="en-US" sz="600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Cisco Confidential</a:t>
            </a:r>
          </a:p>
        </p:txBody>
      </p:sp>
      <p:grpSp>
        <p:nvGrpSpPr>
          <p:cNvPr id="11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rgbClr val="086D8E"/>
          </a:solidFill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9085412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96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912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Oval 11"/>
          <p:cNvSpPr/>
          <p:nvPr/>
        </p:nvSpPr>
        <p:spPr>
          <a:xfrm>
            <a:off x="575610" y="2552550"/>
            <a:ext cx="698624" cy="698624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426607"/>
            <a:ext cx="698624" cy="698624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bg1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0" y="3653093"/>
            <a:ext cx="698624" cy="698624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049FD9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65250" y="1432522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365250" y="25577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365250" y="36530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0" y="2552550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1" y="3651140"/>
            <a:ext cx="698624" cy="693381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575610" y="1427248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387266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Oval 1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Oval 12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6212501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2" name="Oval 4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rgbClr val="FFFFFF"/>
              </a:solidFill>
              <a:cs typeface="Arial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5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6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0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51" name="Oval 50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2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54" name="Oval 53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5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57" name="Oval 56"/>
          <p:cNvSpPr/>
          <p:nvPr/>
        </p:nvSpPr>
        <p:spPr>
          <a:xfrm>
            <a:off x="4414576" y="1983084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4414575" y="1332693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4414576" y="2631212"/>
            <a:ext cx="464815" cy="464815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0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5011349" y="1338608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011350" y="198832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5011350" y="263121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17"/>
          <p:cNvSpPr>
            <a:spLocks noGrp="1"/>
          </p:cNvSpPr>
          <p:nvPr>
            <p:ph type="body" sz="quarter" idx="26" hasCustomPrompt="1"/>
          </p:nvPr>
        </p:nvSpPr>
        <p:spPr>
          <a:xfrm>
            <a:off x="4414576" y="1331287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64" name="Text Placeholder 17"/>
          <p:cNvSpPr>
            <a:spLocks noGrp="1"/>
          </p:cNvSpPr>
          <p:nvPr>
            <p:ph type="body" sz="quarter" idx="27" hasCustomPrompt="1"/>
          </p:nvPr>
        </p:nvSpPr>
        <p:spPr>
          <a:xfrm>
            <a:off x="4414576" y="198308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65" name="Text Placeholder 17"/>
          <p:cNvSpPr>
            <a:spLocks noGrp="1"/>
          </p:cNvSpPr>
          <p:nvPr>
            <p:ph type="body" sz="quarter" idx="28" hasCustomPrompt="1"/>
          </p:nvPr>
        </p:nvSpPr>
        <p:spPr>
          <a:xfrm>
            <a:off x="4414577" y="262925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66" name="Oval 65"/>
          <p:cNvSpPr/>
          <p:nvPr/>
        </p:nvSpPr>
        <p:spPr>
          <a:xfrm>
            <a:off x="4414577" y="3278347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29"/>
          </p:nvPr>
        </p:nvSpPr>
        <p:spPr>
          <a:xfrm>
            <a:off x="5011351" y="327834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17"/>
          <p:cNvSpPr>
            <a:spLocks noGrp="1"/>
          </p:cNvSpPr>
          <p:nvPr>
            <p:ph type="body" sz="quarter" idx="30" hasCustomPrompt="1"/>
          </p:nvPr>
        </p:nvSpPr>
        <p:spPr>
          <a:xfrm>
            <a:off x="4414578" y="327639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69" name="Oval 68"/>
          <p:cNvSpPr/>
          <p:nvPr/>
        </p:nvSpPr>
        <p:spPr>
          <a:xfrm>
            <a:off x="4414578" y="3925482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70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5011352" y="392548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4414579" y="392352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4309995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lang="en-US"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600" dirty="0">
              <a:solidFill>
                <a:schemeClr val="accent3">
                  <a:lumMod val="85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© </a:t>
            </a:r>
            <a:r>
              <a:rPr lang="en-US" sz="600" dirty="0" smtClean="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2020 Cisco </a:t>
            </a:r>
            <a:r>
              <a:rPr lang="en-US" sz="600" dirty="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and/or its affiliates. All rights reserved</a:t>
            </a:r>
            <a:r>
              <a:rPr lang="en-US" sz="600" dirty="0" smtClean="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.  </a:t>
            </a:r>
            <a:r>
              <a:rPr lang="en-US" sz="600" dirty="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Cisco Confidential</a:t>
            </a:r>
          </a:p>
        </p:txBody>
      </p:sp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chemeClr val="accent5"/>
          </a:solidFill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4013" r:id="rId2"/>
    <p:sldLayoutId id="2147484014" r:id="rId3"/>
    <p:sldLayoutId id="2147483965" r:id="rId4"/>
    <p:sldLayoutId id="2147483967" r:id="rId5"/>
    <p:sldLayoutId id="2147483995" r:id="rId6"/>
    <p:sldLayoutId id="2147484007" r:id="rId7"/>
    <p:sldLayoutId id="2147484010" r:id="rId8"/>
    <p:sldLayoutId id="2147484011" r:id="rId9"/>
    <p:sldLayoutId id="2147484015" r:id="rId10"/>
    <p:sldLayoutId id="2147483998" r:id="rId11"/>
    <p:sldLayoutId id="2147484027" r:id="rId12"/>
    <p:sldLayoutId id="2147484029" r:id="rId13"/>
    <p:sldLayoutId id="2147484031" r:id="rId14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accent4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1620" userDrawn="1">
          <p15:clr>
            <a:srgbClr val="F26B43"/>
          </p15:clr>
        </p15:guide>
        <p15:guide id="2" pos="3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7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8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1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5.xml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6.xml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7.xml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8.xml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9.xml"/><Relationship Id="rId4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openxmlformats.org/officeDocument/2006/relationships/comments" Target="../comments/commen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283759" y="1356508"/>
            <a:ext cx="7819480" cy="1215242"/>
          </a:xfrm>
        </p:spPr>
        <p:txBody>
          <a:bodyPr/>
          <a:lstStyle/>
          <a:p>
            <a:r>
              <a:rPr lang="en-US" dirty="0">
                <a:solidFill>
                  <a:srgbClr val="AFE8FB"/>
                </a:solidFill>
              </a:rPr>
              <a:t>Module 22</a:t>
            </a:r>
            <a:r>
              <a:rPr dirty="0">
                <a:solidFill>
                  <a:srgbClr val="AFE8FB"/>
                </a:solidFill>
              </a:rPr>
              <a:t>: </a:t>
            </a:r>
            <a:r>
              <a:rPr lang="en-US" dirty="0">
                <a:solidFill>
                  <a:srgbClr val="AFE8FB"/>
                </a:solidFill>
              </a:rPr>
              <a:t>Endpoint Protection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69497" y="3127609"/>
            <a:ext cx="5925246" cy="299001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Instructor Materials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69497" y="3809526"/>
            <a:ext cx="2368954" cy="902174"/>
          </a:xfrm>
        </p:spPr>
        <p:txBody>
          <a:bodyPr/>
          <a:lstStyle/>
          <a:p>
            <a:r>
              <a:rPr dirty="0" err="1">
                <a:solidFill>
                  <a:srgbClr val="AFE8FB"/>
                </a:solidFill>
              </a:rPr>
              <a:t>CyberOps</a:t>
            </a:r>
            <a:r>
              <a:rPr dirty="0">
                <a:solidFill>
                  <a:srgbClr val="AFE8FB"/>
                </a:solidFill>
              </a:rPr>
              <a:t> </a:t>
            </a:r>
            <a:r>
              <a:rPr dirty="0" smtClean="0">
                <a:solidFill>
                  <a:srgbClr val="AFE8FB"/>
                </a:solidFill>
              </a:rPr>
              <a:t>Associate</a:t>
            </a:r>
            <a:r>
              <a:rPr lang="en-IN" dirty="0" smtClean="0">
                <a:solidFill>
                  <a:srgbClr val="AFE8FB"/>
                </a:solidFill>
              </a:rPr>
              <a:t> </a:t>
            </a:r>
            <a:r>
              <a:rPr dirty="0" smtClean="0">
                <a:solidFill>
                  <a:srgbClr val="AFE8FB"/>
                </a:solidFill>
              </a:rPr>
              <a:t>v1.0</a:t>
            </a:r>
            <a:endParaRPr lang="en-US" dirty="0">
              <a:solidFill>
                <a:srgbClr val="AFE8FB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650477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504" y="1353787"/>
            <a:ext cx="8858992" cy="1364012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22.1 Antimalware Protection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3099643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="" xmlns:a16="http://schemas.microsoft.com/office/drawing/2014/main" id="{A7E249FF-01FC-487E-B05D-F7C27AD56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65" y="63366"/>
            <a:ext cx="8999935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kern="1200">
                <a:solidFill>
                  <a:schemeClr val="accent4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Endpoint Protection</a:t>
            </a:r>
            <a:r>
              <a:rPr altLang="en-US" dirty="0"/>
              <a:t/>
            </a:r>
            <a:br>
              <a:rPr altLang="en-US" dirty="0"/>
            </a:br>
            <a:r>
              <a:rPr lang="en-US" dirty="0"/>
              <a:t>Endpoint Threats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4065" y="798944"/>
            <a:ext cx="4172213" cy="3829327"/>
          </a:xfrm>
        </p:spPr>
        <p:txBody>
          <a:bodyPr/>
          <a:lstStyle/>
          <a:p>
            <a:pPr marL="166688" indent="-166688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itchFamily="34" charset="0"/>
              <a:buChar char="•"/>
            </a:pPr>
            <a:r>
              <a:rPr lang="en-US" sz="1600" dirty="0"/>
              <a:t>Endpoints can be defined as hosts on the network that can access or be accessed by other hosts on the network.</a:t>
            </a:r>
          </a:p>
          <a:p>
            <a:pPr marL="166688" indent="-166688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itchFamily="34" charset="0"/>
              <a:buChar char="•"/>
            </a:pPr>
            <a:r>
              <a:rPr lang="en-US" sz="1600" dirty="0"/>
              <a:t>Each endpoint is potentially a way for malicious software to gain access to a network.</a:t>
            </a:r>
          </a:p>
          <a:p>
            <a:pPr marL="166688" indent="-166688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itchFamily="34" charset="0"/>
              <a:buChar char="•"/>
            </a:pPr>
            <a:r>
              <a:rPr lang="en-US" sz="1600" dirty="0"/>
              <a:t>Devices that remotely access networks through VPNs are also endpoints </a:t>
            </a:r>
            <a:r>
              <a:rPr lang="en-US" sz="1600" dirty="0" smtClean="0"/>
              <a:t>that </a:t>
            </a:r>
            <a:r>
              <a:rPr lang="en-US" sz="1600" dirty="0"/>
              <a:t>could inject malware into the VPN network from the public network</a:t>
            </a:r>
            <a:r>
              <a:rPr lang="en-US" sz="1600" dirty="0" smtClean="0"/>
              <a:t>.</a:t>
            </a:r>
          </a:p>
          <a:p>
            <a:pPr marL="166688" indent="-166688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itchFamily="34" charset="0"/>
              <a:buChar char="•"/>
            </a:pPr>
            <a:r>
              <a:rPr lang="en-US" sz="1600" dirty="0"/>
              <a:t>Several common types of malware have been found to significantly change features in less than 24 hours in order to evade detection.</a:t>
            </a:r>
          </a:p>
          <a:p>
            <a:pPr marL="0" indent="0">
              <a:spcBef>
                <a:spcPts val="300"/>
              </a:spcBef>
              <a:spcAft>
                <a:spcPts val="300"/>
              </a:spcAft>
              <a:buClrTx/>
              <a:buSzPct val="100000"/>
              <a:buNone/>
            </a:pPr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58A91CD-F621-4E89-99F1-CC687DC94E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6878" y="927208"/>
            <a:ext cx="4454532" cy="3472052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5" name="Text Box 6">
            <a:extLst>
              <a:ext uri="{FF2B5EF4-FFF2-40B4-BE49-F238E27FC236}">
                <a16:creationId xmlns="" xmlns:a16="http://schemas.microsoft.com/office/drawing/2014/main" id="{FA790B81-E4E0-4344-97EE-4F837FB36190}"/>
              </a:ext>
            </a:extLst>
          </p:cNvPr>
          <p:cNvSpPr/>
          <p:nvPr/>
        </p:nvSpPr>
        <p:spPr>
          <a:xfrm>
            <a:off x="4446878" y="4417599"/>
            <a:ext cx="44545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+mn-lt"/>
              </a:rPr>
              <a:t>Malicious Spam Percentage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24782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="" xmlns:a16="http://schemas.microsoft.com/office/drawing/2014/main" id="{A7E249FF-01FC-487E-B05D-F7C27AD56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65" y="63366"/>
            <a:ext cx="8999935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kern="1200">
                <a:solidFill>
                  <a:schemeClr val="accent4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Endpoint Protection</a:t>
            </a:r>
            <a:r>
              <a:rPr altLang="en-US" dirty="0"/>
              <a:t/>
            </a:r>
            <a:br>
              <a:rPr altLang="en-US" dirty="0"/>
            </a:br>
            <a:r>
              <a:rPr lang="en-US" dirty="0"/>
              <a:t>Endpoint Security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6056" y="698207"/>
            <a:ext cx="4544174" cy="3943744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 smtClean="0"/>
              <a:t>As many attacks originate from inside the network, securing an internal LAN is nearly as important as securing the outside network perimeter.	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 smtClean="0"/>
              <a:t>After an internal host is infiltrated, it can become a starting point for an attacker to gain access to critical system devices, such as servers and sensitive information.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There are two internal LAN elements to secure:</a:t>
            </a:r>
          </a:p>
          <a:p>
            <a:pPr marL="361950" indent="-185738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b="1" dirty="0"/>
              <a:t>Endpoints </a:t>
            </a:r>
            <a:r>
              <a:rPr lang="en-US" sz="1600" dirty="0"/>
              <a:t>-</a:t>
            </a:r>
            <a:r>
              <a:rPr lang="en-US" sz="1600" b="1" dirty="0"/>
              <a:t> </a:t>
            </a:r>
            <a:r>
              <a:rPr lang="en-US" sz="1600" dirty="0"/>
              <a:t>Hosts </a:t>
            </a:r>
            <a:r>
              <a:rPr lang="en-US" sz="1600" dirty="0" smtClean="0"/>
              <a:t>are </a:t>
            </a:r>
            <a:r>
              <a:rPr lang="en-US" sz="1600" dirty="0"/>
              <a:t>susceptible to malware-related attacks.</a:t>
            </a:r>
          </a:p>
          <a:p>
            <a:pPr marL="361950" indent="-185738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b="1" dirty="0"/>
              <a:t>Network infrastructure </a:t>
            </a:r>
            <a:r>
              <a:rPr lang="en-US" sz="1600" dirty="0"/>
              <a:t>-</a:t>
            </a:r>
            <a:r>
              <a:rPr lang="en-US" sz="1600" b="1" dirty="0"/>
              <a:t> </a:t>
            </a:r>
            <a:r>
              <a:rPr lang="en-US" sz="1600" dirty="0"/>
              <a:t>LAN infrastructure devices interconnect </a:t>
            </a:r>
            <a:r>
              <a:rPr lang="en-US" sz="1600" dirty="0" smtClean="0"/>
              <a:t>endpoints</a:t>
            </a: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FCB0A4A-2D4C-45B8-ADD4-25C81CDE68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3113" y="823929"/>
            <a:ext cx="4537516" cy="34281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70479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="" xmlns:a16="http://schemas.microsoft.com/office/drawing/2014/main" id="{A7E249FF-01FC-487E-B05D-F7C27AD56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65" y="63366"/>
            <a:ext cx="8999935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kern="1200">
                <a:solidFill>
                  <a:schemeClr val="accent4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Endpoint Protection</a:t>
            </a:r>
            <a:r>
              <a:rPr altLang="en-US" dirty="0"/>
              <a:t/>
            </a:r>
            <a:br>
              <a:rPr altLang="en-US" dirty="0"/>
            </a:br>
            <a:r>
              <a:rPr lang="en-US" dirty="0"/>
              <a:t>Host-Based Malware Protection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4064" y="798944"/>
            <a:ext cx="8999935" cy="3829327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Host-based antimalware/antivirus software and host-based firewalls are used to protect </a:t>
            </a:r>
            <a:r>
              <a:rPr lang="en-US" sz="1600" dirty="0" smtClean="0"/>
              <a:t>mobile devices using VPN.</a:t>
            </a:r>
            <a:endParaRPr lang="en-US" sz="1600" dirty="0"/>
          </a:p>
          <a:p>
            <a:pPr marL="0" indent="0">
              <a:spcBef>
                <a:spcPts val="300"/>
              </a:spcBef>
              <a:spcAft>
                <a:spcPts val="300"/>
              </a:spcAft>
              <a:buClrTx/>
              <a:buSzPct val="100000"/>
              <a:buNone/>
            </a:pPr>
            <a:r>
              <a:rPr lang="en-US" sz="1600" b="1" dirty="0"/>
              <a:t>Antivirus/Antimalware Software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 smtClean="0"/>
              <a:t>It is a software </a:t>
            </a:r>
            <a:r>
              <a:rPr lang="en-US" sz="1600" dirty="0"/>
              <a:t>that is installed on a host to detect and mitigate viruses and malware. For example, Windows Defender Virus &amp; Threat Protection, Cisco AMP for Endpoints, Norton Security, McAfee, Trend Micro, and others. 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Antimalware programs may detect viruses using three different approaches:</a:t>
            </a:r>
          </a:p>
          <a:p>
            <a:pPr marL="361950" indent="-174625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b="1" dirty="0"/>
              <a:t>Signature-based:</a:t>
            </a:r>
            <a:r>
              <a:rPr lang="en-US" sz="1600" dirty="0"/>
              <a:t> </a:t>
            </a:r>
            <a:r>
              <a:rPr lang="en-US" sz="1600" dirty="0" smtClean="0"/>
              <a:t>Recognizes </a:t>
            </a:r>
            <a:r>
              <a:rPr lang="en-US" sz="1600" dirty="0"/>
              <a:t>various characteristics of known malware files</a:t>
            </a:r>
          </a:p>
          <a:p>
            <a:pPr marL="361950" indent="-174625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b="1" dirty="0"/>
              <a:t>Heuristics-based:</a:t>
            </a:r>
            <a:r>
              <a:rPr lang="en-US" sz="1600" dirty="0"/>
              <a:t> </a:t>
            </a:r>
            <a:r>
              <a:rPr lang="en-US" sz="1600" dirty="0" smtClean="0"/>
              <a:t>Recognizes </a:t>
            </a:r>
            <a:r>
              <a:rPr lang="en-US" sz="1600" dirty="0"/>
              <a:t>general features shared by various types of malware</a:t>
            </a:r>
          </a:p>
          <a:p>
            <a:pPr marL="361950" indent="-174625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b="1" dirty="0"/>
              <a:t>Behavior-based:</a:t>
            </a:r>
            <a:r>
              <a:rPr lang="en-US" sz="1600" dirty="0"/>
              <a:t> </a:t>
            </a:r>
            <a:r>
              <a:rPr lang="en-US" sz="1600" dirty="0" smtClean="0"/>
              <a:t>Employs </a:t>
            </a:r>
            <a:r>
              <a:rPr lang="en-US" sz="1600" dirty="0"/>
              <a:t>analysis of suspicious behavior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 smtClean="0"/>
              <a:t>Host-based </a:t>
            </a:r>
            <a:r>
              <a:rPr lang="en-US" sz="1600" dirty="0"/>
              <a:t>antivirus protection, also known as agent-based, runs on every protected machine.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94234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="" xmlns:a16="http://schemas.microsoft.com/office/drawing/2014/main" id="{A7E249FF-01FC-487E-B05D-F7C27AD56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65" y="63366"/>
            <a:ext cx="8999935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kern="1200">
                <a:solidFill>
                  <a:schemeClr val="accent4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Endpoint Protection</a:t>
            </a:r>
            <a:r>
              <a:rPr altLang="en-US" dirty="0"/>
              <a:t/>
            </a:r>
            <a:br>
              <a:rPr altLang="en-US" dirty="0"/>
            </a:br>
            <a:r>
              <a:rPr lang="en-US" dirty="0"/>
              <a:t>Host-Based Malware Protection (Contd.)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4066" y="798944"/>
            <a:ext cx="3885494" cy="3829327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300"/>
              </a:spcAft>
              <a:buClrTx/>
              <a:buSzPct val="100000"/>
              <a:buNone/>
            </a:pPr>
            <a:r>
              <a:rPr lang="en-US" sz="1600" b="1" dirty="0"/>
              <a:t>Host-based Firewall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This software is installed on a host.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It restricts incoming and outgoing connections to connections initiated by that host only.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 smtClean="0"/>
              <a:t>Some </a:t>
            </a:r>
            <a:r>
              <a:rPr lang="en-US" sz="1600" dirty="0"/>
              <a:t>firewall software </a:t>
            </a:r>
            <a:r>
              <a:rPr lang="en-US" sz="1600" dirty="0" smtClean="0"/>
              <a:t>can </a:t>
            </a:r>
            <a:r>
              <a:rPr lang="en-US" sz="1600" dirty="0"/>
              <a:t>prevent a host from becoming infected and stop infected hosts from spreading malware to other hosts. This function is included in some operating systems</a:t>
            </a:r>
            <a:r>
              <a:rPr lang="en-US" sz="1600" dirty="0" smtClean="0"/>
              <a:t>.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For example, Windows includes Windows Defender Firewall with Advanced </a:t>
            </a:r>
            <a:r>
              <a:rPr lang="en-US" sz="1600" dirty="0" smtClean="0"/>
              <a:t>Security. </a:t>
            </a:r>
            <a:endParaRPr lang="en-US" sz="1600" b="1" dirty="0"/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309" y="1039998"/>
            <a:ext cx="5006476" cy="3652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95231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="" xmlns:a16="http://schemas.microsoft.com/office/drawing/2014/main" id="{A7E249FF-01FC-487E-B05D-F7C27AD56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65" y="63366"/>
            <a:ext cx="8999935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kern="1200">
                <a:solidFill>
                  <a:schemeClr val="accent4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Endpoint Protection</a:t>
            </a:r>
            <a:r>
              <a:rPr altLang="en-US" dirty="0"/>
              <a:t/>
            </a:r>
            <a:br>
              <a:rPr altLang="en-US" dirty="0"/>
            </a:br>
            <a:r>
              <a:rPr lang="en-US" dirty="0"/>
              <a:t>Host-Based Malware Protection (Contd.)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4065" y="798944"/>
            <a:ext cx="8853286" cy="3829327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300"/>
              </a:spcAft>
              <a:buClrTx/>
              <a:buSzPct val="100000"/>
              <a:buNone/>
            </a:pPr>
            <a:r>
              <a:rPr lang="en-US" sz="1600" b="1" dirty="0"/>
              <a:t>Host-based Security Suites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It is recommended to install a host-based suite of security products on </a:t>
            </a:r>
            <a:r>
              <a:rPr lang="en-US" sz="1600" dirty="0" smtClean="0"/>
              <a:t>home and business </a:t>
            </a:r>
            <a:r>
              <a:rPr lang="en-US" sz="1600" dirty="0"/>
              <a:t>networks to provide a layered defense that will protect against most common threats.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These include antivirus, anti-phishing, safe browsing, Host-based intrusion prevention system, and firewall capabilities. 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 smtClean="0"/>
              <a:t>Host-based </a:t>
            </a:r>
            <a:r>
              <a:rPr lang="en-US" sz="1600" dirty="0"/>
              <a:t>security products also </a:t>
            </a:r>
            <a:r>
              <a:rPr lang="en-US" sz="1600" dirty="0" smtClean="0"/>
              <a:t>provide </a:t>
            </a:r>
            <a:r>
              <a:rPr lang="en-US" sz="1600" dirty="0"/>
              <a:t>telemetry function.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Most host-based security software </a:t>
            </a:r>
            <a:r>
              <a:rPr lang="en-US" sz="1600" dirty="0" smtClean="0"/>
              <a:t>includes </a:t>
            </a:r>
            <a:r>
              <a:rPr lang="en-US" sz="1600" dirty="0"/>
              <a:t>robust logging functionality </a:t>
            </a:r>
            <a:r>
              <a:rPr lang="en-US" sz="1600" dirty="0" smtClean="0"/>
              <a:t>that </a:t>
            </a:r>
            <a:r>
              <a:rPr lang="en-US" sz="1600" dirty="0"/>
              <a:t>is essential </a:t>
            </a:r>
            <a:r>
              <a:rPr lang="en-US" sz="1600" dirty="0" smtClean="0"/>
              <a:t>to cyber security operations</a:t>
            </a:r>
            <a:r>
              <a:rPr lang="en-US" sz="1600" dirty="0"/>
              <a:t>. </a:t>
            </a:r>
            <a:endParaRPr lang="en-US" sz="1600" dirty="0" smtClean="0"/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 smtClean="0"/>
              <a:t>The </a:t>
            </a:r>
            <a:r>
              <a:rPr lang="en-US" sz="1600" dirty="0"/>
              <a:t>independent testing laboratory </a:t>
            </a:r>
            <a:r>
              <a:rPr lang="en-US" sz="1600" dirty="0" smtClean="0"/>
              <a:t>AV-TEST </a:t>
            </a:r>
            <a:r>
              <a:rPr lang="en-US" sz="1600" dirty="0"/>
              <a:t>provides high-quality </a:t>
            </a:r>
            <a:r>
              <a:rPr lang="en-US" sz="1600" dirty="0" smtClean="0"/>
              <a:t>reviews of host-based protections</a:t>
            </a:r>
            <a:r>
              <a:rPr lang="en-US" sz="1600" dirty="0"/>
              <a:t>, as well as </a:t>
            </a:r>
            <a:r>
              <a:rPr lang="en-US" sz="1600" dirty="0" smtClean="0"/>
              <a:t>information </a:t>
            </a:r>
            <a:r>
              <a:rPr lang="en-US" sz="1600" dirty="0"/>
              <a:t>about many other security </a:t>
            </a:r>
            <a:r>
              <a:rPr lang="en-US" sz="1600" dirty="0" smtClean="0"/>
              <a:t>products</a:t>
            </a:r>
            <a:r>
              <a:rPr lang="en-US" sz="1600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45379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="" xmlns:a16="http://schemas.microsoft.com/office/drawing/2014/main" id="{A7E249FF-01FC-487E-B05D-F7C27AD56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65" y="63366"/>
            <a:ext cx="8999935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kern="1200">
                <a:solidFill>
                  <a:schemeClr val="accent4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Endpoint Protection</a:t>
            </a:r>
            <a:r>
              <a:rPr altLang="en-US" dirty="0"/>
              <a:t/>
            </a:r>
            <a:br>
              <a:rPr altLang="en-US" dirty="0"/>
            </a:br>
            <a:r>
              <a:rPr lang="en-US" dirty="0"/>
              <a:t>Network-Based Malware Protection</a:t>
            </a:r>
          </a:p>
        </p:txBody>
      </p:sp>
      <p:sp>
        <p:nvSpPr>
          <p:cNvPr id="4" name="Content Placeholder  1"/>
          <p:cNvSpPr txBox="1"/>
          <p:nvPr/>
        </p:nvSpPr>
        <p:spPr>
          <a:xfrm>
            <a:off x="144065" y="772963"/>
            <a:ext cx="877521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00025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Network-based 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malware prevention </a:t>
            </a:r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devices 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are </a:t>
            </a:r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capable 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of </a:t>
            </a:r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sharing information 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among themselves to make </a:t>
            </a:r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better 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informed decisions.</a:t>
            </a:r>
          </a:p>
          <a:p>
            <a:pPr marL="285750" indent="-200025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+mn-lt"/>
              </a:rPr>
              <a:t>Protecting endpoints in a </a:t>
            </a:r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borderless network 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can be accomplished </a:t>
            </a:r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using network-based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, as well as </a:t>
            </a:r>
            <a:r>
              <a:rPr lang="en-US" sz="1600" dirty="0" smtClean="0">
                <a:solidFill>
                  <a:srgbClr val="000000"/>
                </a:solidFill>
                <a:latin typeface="+mn-lt"/>
              </a:rPr>
              <a:t>host-based techniques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" t="1900" r="889" b="3076"/>
          <a:stretch/>
        </p:blipFill>
        <p:spPr bwMode="auto">
          <a:xfrm>
            <a:off x="1468464" y="1963455"/>
            <a:ext cx="6532536" cy="2474164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 Box 1">
            <a:extLst>
              <a:ext uri="{FF2B5EF4-FFF2-40B4-BE49-F238E27FC236}">
                <a16:creationId xmlns="" xmlns:a16="http://schemas.microsoft.com/office/drawing/2014/main" id="{2985BFD3-4F44-44CC-BC43-E2A3E46D7334}"/>
              </a:ext>
            </a:extLst>
          </p:cNvPr>
          <p:cNvSpPr/>
          <p:nvPr/>
        </p:nvSpPr>
        <p:spPr>
          <a:xfrm>
            <a:off x="1468464" y="4446355"/>
            <a:ext cx="65325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+mn-lt"/>
              </a:rPr>
              <a:t>Advanced Malware Protection Everywhere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34713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="" xmlns:a16="http://schemas.microsoft.com/office/drawing/2014/main" id="{A7E249FF-01FC-487E-B05D-F7C27AD56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65" y="63366"/>
            <a:ext cx="8999935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kern="1200">
                <a:solidFill>
                  <a:schemeClr val="accent4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Endpoint Protection</a:t>
            </a:r>
            <a:r>
              <a:rPr altLang="en-US" dirty="0"/>
              <a:t/>
            </a:r>
            <a:br>
              <a:rPr altLang="en-US" dirty="0"/>
            </a:br>
            <a:r>
              <a:rPr lang="en-US" dirty="0"/>
              <a:t>Network-Based Malware Protection (Contd.)</a:t>
            </a:r>
          </a:p>
        </p:txBody>
      </p:sp>
      <p:sp>
        <p:nvSpPr>
          <p:cNvPr id="3" name="Content Placeholder 1"/>
          <p:cNvSpPr/>
          <p:nvPr/>
        </p:nvSpPr>
        <p:spPr>
          <a:xfrm>
            <a:off x="162732" y="681931"/>
            <a:ext cx="8806915" cy="464946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rgbClr val="000000"/>
                </a:solidFill>
              </a:rPr>
              <a:t>Some examples of devices and techniques that implement host protections at the network </a:t>
            </a:r>
            <a:r>
              <a:rPr lang="en-US" sz="1600" dirty="0" smtClean="0">
                <a:solidFill>
                  <a:srgbClr val="000000"/>
                </a:solidFill>
              </a:rPr>
              <a:t>level:</a:t>
            </a:r>
          </a:p>
        </p:txBody>
      </p:sp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89823" y="1099010"/>
            <a:ext cx="4554210" cy="3036885"/>
          </a:xfrm>
        </p:spPr>
        <p:txBody>
          <a:bodyPr/>
          <a:lstStyle/>
          <a:p>
            <a:pPr marL="452438" indent="-285750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b="1" dirty="0" smtClean="0"/>
              <a:t>Advanced </a:t>
            </a:r>
            <a:r>
              <a:rPr lang="en-US" sz="1600" b="1" dirty="0"/>
              <a:t>Malware Protection (</a:t>
            </a:r>
            <a:r>
              <a:rPr lang="en-US" sz="1600" b="1" dirty="0" smtClean="0"/>
              <a:t>AMP) </a:t>
            </a:r>
            <a:r>
              <a:rPr lang="en-US" sz="1600" dirty="0" smtClean="0"/>
              <a:t>- Provides </a:t>
            </a:r>
            <a:r>
              <a:rPr lang="en-US" sz="1600" dirty="0"/>
              <a:t>endpoint protection from viruses and malware.</a:t>
            </a:r>
          </a:p>
          <a:p>
            <a:pPr marL="452438" indent="-285750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b="1" dirty="0"/>
              <a:t>Email Security Appliance (ESA) </a:t>
            </a:r>
            <a:r>
              <a:rPr lang="en-US" sz="1600" dirty="0"/>
              <a:t>-</a:t>
            </a:r>
            <a:r>
              <a:rPr lang="en-US" sz="1600" b="1" dirty="0"/>
              <a:t> </a:t>
            </a:r>
            <a:r>
              <a:rPr lang="en-US" sz="1600" dirty="0" smtClean="0"/>
              <a:t>Provides filtering of </a:t>
            </a:r>
            <a:r>
              <a:rPr lang="en-US" sz="1600" dirty="0"/>
              <a:t>SPAM and potentially malicious emails before they </a:t>
            </a:r>
            <a:r>
              <a:rPr lang="en-US" sz="1600" dirty="0" smtClean="0"/>
              <a:t>reach </a:t>
            </a:r>
            <a:r>
              <a:rPr lang="en-US" sz="1600" dirty="0"/>
              <a:t>the endpoint. </a:t>
            </a:r>
          </a:p>
          <a:p>
            <a:pPr marL="452438" indent="-285750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b="1" dirty="0"/>
              <a:t>Web Security Appliance (WSA) </a:t>
            </a:r>
            <a:r>
              <a:rPr lang="en-US" sz="1600" dirty="0"/>
              <a:t>-</a:t>
            </a:r>
            <a:r>
              <a:rPr lang="en-US" sz="1600" b="1" dirty="0"/>
              <a:t> </a:t>
            </a:r>
            <a:r>
              <a:rPr lang="en-US" sz="1600" dirty="0" smtClean="0"/>
              <a:t>Provides </a:t>
            </a:r>
            <a:r>
              <a:rPr lang="en-US" sz="1600" dirty="0"/>
              <a:t>filtering </a:t>
            </a:r>
            <a:r>
              <a:rPr lang="en-US" sz="1600" dirty="0" smtClean="0"/>
              <a:t>of </a:t>
            </a:r>
            <a:r>
              <a:rPr lang="en-US" sz="1600" dirty="0"/>
              <a:t>websites and blacklisting </a:t>
            </a:r>
            <a:endParaRPr lang="en-US" sz="1600" dirty="0" smtClean="0"/>
          </a:p>
          <a:p>
            <a:pPr marL="452438" indent="-285750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b="1" dirty="0" smtClean="0"/>
              <a:t>Network </a:t>
            </a:r>
            <a:r>
              <a:rPr lang="en-US" sz="1600" b="1" dirty="0"/>
              <a:t>Admission Control (NAC) </a:t>
            </a:r>
            <a:r>
              <a:rPr lang="en-US" sz="1600" dirty="0"/>
              <a:t>-</a:t>
            </a:r>
            <a:r>
              <a:rPr lang="en-US" sz="1600" b="1" dirty="0"/>
              <a:t> </a:t>
            </a:r>
            <a:r>
              <a:rPr lang="en-US" sz="1600" dirty="0" smtClean="0"/>
              <a:t>Permits </a:t>
            </a:r>
            <a:r>
              <a:rPr lang="en-US" sz="1600" dirty="0"/>
              <a:t>only </a:t>
            </a:r>
            <a:r>
              <a:rPr lang="en-US" sz="1600" dirty="0" smtClean="0"/>
              <a:t>authorized </a:t>
            </a:r>
            <a:r>
              <a:rPr lang="en-US" sz="1600" dirty="0"/>
              <a:t>and compliant systems to connect to the </a:t>
            </a:r>
            <a:r>
              <a:rPr lang="en-US" sz="1600" dirty="0" smtClean="0"/>
              <a:t>network.</a:t>
            </a:r>
            <a:endParaRPr lang="en-US" sz="1600" dirty="0"/>
          </a:p>
          <a:p>
            <a:pPr marL="0" indent="0">
              <a:spcBef>
                <a:spcPts val="300"/>
              </a:spcBef>
              <a:spcAft>
                <a:spcPts val="300"/>
              </a:spcAft>
              <a:buClrTx/>
              <a:buSzPct val="100000"/>
              <a:buNone/>
            </a:pPr>
            <a:endParaRPr lang="en-U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259" y="1242142"/>
            <a:ext cx="4587504" cy="3091578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76180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4539" y="1889744"/>
            <a:ext cx="8858992" cy="1364012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22.2 Host-Based Intrusion Protection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86910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="" xmlns:a16="http://schemas.microsoft.com/office/drawing/2014/main" id="{A7E249FF-01FC-487E-B05D-F7C27AD56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65" y="63366"/>
            <a:ext cx="8999935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kern="1200">
                <a:solidFill>
                  <a:schemeClr val="accent4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Host-Based Intrusion Protection</a:t>
            </a:r>
            <a:r>
              <a:rPr altLang="en-US" dirty="0"/>
              <a:t/>
            </a:r>
            <a:br>
              <a:rPr altLang="en-US" dirty="0"/>
            </a:br>
            <a:r>
              <a:rPr lang="en-US" dirty="0"/>
              <a:t>Host-Based Firewalls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4065" y="798944"/>
            <a:ext cx="8868199" cy="3829327"/>
          </a:xfrm>
        </p:spPr>
        <p:txBody>
          <a:bodyPr/>
          <a:lstStyle/>
          <a:p>
            <a:pPr>
              <a:spcBef>
                <a:spcPts val="400"/>
              </a:spcBef>
              <a:spcAft>
                <a:spcPts val="4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Host-based personal firewalls are standalone software programs that control traffic entering or leaving a </a:t>
            </a:r>
            <a:r>
              <a:rPr lang="en-US" sz="1600" dirty="0" smtClean="0"/>
              <a:t>computer. </a:t>
            </a:r>
          </a:p>
          <a:p>
            <a:pPr>
              <a:spcBef>
                <a:spcPts val="400"/>
              </a:spcBef>
              <a:spcAft>
                <a:spcPts val="4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 smtClean="0"/>
              <a:t>Host-based firewall applications </a:t>
            </a:r>
            <a:r>
              <a:rPr lang="en-US" sz="1600" dirty="0"/>
              <a:t>can also be configured to issue alerts to users if suspicious behavior is detected. </a:t>
            </a:r>
            <a:endParaRPr lang="en-US" sz="1600" dirty="0" smtClean="0"/>
          </a:p>
          <a:p>
            <a:pPr>
              <a:spcBef>
                <a:spcPts val="400"/>
              </a:spcBef>
              <a:spcAft>
                <a:spcPts val="4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Some examples of host-based firewalls:</a:t>
            </a:r>
          </a:p>
          <a:p>
            <a:pPr marL="361950" indent="-176213">
              <a:spcBef>
                <a:spcPts val="400"/>
              </a:spcBef>
              <a:spcAft>
                <a:spcPts val="4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b="1" dirty="0"/>
              <a:t>Windows Defender Firewall</a:t>
            </a:r>
            <a:r>
              <a:rPr lang="en-US" sz="1600" dirty="0"/>
              <a:t> – First included with Windows XP, Windows Firewall (now Windows Defender Firewall) uses a profile-based approach to firewall functionality. </a:t>
            </a:r>
          </a:p>
          <a:p>
            <a:pPr marL="361950" indent="-176213">
              <a:spcBef>
                <a:spcPts val="400"/>
              </a:spcBef>
              <a:spcAft>
                <a:spcPts val="4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b="1" dirty="0" err="1"/>
              <a:t>iptables</a:t>
            </a:r>
            <a:r>
              <a:rPr lang="en-US" sz="1600" dirty="0"/>
              <a:t> – This is an application that allows Linux system administrators to configure network access rules that are part of the Linux kernel </a:t>
            </a:r>
            <a:r>
              <a:rPr lang="en-US" sz="1600" dirty="0" err="1"/>
              <a:t>Netfilter</a:t>
            </a:r>
            <a:r>
              <a:rPr lang="en-US" sz="1600" dirty="0"/>
              <a:t> modules.</a:t>
            </a:r>
          </a:p>
          <a:p>
            <a:pPr marL="361950" indent="-176213">
              <a:spcBef>
                <a:spcPts val="400"/>
              </a:spcBef>
              <a:spcAft>
                <a:spcPts val="4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b="1" dirty="0" err="1"/>
              <a:t>nftables</a:t>
            </a:r>
            <a:r>
              <a:rPr lang="en-US" sz="1600" dirty="0"/>
              <a:t> – The successor to </a:t>
            </a:r>
            <a:r>
              <a:rPr lang="en-US" sz="1600" dirty="0" err="1"/>
              <a:t>iptables</a:t>
            </a:r>
            <a:r>
              <a:rPr lang="en-US" sz="1600" dirty="0"/>
              <a:t>, </a:t>
            </a:r>
            <a:r>
              <a:rPr lang="en-US" sz="1600" dirty="0" err="1"/>
              <a:t>nftables</a:t>
            </a:r>
            <a:r>
              <a:rPr lang="en-US" sz="1600" dirty="0"/>
              <a:t> is a Linux firewall application that uses a simple virtual machine in the Linux kernel. </a:t>
            </a:r>
          </a:p>
          <a:p>
            <a:pPr marL="361950" indent="-176213">
              <a:spcBef>
                <a:spcPts val="400"/>
              </a:spcBef>
              <a:spcAft>
                <a:spcPts val="4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b="1" dirty="0"/>
              <a:t>TCP Wrappers</a:t>
            </a:r>
            <a:r>
              <a:rPr lang="en-US" sz="1600" dirty="0"/>
              <a:t> – This is a rule-based access control and logging system for Linux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400"/>
              </a:spcBef>
              <a:spcAft>
                <a:spcPts val="400"/>
              </a:spcAft>
              <a:buClrTx/>
              <a:buSzPct val="100000"/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459490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3"/>
          <p:cNvSpPr>
            <a:spLocks noGrp="1" noChangeArrowheads="1"/>
          </p:cNvSpPr>
          <p:nvPr>
            <p:ph type="title"/>
          </p:nvPr>
        </p:nvSpPr>
        <p:spPr>
          <a:xfrm>
            <a:off x="1" y="50629"/>
            <a:ext cx="9144000" cy="757551"/>
          </a:xfrm>
        </p:spPr>
        <p:txBody>
          <a:bodyPr/>
          <a:lstStyle/>
          <a:p>
            <a:r>
              <a:rPr lang="en-US" dirty="0"/>
              <a:t>Instructor Materials – Module 22 Planning Guide</a:t>
            </a:r>
          </a:p>
        </p:txBody>
      </p:sp>
      <p:sp>
        <p:nvSpPr>
          <p:cNvPr id="4099" name="Content Placeholder 34"/>
          <p:cNvSpPr>
            <a:spLocks noGrp="1" noChangeArrowheads="1"/>
          </p:cNvSpPr>
          <p:nvPr>
            <p:ph idx="1"/>
          </p:nvPr>
        </p:nvSpPr>
        <p:spPr>
          <a:xfrm>
            <a:off x="144065" y="798944"/>
            <a:ext cx="8853286" cy="3799950"/>
          </a:xfrm>
        </p:spPr>
        <p:txBody>
          <a:bodyPr/>
          <a:lstStyle/>
          <a:p>
            <a:pPr marL="0" indent="0">
              <a:buNone/>
            </a:pPr>
            <a:r>
              <a:rPr lang="en-CA" sz="1600" dirty="0"/>
              <a:t>This PowerPoint deck is divided in two parts: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Instructor Planning Guide</a:t>
            </a:r>
            <a:endParaRPr lang="en-CA" sz="1600" dirty="0"/>
          </a:p>
          <a:p>
            <a:pPr marL="285750" lvl="1" indent="-142875"/>
            <a:r>
              <a:rPr lang="en-CA" sz="1600" dirty="0"/>
              <a:t>Information to help you become familiar with the module</a:t>
            </a:r>
          </a:p>
          <a:p>
            <a:pPr marL="285750" lvl="1" indent="-142875"/>
            <a:r>
              <a:rPr lang="en-CA" sz="1600" dirty="0"/>
              <a:t>Teaching aids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sz="1600" dirty="0"/>
              <a:t>Instructor Class Presentation</a:t>
            </a:r>
          </a:p>
          <a:p>
            <a:pPr marL="285750" lvl="1" indent="-142875"/>
            <a:r>
              <a:rPr lang="en-CA" sz="1600" dirty="0"/>
              <a:t>Optional slides that you can use in the classroom</a:t>
            </a:r>
          </a:p>
          <a:p>
            <a:pPr marL="285750" lvl="1" indent="-142875"/>
            <a:r>
              <a:rPr lang="en-CA" sz="1600" dirty="0"/>
              <a:t>Begins on slide # 8</a:t>
            </a:r>
            <a:endParaRPr lang="en-CA" sz="1600" dirty="0">
              <a:solidFill>
                <a:srgbClr val="FF0000"/>
              </a:solidFill>
            </a:endParaRPr>
          </a:p>
          <a:p>
            <a:pPr marL="285750" lvl="1" indent="-142875">
              <a:buNone/>
            </a:pPr>
            <a:r>
              <a:rPr lang="en-CA" sz="1600" b="1" dirty="0"/>
              <a:t>Note</a:t>
            </a:r>
            <a:r>
              <a:rPr lang="en-CA" sz="1600" dirty="0"/>
              <a:t>: Remove the Planning Guide from this presentation before sharing with anyone.</a:t>
            </a:r>
          </a:p>
          <a:p>
            <a:pPr marL="0" indent="0">
              <a:buNone/>
            </a:pPr>
            <a:r>
              <a:rPr lang="en-CA" sz="1600" b="1" dirty="0">
                <a:solidFill>
                  <a:schemeClr val="accent4"/>
                </a:solidFill>
              </a:rPr>
              <a:t>For additional help and resources go to the Instructor Home Page and Course Resources for this course. </a:t>
            </a:r>
            <a:r>
              <a:rPr lang="en-US" sz="1600" b="1" dirty="0">
                <a:solidFill>
                  <a:schemeClr val="accent4"/>
                </a:solidFill>
              </a:rPr>
              <a:t>You also can visit the professional development site on www.netacad.com, the official Cisco Networking Academy Facebook page, or Instructor Only FB group.</a:t>
            </a:r>
            <a:endParaRPr lang="en-CA" sz="1600" b="1" dirty="0">
              <a:solidFill>
                <a:schemeClr val="accent4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9581950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="" xmlns:a16="http://schemas.microsoft.com/office/drawing/2014/main" id="{A7E249FF-01FC-487E-B05D-F7C27AD56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65" y="63366"/>
            <a:ext cx="8999935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kern="1200">
                <a:solidFill>
                  <a:schemeClr val="accent4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Host-Based Intrusion Protection</a:t>
            </a:r>
            <a:r>
              <a:rPr altLang="en-US" dirty="0"/>
              <a:t/>
            </a:r>
            <a:br>
              <a:rPr altLang="en-US" dirty="0"/>
            </a:br>
            <a:r>
              <a:rPr lang="en-US" dirty="0"/>
              <a:t>Host-Based Intrusion Detection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0559" y="721454"/>
            <a:ext cx="3893244" cy="3964125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 smtClean="0"/>
              <a:t>A </a:t>
            </a:r>
            <a:r>
              <a:rPr lang="en-US" sz="1600" dirty="0"/>
              <a:t>H</a:t>
            </a:r>
            <a:r>
              <a:rPr lang="en-US" sz="1600" dirty="0" smtClean="0"/>
              <a:t>ost-based </a:t>
            </a:r>
            <a:r>
              <a:rPr lang="en-US" sz="1600" dirty="0"/>
              <a:t>I</a:t>
            </a:r>
            <a:r>
              <a:rPr lang="en-US" sz="1600" dirty="0" smtClean="0"/>
              <a:t>ntrusion </a:t>
            </a:r>
            <a:r>
              <a:rPr lang="en-US" sz="1600" dirty="0"/>
              <a:t>D</a:t>
            </a:r>
            <a:r>
              <a:rPr lang="en-US" sz="1600" dirty="0" smtClean="0"/>
              <a:t>etection </a:t>
            </a:r>
            <a:r>
              <a:rPr lang="en-US" sz="1600" dirty="0"/>
              <a:t>S</a:t>
            </a:r>
            <a:r>
              <a:rPr lang="en-US" sz="1600" dirty="0" smtClean="0"/>
              <a:t>ystem </a:t>
            </a:r>
            <a:r>
              <a:rPr lang="en-US" sz="1600" dirty="0"/>
              <a:t>(HIDS) is designed to protect hosts against known and unknown malware</a:t>
            </a:r>
            <a:r>
              <a:rPr lang="en-US" sz="1600" dirty="0" smtClean="0"/>
              <a:t>.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A HIDS can perform detailed monitoring and reporting on the system configuration and application </a:t>
            </a:r>
            <a:r>
              <a:rPr lang="en-US" sz="1600" dirty="0" smtClean="0"/>
              <a:t>activity. 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IN" sz="1600" dirty="0" smtClean="0"/>
              <a:t>HIDS </a:t>
            </a:r>
            <a:r>
              <a:rPr lang="en-IN" sz="1600" dirty="0"/>
              <a:t>is a comprehensive security application that combines the functionalities of antimalware applications with firewall functionality</a:t>
            </a:r>
            <a:r>
              <a:rPr lang="en-IN" sz="1600" dirty="0" smtClean="0"/>
              <a:t>.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IN" sz="1600" dirty="0" smtClean="0"/>
              <a:t>As HIDS must </a:t>
            </a:r>
            <a:r>
              <a:rPr lang="en-IN" sz="1600" dirty="0"/>
              <a:t>run directly on the host, it is considered </a:t>
            </a:r>
            <a:r>
              <a:rPr lang="en-IN" sz="1600" dirty="0" smtClean="0"/>
              <a:t>as an </a:t>
            </a:r>
            <a:r>
              <a:rPr lang="en-IN" sz="1600" dirty="0"/>
              <a:t>agent-based system.</a:t>
            </a:r>
            <a:endParaRPr lang="en-US" sz="1600" dirty="0"/>
          </a:p>
        </p:txBody>
      </p:sp>
      <p:sp>
        <p:nvSpPr>
          <p:cNvPr id="8" name="Content Placeholder 7"/>
          <p:cNvSpPr/>
          <p:nvPr/>
        </p:nvSpPr>
        <p:spPr>
          <a:xfrm>
            <a:off x="4039891" y="4244786"/>
            <a:ext cx="4971704" cy="42695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dirty="0">
                <a:solidFill>
                  <a:srgbClr val="000000"/>
                </a:solidFill>
              </a:rPr>
              <a:t>Host-based Intrusion Detection Architecture</a:t>
            </a:r>
            <a:endParaRPr lang="en-IN" sz="1600" dirty="0" smtClean="0">
              <a:solidFill>
                <a:srgbClr val="0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75FD0C1-180D-46A7-BB4D-045D80AEED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9891" y="884473"/>
            <a:ext cx="4971704" cy="338356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79107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="" xmlns:a16="http://schemas.microsoft.com/office/drawing/2014/main" id="{A7E249FF-01FC-487E-B05D-F7C27AD56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65" y="63366"/>
            <a:ext cx="8999935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kern="1200">
                <a:solidFill>
                  <a:schemeClr val="accent4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Host-Based Intrusion Protection</a:t>
            </a:r>
            <a:r>
              <a:rPr altLang="en-US" dirty="0"/>
              <a:t/>
            </a:r>
            <a:br>
              <a:rPr altLang="en-US" dirty="0"/>
            </a:br>
            <a:r>
              <a:rPr lang="en-US" dirty="0"/>
              <a:t>HIDS Operation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9381" y="811574"/>
            <a:ext cx="8853286" cy="3964125"/>
          </a:xfrm>
        </p:spPr>
        <p:txBody>
          <a:bodyPr/>
          <a:lstStyle/>
          <a:p>
            <a:pPr>
              <a:spcBef>
                <a:spcPts val="500"/>
              </a:spcBef>
              <a:spcAft>
                <a:spcPts val="5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 smtClean="0"/>
              <a:t>A </a:t>
            </a:r>
            <a:r>
              <a:rPr lang="en-US" sz="1600" dirty="0"/>
              <a:t>HIDS can prevent intrusion because it uses signatures to detect known malware and prevent it from infecting a system</a:t>
            </a:r>
            <a:r>
              <a:rPr lang="en-US" sz="1600" dirty="0" smtClean="0"/>
              <a:t>.</a:t>
            </a:r>
            <a:endParaRPr lang="en-US" sz="1600" dirty="0"/>
          </a:p>
          <a:p>
            <a:pPr>
              <a:spcBef>
                <a:spcPts val="500"/>
              </a:spcBef>
              <a:spcAft>
                <a:spcPts val="5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Some malware families exhibit polymorphism.</a:t>
            </a:r>
          </a:p>
          <a:p>
            <a:pPr>
              <a:spcBef>
                <a:spcPts val="500"/>
              </a:spcBef>
              <a:spcAft>
                <a:spcPts val="5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 smtClean="0"/>
              <a:t>An </a:t>
            </a:r>
            <a:r>
              <a:rPr lang="en-US" sz="1600" dirty="0"/>
              <a:t>additional set of strategies </a:t>
            </a:r>
            <a:r>
              <a:rPr lang="en-US" sz="1600" dirty="0" smtClean="0"/>
              <a:t>are </a:t>
            </a:r>
            <a:r>
              <a:rPr lang="en-US" sz="1600" dirty="0"/>
              <a:t>used to detect the possibility of successful intrusions by malware that evades signature detection:</a:t>
            </a:r>
          </a:p>
          <a:p>
            <a:pPr marL="361950" indent="-176213">
              <a:spcBef>
                <a:spcPts val="500"/>
              </a:spcBef>
              <a:spcAft>
                <a:spcPts val="5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b="1" dirty="0"/>
              <a:t>Anomaly </a:t>
            </a:r>
            <a:r>
              <a:rPr lang="en-US" sz="1600" b="1" dirty="0" smtClean="0"/>
              <a:t>based </a:t>
            </a:r>
            <a:r>
              <a:rPr lang="en-US" sz="1600" dirty="0" smtClean="0"/>
              <a:t>- </a:t>
            </a:r>
            <a:r>
              <a:rPr lang="en-US" sz="1600" dirty="0"/>
              <a:t>Host system behavior is compared to a learned baseline model of normal behavior. </a:t>
            </a:r>
            <a:r>
              <a:rPr lang="en-IN" sz="1600" dirty="0"/>
              <a:t>If an intrusion is detected, the HIDS can log details of the intrusion, send alerts to security management systems, and take action to prevent the attack. </a:t>
            </a:r>
            <a:endParaRPr lang="en-US" sz="1600" dirty="0"/>
          </a:p>
          <a:p>
            <a:pPr marL="361950" indent="-176213">
              <a:spcBef>
                <a:spcPts val="500"/>
              </a:spcBef>
              <a:spcAft>
                <a:spcPts val="5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b="1" dirty="0"/>
              <a:t>Policy </a:t>
            </a:r>
            <a:r>
              <a:rPr lang="en-US" sz="1600" b="1" dirty="0" smtClean="0"/>
              <a:t>based </a:t>
            </a:r>
            <a:r>
              <a:rPr lang="en-US" sz="1600" dirty="0" smtClean="0"/>
              <a:t>- </a:t>
            </a:r>
            <a:r>
              <a:rPr lang="en-US" sz="1600" dirty="0"/>
              <a:t>Normal system behavior is described by rules, or the violation of rules, that are predefined. </a:t>
            </a:r>
            <a:r>
              <a:rPr lang="en-IN" sz="1600" dirty="0"/>
              <a:t>Violation of these policies will result in action by the </a:t>
            </a:r>
            <a:r>
              <a:rPr lang="en-IN" sz="1600" dirty="0" smtClean="0"/>
              <a:t>HIDS, such as shut down of software processes.</a:t>
            </a:r>
            <a:endParaRPr lang="en-US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9173440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="" xmlns:a16="http://schemas.microsoft.com/office/drawing/2014/main" id="{A7E249FF-01FC-487E-B05D-F7C27AD56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65" y="63366"/>
            <a:ext cx="8999935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kern="1200">
                <a:solidFill>
                  <a:schemeClr val="accent4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Host-Based Intrusion Protection</a:t>
            </a:r>
            <a:r>
              <a:rPr altLang="en-US" dirty="0"/>
              <a:t/>
            </a:r>
            <a:br>
              <a:rPr altLang="en-US" dirty="0"/>
            </a:br>
            <a:r>
              <a:rPr lang="en-US" dirty="0"/>
              <a:t>HIDS Products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4065" y="798944"/>
            <a:ext cx="8853286" cy="3964125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Most of the HIDS utilize software on the host and some sort of centralized security management functionality that allows integration with network security monitoring services and threat intelligence. </a:t>
            </a:r>
            <a:endParaRPr lang="en-US" sz="1600" dirty="0" smtClean="0"/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 smtClean="0"/>
              <a:t>Some </a:t>
            </a:r>
            <a:r>
              <a:rPr lang="en-US" sz="1600" dirty="0"/>
              <a:t>examples are Cisco AMP, AlienVault USM, Tripwire, and Open Source </a:t>
            </a:r>
            <a:r>
              <a:rPr lang="en-US" sz="1600" dirty="0" smtClean="0"/>
              <a:t>HIDS </a:t>
            </a:r>
            <a:r>
              <a:rPr lang="en-US" sz="1600" dirty="0"/>
              <a:t>SECurity (OSSEC).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OSSEC uses a central manager server and agents that are installed on individual hosts.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The OSSEC server, or Manager, can also receive and analyze alerts from a variety of network devices and firewalls over syslog.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OSSEC monitors system logs on hosts and also conducts file integrity checking.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3246168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4002" y="1393980"/>
            <a:ext cx="8519176" cy="1364012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22.3 Application Security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56769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="" xmlns:a16="http://schemas.microsoft.com/office/drawing/2014/main" id="{A7E249FF-01FC-487E-B05D-F7C27AD56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65" y="55617"/>
            <a:ext cx="8999935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kern="1200">
                <a:solidFill>
                  <a:schemeClr val="accent4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Application Security</a:t>
            </a:r>
            <a:r>
              <a:rPr altLang="en-US" dirty="0"/>
              <a:t/>
            </a:r>
            <a:br>
              <a:rPr altLang="en-US" dirty="0"/>
            </a:br>
            <a:r>
              <a:rPr lang="en-US" dirty="0"/>
              <a:t>Attack Surface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3546" y="695752"/>
            <a:ext cx="4001735" cy="3937313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An attack surface is the total sum of the vulnerabilities in a given system that is accessible to an attacker</a:t>
            </a:r>
            <a:r>
              <a:rPr lang="en-US" sz="1600" dirty="0" smtClean="0"/>
              <a:t>.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IN" sz="1600" dirty="0" smtClean="0"/>
              <a:t>It can </a:t>
            </a:r>
            <a:r>
              <a:rPr lang="en-IN" sz="1600" dirty="0"/>
              <a:t>consist of open ports on servers or hosts, </a:t>
            </a:r>
            <a:r>
              <a:rPr lang="en-IN" sz="1600" dirty="0" smtClean="0"/>
              <a:t>software running </a:t>
            </a:r>
            <a:r>
              <a:rPr lang="en-IN" sz="1600" dirty="0"/>
              <a:t>on internet-facing servers, wireless network protocols, </a:t>
            </a:r>
            <a:r>
              <a:rPr lang="en-IN" sz="1600" dirty="0" smtClean="0"/>
              <a:t>and </a:t>
            </a:r>
            <a:r>
              <a:rPr lang="en-IN" sz="1600" dirty="0"/>
              <a:t>users.</a:t>
            </a:r>
            <a:endParaRPr lang="en-US" sz="1600" dirty="0" smtClean="0"/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 smtClean="0"/>
              <a:t>Components of the Attack Surface:</a:t>
            </a:r>
          </a:p>
          <a:p>
            <a:pPr marL="533400" indent="-177800">
              <a:spcBef>
                <a:spcPts val="100"/>
              </a:spcBef>
              <a:spcAft>
                <a:spcPts val="1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b="1" dirty="0"/>
              <a:t>Network Attack </a:t>
            </a:r>
            <a:r>
              <a:rPr lang="en-US" sz="1600" b="1" dirty="0" smtClean="0"/>
              <a:t>Surface:</a:t>
            </a:r>
            <a:r>
              <a:rPr lang="en-US" sz="1600" dirty="0" smtClean="0"/>
              <a:t> </a:t>
            </a:r>
            <a:r>
              <a:rPr lang="en-US" sz="1600" dirty="0"/>
              <a:t>E</a:t>
            </a:r>
            <a:r>
              <a:rPr lang="en-US" sz="1600" dirty="0" smtClean="0"/>
              <a:t>xploits </a:t>
            </a:r>
            <a:r>
              <a:rPr lang="en-US" sz="1600" dirty="0"/>
              <a:t>vulnerabilities in networks. </a:t>
            </a:r>
          </a:p>
          <a:p>
            <a:pPr marL="533400" indent="-177800">
              <a:spcBef>
                <a:spcPts val="100"/>
              </a:spcBef>
              <a:spcAft>
                <a:spcPts val="1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b="1" dirty="0" smtClean="0"/>
              <a:t>Software </a:t>
            </a:r>
            <a:r>
              <a:rPr lang="en-US" sz="1600" b="1" dirty="0"/>
              <a:t>Attack Surface:</a:t>
            </a:r>
            <a:r>
              <a:rPr lang="en-US" sz="1600" dirty="0"/>
              <a:t> D</a:t>
            </a:r>
            <a:r>
              <a:rPr lang="en-US" sz="1600" dirty="0" smtClean="0"/>
              <a:t>elivered </a:t>
            </a:r>
            <a:r>
              <a:rPr lang="en-US" sz="1600" dirty="0"/>
              <a:t>through exploitation of vulnerabilities in web, cloud, or host-based software applications.</a:t>
            </a:r>
          </a:p>
          <a:p>
            <a:pPr marL="533400" indent="-177800">
              <a:spcBef>
                <a:spcPts val="100"/>
              </a:spcBef>
              <a:spcAft>
                <a:spcPts val="1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b="1" dirty="0"/>
              <a:t>Human Attack Surface:</a:t>
            </a:r>
            <a:r>
              <a:rPr lang="en-US" sz="1600" dirty="0"/>
              <a:t> E</a:t>
            </a:r>
            <a:r>
              <a:rPr lang="en-US" sz="1600" dirty="0" smtClean="0"/>
              <a:t>xploits </a:t>
            </a:r>
            <a:r>
              <a:rPr lang="en-US" sz="1600" dirty="0"/>
              <a:t>weaknesses in user </a:t>
            </a:r>
            <a:r>
              <a:rPr lang="en-US" sz="1600" dirty="0" smtClean="0"/>
              <a:t>behavior.</a:t>
            </a:r>
            <a:endParaRPr lang="en-US" dirty="0" smtClean="0"/>
          </a:p>
          <a:p>
            <a:pPr marL="188912" lvl="1" indent="0">
              <a:buClrTx/>
              <a:buSzPct val="100000"/>
              <a:buNone/>
            </a:pPr>
            <a:endParaRPr lang="en-US" dirty="0"/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endParaRPr lang="en-US" sz="1600" dirty="0" smtClean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D34E6C2-19E8-48C8-9EA5-0467ED6EF0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8681" y="809812"/>
            <a:ext cx="4737298" cy="306896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4" name="Text Box 1">
            <a:extLst>
              <a:ext uri="{FF2B5EF4-FFF2-40B4-BE49-F238E27FC236}">
                <a16:creationId xmlns="" xmlns:a16="http://schemas.microsoft.com/office/drawing/2014/main" id="{5F41AFC5-F444-4B4D-ADDF-4063655015AD}"/>
              </a:ext>
            </a:extLst>
          </p:cNvPr>
          <p:cNvSpPr/>
          <p:nvPr/>
        </p:nvSpPr>
        <p:spPr>
          <a:xfrm>
            <a:off x="4138681" y="3973555"/>
            <a:ext cx="47372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+mn-lt"/>
              </a:rPr>
              <a:t>An Expanding Attack Surface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94430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="" xmlns:a16="http://schemas.microsoft.com/office/drawing/2014/main" id="{A7E249FF-01FC-487E-B05D-F7C27AD56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65" y="63366"/>
            <a:ext cx="8999935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kern="1200">
                <a:solidFill>
                  <a:schemeClr val="accent4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Application Security</a:t>
            </a:r>
            <a:r>
              <a:rPr altLang="en-US" dirty="0"/>
              <a:t/>
            </a:r>
            <a:br>
              <a:rPr altLang="en-US" dirty="0"/>
            </a:br>
            <a:r>
              <a:rPr lang="en-US" dirty="0"/>
              <a:t>Application Blacklisting and Whitelisting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1141" y="828666"/>
            <a:ext cx="3667937" cy="3829327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Limiting access to potential threats by creating lists of prohibited applications </a:t>
            </a:r>
            <a:r>
              <a:rPr lang="en-US" sz="1600" dirty="0" smtClean="0"/>
              <a:t>is </a:t>
            </a:r>
            <a:r>
              <a:rPr lang="en-US" sz="1600" dirty="0"/>
              <a:t>known as blacklisting.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Application </a:t>
            </a:r>
            <a:r>
              <a:rPr lang="en-US" sz="1600" dirty="0" smtClean="0"/>
              <a:t>blacklists can </a:t>
            </a:r>
            <a:r>
              <a:rPr lang="en-US" sz="1600" dirty="0"/>
              <a:t>dictate which user applications are not permitted to run on a computer. 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Whitelists specify which programs are </a:t>
            </a:r>
            <a:r>
              <a:rPr lang="en-US" sz="1600" dirty="0" smtClean="0"/>
              <a:t>allowed </a:t>
            </a:r>
            <a:r>
              <a:rPr lang="en-US" sz="1600" dirty="0"/>
              <a:t>to run. </a:t>
            </a:r>
            <a:endParaRPr lang="en-US" sz="1600" dirty="0" smtClean="0"/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IN" sz="1600" dirty="0" smtClean="0"/>
              <a:t>In </a:t>
            </a:r>
            <a:r>
              <a:rPr lang="en-IN" sz="1600" dirty="0"/>
              <a:t>this way, known vulnerable applications can be prevented from creating vulnerabilities on network hosts.</a:t>
            </a:r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56AAF0F-8EAD-4971-89D6-469D640C41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8573" y="966155"/>
            <a:ext cx="4900408" cy="297073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D81337C-021F-4A1A-A9D9-821CECCCF3BE}"/>
              </a:ext>
            </a:extLst>
          </p:cNvPr>
          <p:cNvSpPr/>
          <p:nvPr/>
        </p:nvSpPr>
        <p:spPr>
          <a:xfrm>
            <a:off x="3886919" y="3974593"/>
            <a:ext cx="48620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+mn-lt"/>
              </a:rPr>
              <a:t>Application Blacklisting and Whitelisting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82899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="" xmlns:a16="http://schemas.microsoft.com/office/drawing/2014/main" id="{A7E249FF-01FC-487E-B05D-F7C27AD56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65" y="63366"/>
            <a:ext cx="8999935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kern="1200">
                <a:solidFill>
                  <a:schemeClr val="accent4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Application Security</a:t>
            </a:r>
            <a:r>
              <a:rPr altLang="en-US" dirty="0"/>
              <a:t/>
            </a:r>
            <a:br>
              <a:rPr altLang="en-US" dirty="0"/>
            </a:br>
            <a:r>
              <a:rPr lang="en-US" dirty="0"/>
              <a:t>Application Blacklisting and Whitelisting (Contd.)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83392" y="820917"/>
            <a:ext cx="4079064" cy="3829327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Websites can also be whitelisted and </a:t>
            </a:r>
            <a:br>
              <a:rPr lang="en-US" sz="1600" dirty="0"/>
            </a:br>
            <a:r>
              <a:rPr lang="en-US" sz="1600" dirty="0"/>
              <a:t>blacklisted. 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These blacklists can be manually </a:t>
            </a:r>
            <a:r>
              <a:rPr lang="en-US" sz="1600" dirty="0" smtClean="0"/>
              <a:t>created, or </a:t>
            </a:r>
            <a:r>
              <a:rPr lang="en-US" sz="1600" dirty="0"/>
              <a:t>they can be obtained from various </a:t>
            </a:r>
            <a:r>
              <a:rPr lang="en-US" sz="1600" dirty="0" smtClean="0"/>
              <a:t>security </a:t>
            </a:r>
            <a:r>
              <a:rPr lang="en-US" sz="1600" dirty="0"/>
              <a:t>services. 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Blacklists can be continuously updated </a:t>
            </a:r>
            <a:r>
              <a:rPr lang="en-US" sz="1600" dirty="0" smtClean="0"/>
              <a:t>by security </a:t>
            </a:r>
            <a:r>
              <a:rPr lang="en-US" sz="1600" dirty="0"/>
              <a:t>services and distributed to </a:t>
            </a:r>
            <a:br>
              <a:rPr lang="en-US" sz="1600" dirty="0"/>
            </a:br>
            <a:r>
              <a:rPr lang="en-US" sz="1600" dirty="0"/>
              <a:t>firewalls and other security systems that </a:t>
            </a:r>
            <a:br>
              <a:rPr lang="en-US" sz="1600" dirty="0"/>
            </a:br>
            <a:r>
              <a:rPr lang="en-US" sz="1600" dirty="0"/>
              <a:t>use them.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Cisco’s Firepower security management </a:t>
            </a:r>
            <a:br>
              <a:rPr lang="en-US" sz="1600" dirty="0"/>
            </a:br>
            <a:r>
              <a:rPr lang="en-US" sz="1600" dirty="0"/>
              <a:t>system is an example of a system that can </a:t>
            </a:r>
            <a:r>
              <a:rPr lang="en-US" sz="1600" dirty="0" smtClean="0"/>
              <a:t>access </a:t>
            </a:r>
            <a:r>
              <a:rPr lang="en-US" sz="1600" dirty="0"/>
              <a:t>the Cisco Talos security intelligence </a:t>
            </a:r>
            <a:r>
              <a:rPr lang="en-US" sz="1600" dirty="0" smtClean="0"/>
              <a:t>service </a:t>
            </a:r>
            <a:r>
              <a:rPr lang="en-US" sz="1600" dirty="0"/>
              <a:t>to obtain blacklists.</a:t>
            </a:r>
            <a:endParaRPr lang="en-US" sz="1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970" y="828666"/>
            <a:ext cx="4825624" cy="38751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75810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="" xmlns:a16="http://schemas.microsoft.com/office/drawing/2014/main" id="{A7E249FF-01FC-487E-B05D-F7C27AD56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65" y="63366"/>
            <a:ext cx="8999935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kern="1200">
                <a:solidFill>
                  <a:schemeClr val="accent4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Application Security</a:t>
            </a:r>
            <a:r>
              <a:rPr altLang="en-US" dirty="0"/>
              <a:t/>
            </a:r>
            <a:br>
              <a:rPr altLang="en-US" dirty="0"/>
            </a:br>
            <a:r>
              <a:rPr lang="en-US" dirty="0"/>
              <a:t>System-Based Sandboxing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890" y="820917"/>
            <a:ext cx="3412215" cy="3829327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Sandboxing is a technique that allows suspicious files to be executed and analyzed in a safe environment. 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 smtClean="0"/>
              <a:t>Cuckoo </a:t>
            </a:r>
            <a:r>
              <a:rPr lang="en-US" sz="1600" dirty="0"/>
              <a:t>Sandbox is a popular free </a:t>
            </a:r>
            <a:r>
              <a:rPr lang="en-US" sz="1600" dirty="0" smtClean="0"/>
              <a:t>malware </a:t>
            </a:r>
            <a:r>
              <a:rPr lang="en-US" sz="1600" dirty="0"/>
              <a:t>analysis system sandbox</a:t>
            </a:r>
            <a:r>
              <a:rPr lang="en-US" sz="1600" dirty="0" smtClean="0"/>
              <a:t>. </a:t>
            </a:r>
            <a:r>
              <a:rPr lang="en-IN" sz="1600" dirty="0"/>
              <a:t>It can be run locally and have malware samples submitted to it for analysis.</a:t>
            </a:r>
            <a:r>
              <a:rPr lang="en-US" sz="1600" dirty="0" smtClean="0"/>
              <a:t> </a:t>
            </a: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 smtClean="0"/>
              <a:t>ANY.RUN is an online tool that </a:t>
            </a:r>
            <a:r>
              <a:rPr lang="en-US" sz="1600" dirty="0"/>
              <a:t>offers the ability to upload a malware </a:t>
            </a:r>
            <a:r>
              <a:rPr lang="en-US" sz="1600" dirty="0" smtClean="0"/>
              <a:t>sample </a:t>
            </a:r>
            <a:r>
              <a:rPr lang="en-US" sz="1600" dirty="0"/>
              <a:t>for analysis like any online </a:t>
            </a:r>
            <a:r>
              <a:rPr lang="en-US" sz="1600" dirty="0" smtClean="0"/>
              <a:t>sandbox</a:t>
            </a:r>
            <a:r>
              <a:rPr lang="en-US" sz="1600" dirty="0"/>
              <a:t>.</a:t>
            </a:r>
          </a:p>
          <a:p>
            <a:pPr marL="0" indent="0">
              <a:spcBef>
                <a:spcPts val="300"/>
              </a:spcBef>
              <a:spcAft>
                <a:spcPts val="300"/>
              </a:spcAft>
              <a:buClrTx/>
              <a:buSzPct val="100000"/>
              <a:buNone/>
            </a:pPr>
            <a:r>
              <a:rPr lang="en-US" sz="1600" dirty="0"/>
              <a:t> </a:t>
            </a:r>
            <a:endParaRPr lang="en-US" sz="1600" b="1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AD56604-1C9B-493B-857B-197089943E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8550" y="968139"/>
            <a:ext cx="5345725" cy="27231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356618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="" xmlns:a16="http://schemas.microsoft.com/office/drawing/2014/main" id="{A7E249FF-01FC-487E-B05D-F7C27AD56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65" y="63366"/>
            <a:ext cx="8999935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kern="1200">
                <a:solidFill>
                  <a:schemeClr val="accent4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Application Security</a:t>
            </a:r>
            <a:r>
              <a:rPr altLang="en-US" dirty="0"/>
              <a:t/>
            </a:r>
            <a:br>
              <a:rPr altLang="en-US" dirty="0"/>
            </a:br>
            <a:r>
              <a:rPr lang="en-US" dirty="0"/>
              <a:t>Video - Using a Sandbox to Launch Malware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5613" y="735678"/>
            <a:ext cx="8772211" cy="3901808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IN" sz="1600" dirty="0"/>
              <a:t>Play the video to view a demonstration of using sandbox environment to launch and </a:t>
            </a:r>
            <a:r>
              <a:rPr lang="en-IN" sz="1600" dirty="0" err="1"/>
              <a:t>analyze</a:t>
            </a:r>
            <a:r>
              <a:rPr lang="en-IN" sz="1600" dirty="0"/>
              <a:t> a malware attack.</a:t>
            </a:r>
            <a:endParaRPr lang="en-US" sz="1800" b="1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B6B7719-6583-452B-91BD-5D044BF21A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2628" y="1376329"/>
            <a:ext cx="5647166" cy="32528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905273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889744"/>
            <a:ext cx="8610600" cy="1364012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22.4 Endpoint Protection Summary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59227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="" xmlns:a16="http://schemas.microsoft.com/office/drawing/2014/main" id="{D0DBD329-AB20-664C-9697-486FE5CED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238"/>
            <a:ext cx="9144000" cy="609708"/>
          </a:xfrm>
        </p:spPr>
        <p:txBody>
          <a:bodyPr/>
          <a:lstStyle/>
          <a:p>
            <a:pPr marL="176213" indent="-79375"/>
            <a:r>
              <a:rPr lang="en-US" dirty="0"/>
              <a:t>What to Expect in this Module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="" xmlns:a16="http://schemas.microsoft.com/office/drawing/2014/main" id="{C2EDE137-350D-6D47-BD51-750CD1983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65" y="798945"/>
            <a:ext cx="8853286" cy="346366"/>
          </a:xfrm>
        </p:spPr>
        <p:txBody>
          <a:bodyPr/>
          <a:lstStyle/>
          <a:p>
            <a:pPr marL="166688" indent="-166688">
              <a:buClrTx/>
              <a:buSzPct val="100000"/>
              <a:buFont typeface="Arial" pitchFamily="34" charset="0"/>
              <a:buChar char="•"/>
            </a:pPr>
            <a:r>
              <a:rPr lang="en-US" sz="1600" dirty="0"/>
              <a:t>To facilitate learning, the following features within the GUI may be included in this module: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="" xmlns:a16="http://schemas.microsoft.com/office/drawing/2014/main" id="{24EE699F-A87C-2246-9235-C1DFDF6B26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758102"/>
              </p:ext>
            </p:extLst>
          </p:nvPr>
        </p:nvGraphicFramePr>
        <p:xfrm>
          <a:off x="341999" y="1419369"/>
          <a:ext cx="8557528" cy="20674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8155">
                  <a:extLst>
                    <a:ext uri="{9D8B030D-6E8A-4147-A177-3AD203B41FA5}">
                      <a16:colId xmlns="" xmlns:a16="http://schemas.microsoft.com/office/drawing/2014/main" val="200107645"/>
                    </a:ext>
                  </a:extLst>
                </a:gridCol>
                <a:gridCol w="6789373">
                  <a:extLst>
                    <a:ext uri="{9D8B030D-6E8A-4147-A177-3AD203B41FA5}">
                      <a16:colId xmlns="" xmlns:a16="http://schemas.microsoft.com/office/drawing/2014/main" val="2648404099"/>
                    </a:ext>
                  </a:extLst>
                </a:gridCol>
              </a:tblGrid>
              <a:tr h="360225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Feature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Description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67710602"/>
                  </a:ext>
                </a:extLst>
              </a:tr>
              <a:tr h="300415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Videos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58585B"/>
                          </a:solidFill>
                        </a:rPr>
                        <a:t>Expose learners to new skills and concepts.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5574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Check Your Understanding(CYU)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58585B"/>
                          </a:solidFill>
                        </a:rPr>
                        <a:t>Per topic online quiz to help learners gauge content understanding.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1569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Module Quizzes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solidFill>
                            <a:srgbClr val="58585B"/>
                          </a:solidFill>
                        </a:rPr>
                        <a:t>Self-assessments that integrate concepts and skills learned throughout the series of topics presented in the module.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86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Module Summary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solidFill>
                            <a:srgbClr val="58585B"/>
                          </a:solidFill>
                        </a:rPr>
                        <a:t>Briefly recaps module content.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22153960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="" xmlns:a16="http://schemas.microsoft.com/office/drawing/2014/main" id="{A7E249FF-01FC-487E-B05D-F7C27AD56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65" y="63366"/>
            <a:ext cx="8999935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kern="1200">
                <a:solidFill>
                  <a:schemeClr val="accent4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Endpoint Protection Summary</a:t>
            </a:r>
            <a:r>
              <a:rPr altLang="en-US" dirty="0"/>
              <a:t/>
            </a:r>
            <a:br>
              <a:rPr altLang="en-US" dirty="0"/>
            </a:br>
            <a:r>
              <a:rPr lang="en-US" dirty="0"/>
              <a:t>What Did I Learn in this Module?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2585" y="712431"/>
            <a:ext cx="9061343" cy="3829327"/>
          </a:xfrm>
        </p:spPr>
        <p:txBody>
          <a:bodyPr/>
          <a:lstStyle/>
          <a:p>
            <a:pPr marL="355600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Endpoints are defined as hosts on the network that can access or be accessed by other hosts on the network.</a:t>
            </a:r>
          </a:p>
          <a:p>
            <a:pPr marL="355600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 smtClean="0"/>
              <a:t>There </a:t>
            </a:r>
            <a:r>
              <a:rPr lang="en-US" sz="1600" dirty="0"/>
              <a:t>are two internal LAN elements to secure: Endpoints and Network Infrastructure.</a:t>
            </a:r>
          </a:p>
          <a:p>
            <a:pPr marL="355600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Antivirus/Antimalware Software is installed on a host to detect and mitigate viruses and malware</a:t>
            </a:r>
            <a:r>
              <a:rPr lang="en-US" sz="1600" dirty="0" smtClean="0"/>
              <a:t>.</a:t>
            </a:r>
            <a:r>
              <a:rPr lang="en-US" sz="1600" dirty="0"/>
              <a:t> </a:t>
            </a:r>
          </a:p>
          <a:p>
            <a:pPr marL="355600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Host-based firewalls may use a set of predefined policies, or profiles, to control packets entering and leaving a computer. </a:t>
            </a:r>
          </a:p>
          <a:p>
            <a:pPr marL="355600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Some examples of host-based firewalls include Windows Defender Firewall, iptables, nftables, and TCP Wrappers</a:t>
            </a:r>
            <a:r>
              <a:rPr lang="en-US" sz="1600" dirty="0" smtClean="0"/>
              <a:t>.</a:t>
            </a:r>
          </a:p>
          <a:p>
            <a:pPr marL="355600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 smtClean="0"/>
              <a:t>HIDS </a:t>
            </a:r>
            <a:r>
              <a:rPr lang="en-US" sz="1600" dirty="0"/>
              <a:t>protects hosts against known and unknown malware. </a:t>
            </a:r>
          </a:p>
          <a:p>
            <a:pPr marL="355600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 smtClean="0"/>
              <a:t>An </a:t>
            </a:r>
            <a:r>
              <a:rPr lang="en-US" sz="1600" dirty="0"/>
              <a:t>attack surface is the total sum of the vulnerabilities in a given system that is accessible to an attacker. </a:t>
            </a:r>
            <a:endParaRPr lang="en-US" sz="1600" dirty="0" smtClean="0"/>
          </a:p>
          <a:p>
            <a:pPr marL="355600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Application blacklists dictate which user applications are not permitted to run on a computer and whitelists specify which programs are allowed to run.</a:t>
            </a:r>
          </a:p>
          <a:p>
            <a:pPr marL="355600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355600">
              <a:spcBef>
                <a:spcPts val="300"/>
              </a:spcBef>
              <a:spcAft>
                <a:spcPts val="300"/>
              </a:spcAft>
              <a:buClrTx/>
              <a:buSzPct val="100000"/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39501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="" xmlns:a16="http://schemas.microsoft.com/office/drawing/2014/main" id="{C20E6F39-0F2C-4B59-9668-10C5C0CA8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1393"/>
            <a:ext cx="9144000" cy="627347"/>
          </a:xfrm>
        </p:spPr>
        <p:txBody>
          <a:bodyPr/>
          <a:lstStyle/>
          <a:p>
            <a:pPr marL="95250"/>
            <a:r>
              <a:rPr lang="en-US" sz="1600" dirty="0" smtClean="0"/>
              <a:t>Module 22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>New Terms and Commands</a:t>
            </a:r>
            <a:endParaRPr lang="en-US" dirty="0"/>
          </a:p>
        </p:txBody>
      </p:sp>
      <p:graphicFrame>
        <p:nvGraphicFramePr>
          <p:cNvPr id="4" name="Content Placeholder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818365"/>
              </p:ext>
            </p:extLst>
          </p:nvPr>
        </p:nvGraphicFramePr>
        <p:xfrm>
          <a:off x="462182" y="1340635"/>
          <a:ext cx="8224623" cy="7823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50764">
                  <a:extLst>
                    <a:ext uri="{9D8B030D-6E8A-4147-A177-3AD203B41FA5}">
                      <a16:colId xmlns="" xmlns:a16="http://schemas.microsoft.com/office/drawing/2014/main" val="2731093094"/>
                    </a:ext>
                  </a:extLst>
                </a:gridCol>
                <a:gridCol w="2177512">
                  <a:extLst>
                    <a:ext uri="{9D8B030D-6E8A-4147-A177-3AD203B41FA5}">
                      <a16:colId xmlns="" xmlns:a16="http://schemas.microsoft.com/office/drawing/2014/main" val="2353496225"/>
                    </a:ext>
                  </a:extLst>
                </a:gridCol>
                <a:gridCol w="3696347">
                  <a:extLst>
                    <a:ext uri="{9D8B030D-6E8A-4147-A177-3AD203B41FA5}">
                      <a16:colId xmlns="" xmlns:a16="http://schemas.microsoft.com/office/drawing/2014/main" val="2819591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Antivirus/Antimalware</a:t>
                      </a:r>
                    </a:p>
                    <a:p>
                      <a:pPr marL="173038" indent="-173038" algn="l" defTabSz="685777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Endpoint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038" marR="0" indent="-173038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Host-based firewall</a:t>
                      </a:r>
                    </a:p>
                    <a:p>
                      <a:pPr marL="173038" marR="0" indent="-173038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Sandboxing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038" marR="0" indent="-173038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Host-based Intrusion Detection System (HIDS)</a:t>
                      </a:r>
                    </a:p>
                    <a:p>
                      <a:pPr marL="173038" marR="0" indent="-173038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Attack Surface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00795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86689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190828277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Check Your Understanding</a:t>
            </a:r>
          </a:p>
        </p:txBody>
      </p:sp>
      <p:sp>
        <p:nvSpPr>
          <p:cNvPr id="7171" name="Content Placeholder 34"/>
          <p:cNvSpPr>
            <a:spLocks noGrp="1" noChangeArrowheads="1"/>
          </p:cNvSpPr>
          <p:nvPr>
            <p:ph idx="1"/>
          </p:nvPr>
        </p:nvSpPr>
        <p:spPr>
          <a:xfrm>
            <a:off x="145357" y="965201"/>
            <a:ext cx="8878570" cy="3643747"/>
          </a:xfrm>
        </p:spPr>
        <p:txBody>
          <a:bodyPr/>
          <a:lstStyle/>
          <a:p>
            <a:pPr marL="166688" indent="-166688">
              <a:spcBef>
                <a:spcPct val="30000"/>
              </a:spcBef>
              <a:buClrTx/>
              <a:buSzPct val="100000"/>
              <a:buFont typeface="Arial" pitchFamily="34" charset="0"/>
              <a:buChar char="•"/>
            </a:pPr>
            <a:r>
              <a:rPr lang="en-US" sz="1600" dirty="0"/>
              <a:t>Check Your Understanding activities are designed to let students quickly determine if they understand the content and can proceed, or if they need to review. </a:t>
            </a:r>
          </a:p>
          <a:p>
            <a:pPr marL="166688" indent="-166688">
              <a:spcBef>
                <a:spcPct val="30000"/>
              </a:spcBef>
              <a:buClrTx/>
              <a:buSzPct val="100000"/>
              <a:buFont typeface="Arial" pitchFamily="34" charset="0"/>
              <a:buChar char="•"/>
            </a:pPr>
            <a:r>
              <a:rPr lang="en-US" sz="1600" dirty="0"/>
              <a:t>Check Your Understanding activities </a:t>
            </a:r>
            <a:r>
              <a:rPr lang="en-US" sz="1600" i="1" dirty="0"/>
              <a:t>do not </a:t>
            </a:r>
            <a:r>
              <a:rPr lang="en-US" sz="1600" dirty="0"/>
              <a:t>affect student grades.</a:t>
            </a:r>
          </a:p>
          <a:p>
            <a:pPr marL="166688" indent="-166688">
              <a:spcBef>
                <a:spcPct val="30000"/>
              </a:spcBef>
              <a:buClrTx/>
              <a:buSzPct val="100000"/>
              <a:buFont typeface="Arial" pitchFamily="34" charset="0"/>
              <a:buChar char="•"/>
            </a:pPr>
            <a:r>
              <a:rPr lang="en-US" sz="1600" dirty="0"/>
              <a:t>There are no separate slides for these activities in the PPT. They are listed in the notes area of the slide that appears before these activities.</a:t>
            </a:r>
          </a:p>
          <a:p>
            <a:pPr marL="166688" indent="-166688" eaLnBrk="1" hangingPunct="1">
              <a:spcBef>
                <a:spcPct val="30000"/>
              </a:spcBef>
              <a:buClrTx/>
              <a:buSzPct val="100000"/>
              <a:buFont typeface="Arial" pitchFamily="34" charset="0"/>
              <a:buChar char="•"/>
            </a:pPr>
            <a:endParaRPr lang="en-US" sz="1600" dirty="0"/>
          </a:p>
          <a:p>
            <a:pPr marL="166688" indent="-166688" eaLnBrk="1" hangingPunct="1">
              <a:spcBef>
                <a:spcPct val="30000"/>
              </a:spcBef>
              <a:buClrTx/>
              <a:buSzPct val="100000"/>
              <a:buNone/>
            </a:pPr>
            <a:endParaRPr lang="en-US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3357529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3"/>
          <p:cNvSpPr>
            <a:spLocks noGrp="1" noChangeArrowheads="1"/>
          </p:cNvSpPr>
          <p:nvPr>
            <p:ph type="title"/>
          </p:nvPr>
        </p:nvSpPr>
        <p:spPr>
          <a:xfrm>
            <a:off x="136631" y="41393"/>
            <a:ext cx="9144000" cy="568207"/>
          </a:xfrm>
        </p:spPr>
        <p:txBody>
          <a:bodyPr/>
          <a:lstStyle/>
          <a:p>
            <a:pPr eaLnBrk="1" hangingPunct="1"/>
            <a:r>
              <a:rPr lang="en-US" dirty="0"/>
              <a:t>Module 22: Activities</a:t>
            </a:r>
          </a:p>
        </p:txBody>
      </p:sp>
      <p:sp>
        <p:nvSpPr>
          <p:cNvPr id="6147" name="Content Placeholder 34"/>
          <p:cNvSpPr>
            <a:spLocks noGrp="1" noChangeArrowheads="1"/>
          </p:cNvSpPr>
          <p:nvPr>
            <p:ph idx="1"/>
          </p:nvPr>
        </p:nvSpPr>
        <p:spPr>
          <a:xfrm>
            <a:off x="136631" y="609600"/>
            <a:ext cx="8695135" cy="348414"/>
          </a:xfrm>
        </p:spPr>
        <p:txBody>
          <a:bodyPr/>
          <a:lstStyle/>
          <a:p>
            <a:pPr marL="0" indent="0">
              <a:spcBef>
                <a:spcPct val="30000"/>
              </a:spcBef>
              <a:buNone/>
            </a:pPr>
            <a:r>
              <a:rPr lang="en-US" sz="1600" dirty="0"/>
              <a:t>What activities are associated with this module?</a:t>
            </a:r>
            <a:endParaRPr lang="en-US" sz="1600" dirty="0">
              <a:solidFill>
                <a:srgbClr val="00B0F0"/>
              </a:solidFill>
            </a:endParaRPr>
          </a:p>
          <a:p>
            <a:pPr marL="0" indent="0">
              <a:spcBef>
                <a:spcPct val="30000"/>
              </a:spcBef>
              <a:buNone/>
            </a:pPr>
            <a:endParaRPr lang="en-US" sz="1600" dirty="0"/>
          </a:p>
          <a:p>
            <a:pPr marL="89297" indent="0">
              <a:spcBef>
                <a:spcPct val="30000"/>
              </a:spcBef>
              <a:buNone/>
            </a:pPr>
            <a:endParaRPr lang="en-US" sz="1600" dirty="0"/>
          </a:p>
          <a:p>
            <a:pPr marL="89297" indent="0">
              <a:spcBef>
                <a:spcPct val="30000"/>
              </a:spcBef>
              <a:buNone/>
            </a:pPr>
            <a:endParaRPr lang="en-US" sz="1600" dirty="0"/>
          </a:p>
        </p:txBody>
      </p:sp>
      <p:graphicFrame>
        <p:nvGraphicFramePr>
          <p:cNvPr id="7" name="Tabl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911799"/>
              </p:ext>
            </p:extLst>
          </p:nvPr>
        </p:nvGraphicFramePr>
        <p:xfrm>
          <a:off x="290979" y="1205802"/>
          <a:ext cx="8114201" cy="13852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09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83802">
                  <a:extLst>
                    <a:ext uri="{9D8B030D-6E8A-4147-A177-3AD203B41FA5}">
                      <a16:colId xmlns="" xmlns:a16="http://schemas.microsoft.com/office/drawing/2014/main" val="3156509146"/>
                    </a:ext>
                  </a:extLst>
                </a:gridCol>
                <a:gridCol w="39601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1937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65065">
                <a:tc>
                  <a:txBody>
                    <a:bodyPr/>
                    <a:lstStyle/>
                    <a:p>
                      <a:pPr marL="0" marR="0" lvl="0" indent="0" algn="ctr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Page #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Activity Type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Activity Name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Optional?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1058">
                <a:tc>
                  <a:txBody>
                    <a:bodyPr/>
                    <a:lstStyle/>
                    <a:p>
                      <a:pPr algn="l"/>
                      <a:r>
                        <a:rPr lang="en-IN" sz="1200" dirty="0"/>
                        <a:t>22.1.5</a:t>
                      </a:r>
                      <a:endParaRPr lang="en-US" sz="12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Check Your </a:t>
                      </a:r>
                      <a:r>
                        <a:rPr lang="en-US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Understanding (CYU)</a:t>
                      </a:r>
                      <a:endParaRPr lang="en-US" sz="12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Antimalware Terms and Concepts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Recommended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6884">
                <a:tc>
                  <a:txBody>
                    <a:bodyPr/>
                    <a:lstStyle/>
                    <a:p>
                      <a:pPr algn="l"/>
                      <a:r>
                        <a:rPr lang="en-IN" sz="1200" dirty="0"/>
                        <a:t>22.2.5</a:t>
                      </a:r>
                      <a:endParaRPr lang="en-US" sz="12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Check your </a:t>
                      </a:r>
                      <a:r>
                        <a:rPr lang="en-US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Understanding</a:t>
                      </a:r>
                      <a:r>
                        <a:rPr lang="en-US" sz="12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(CYU)</a:t>
                      </a:r>
                      <a:endParaRPr lang="en-US" sz="12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the Host-Based Intrusion </a:t>
                      </a:r>
                      <a:r>
                        <a:rPr lang="en-US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Protection Terminology</a:t>
                      </a:r>
                      <a:endParaRPr lang="en-US" sz="12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Recommended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20107">
                <a:tc>
                  <a:txBody>
                    <a:bodyPr/>
                    <a:lstStyle/>
                    <a:p>
                      <a:pPr algn="l"/>
                      <a:r>
                        <a:rPr lang="en-IN" sz="1200" dirty="0">
                          <a:solidFill>
                            <a:srgbClr val="58585B"/>
                          </a:solidFill>
                        </a:rPr>
                        <a:t>22.3.4</a:t>
                      </a:r>
                      <a:endParaRPr lang="en-US" sz="1200" dirty="0">
                        <a:solidFill>
                          <a:srgbClr val="58585B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Video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Using a Sandbox to Launch Malware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/>
                        <a:t>Recommended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3039725069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794653849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22: Best Practices</a:t>
            </a:r>
          </a:p>
        </p:txBody>
      </p:sp>
      <p:sp>
        <p:nvSpPr>
          <p:cNvPr id="11266" name="Content Placeholder 3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en-US" sz="1600" dirty="0"/>
              <a:t>Prior to teaching Module </a:t>
            </a: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</a:rPr>
              <a:t>22</a:t>
            </a:r>
            <a:r>
              <a:rPr lang="en-US" sz="1600" dirty="0" smtClean="0"/>
              <a:t>, </a:t>
            </a:r>
            <a:r>
              <a:rPr lang="en-US" sz="1600" dirty="0"/>
              <a:t>the instructor should:</a:t>
            </a:r>
          </a:p>
          <a:p>
            <a:pPr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Review the activities and assessments for this module.</a:t>
            </a:r>
          </a:p>
          <a:p>
            <a:pPr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sz="1600" dirty="0"/>
              <a:t>Try to include as many questions as possible to keep students engaged during classroom presentation.</a:t>
            </a:r>
          </a:p>
          <a:p>
            <a:pPr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None/>
            </a:pPr>
            <a:endParaRPr lang="en-US" sz="1600" dirty="0"/>
          </a:p>
          <a:p>
            <a:pPr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en-US" sz="1600" dirty="0"/>
              <a:t>Topic 22.1</a:t>
            </a:r>
          </a:p>
          <a:p>
            <a:pPr marL="182563" lvl="1" indent="-182563">
              <a:spcBef>
                <a:spcPts val="50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</a:pPr>
            <a:r>
              <a:rPr lang="en-US" sz="1600" dirty="0" smtClean="0"/>
              <a:t>Describe the </a:t>
            </a:r>
            <a:r>
              <a:rPr lang="en-US" sz="1600" dirty="0"/>
              <a:t>three different approaches to detecting viruses.</a:t>
            </a:r>
          </a:p>
          <a:p>
            <a:pPr marL="182563" lvl="1" indent="-182563">
              <a:spcBef>
                <a:spcPts val="50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</a:pPr>
            <a:r>
              <a:rPr lang="en-US" sz="1600" dirty="0" smtClean="0"/>
              <a:t>Explain </a:t>
            </a:r>
            <a:r>
              <a:rPr lang="en-US" sz="1600" dirty="0"/>
              <a:t>the devices and techniques used to provide endpoint protection.</a:t>
            </a:r>
          </a:p>
          <a:p>
            <a:pPr marL="182563" lvl="1" indent="-182563">
              <a:spcBef>
                <a:spcPts val="50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</a:pPr>
            <a:r>
              <a:rPr lang="en-US" sz="1600" dirty="0"/>
              <a:t>Familiarize </a:t>
            </a:r>
            <a:r>
              <a:rPr lang="en-US" sz="1600" dirty="0" smtClean="0"/>
              <a:t>the learners with </a:t>
            </a:r>
            <a:r>
              <a:rPr lang="en-US" sz="1600" dirty="0"/>
              <a:t>Cisco Advanced Malware Protection (AMP).</a:t>
            </a:r>
          </a:p>
          <a:p>
            <a:pPr marL="169863" lvl="1" indent="-169863">
              <a:spcBef>
                <a:spcPts val="500"/>
              </a:spcBef>
              <a:spcAft>
                <a:spcPts val="500"/>
              </a:spcAft>
              <a:buNone/>
            </a:pPr>
            <a:endParaRPr lang="en-US" altLang="ja-JP" sz="1600" dirty="0"/>
          </a:p>
          <a:p>
            <a:pPr marL="169863" lvl="1" indent="-169863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</a:pPr>
            <a:endParaRPr lang="en-US" sz="1600" dirty="0"/>
          </a:p>
          <a:p>
            <a:pPr marL="169863" lvl="1" indent="-169863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</a:pPr>
            <a:endParaRPr lang="en-US" sz="1600" dirty="0"/>
          </a:p>
          <a:p>
            <a:pPr eaLnBrk="1" hangingPunct="1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</a:pPr>
            <a:endParaRPr lang="en-US" sz="1600" dirty="0"/>
          </a:p>
          <a:p>
            <a:pPr marL="169863" lvl="2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169863" lvl="2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 eaLnBrk="1" hangingPunct="1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</a:pPr>
            <a:endParaRPr lang="en-US" sz="1600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5000"/>
              </a:lnSpc>
              <a:spcBef>
                <a:spcPts val="500"/>
              </a:spcBef>
              <a:spcAft>
                <a:spcPts val="500"/>
              </a:spcAft>
            </a:pPr>
            <a:endParaRPr lang="en-US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7314352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22: Best Practices (Contd.)</a:t>
            </a:r>
          </a:p>
        </p:txBody>
      </p:sp>
      <p:sp>
        <p:nvSpPr>
          <p:cNvPr id="11266" name="Content Placeholder 34"/>
          <p:cNvSpPr>
            <a:spLocks noGrp="1" noChangeArrowheads="1"/>
          </p:cNvSpPr>
          <p:nvPr>
            <p:ph idx="1"/>
          </p:nvPr>
        </p:nvSpPr>
        <p:spPr>
          <a:xfrm>
            <a:off x="145358" y="798944"/>
            <a:ext cx="8853286" cy="3878159"/>
          </a:xfrm>
        </p:spPr>
        <p:txBody>
          <a:bodyPr/>
          <a:lstStyle/>
          <a:p>
            <a:pPr marL="0" indent="0">
              <a:buNone/>
            </a:pPr>
            <a:r>
              <a:rPr lang="en-US" altLang="ja-JP" sz="1600" dirty="0"/>
              <a:t>Topic 22.2</a:t>
            </a:r>
          </a:p>
          <a:p>
            <a:pPr marL="182563" lvl="1" indent="-182563"/>
            <a:r>
              <a:rPr lang="en-US" sz="1600" dirty="0" smtClean="0"/>
              <a:t>Explain host-based firewall with examples.</a:t>
            </a:r>
            <a:endParaRPr lang="en-US" sz="1600" dirty="0"/>
          </a:p>
          <a:p>
            <a:pPr marL="182563" lvl="1" indent="-182563"/>
            <a:r>
              <a:rPr lang="en-US" sz="1600" dirty="0" smtClean="0"/>
              <a:t>Describe the Host-based </a:t>
            </a:r>
            <a:r>
              <a:rPr lang="en-US" sz="1600" dirty="0"/>
              <a:t>I</a:t>
            </a:r>
            <a:r>
              <a:rPr lang="en-US" sz="1600" dirty="0" smtClean="0"/>
              <a:t>ntrusion </a:t>
            </a:r>
            <a:r>
              <a:rPr lang="en-US" sz="1600" dirty="0"/>
              <a:t>D</a:t>
            </a:r>
            <a:r>
              <a:rPr lang="en-US" sz="1600" dirty="0" smtClean="0"/>
              <a:t>etection </a:t>
            </a:r>
            <a:r>
              <a:rPr lang="en-US" sz="1600" dirty="0"/>
              <a:t>S</a:t>
            </a:r>
            <a:r>
              <a:rPr lang="en-US" sz="1600" dirty="0" smtClean="0"/>
              <a:t>ystem </a:t>
            </a:r>
            <a:r>
              <a:rPr lang="en-US" sz="1600" dirty="0"/>
              <a:t>(HIDS) </a:t>
            </a:r>
            <a:r>
              <a:rPr lang="en-US" sz="1600" dirty="0" smtClean="0"/>
              <a:t>architecture.</a:t>
            </a:r>
          </a:p>
          <a:p>
            <a:pPr marL="182563" lvl="1" indent="-182563"/>
            <a:r>
              <a:rPr lang="en-IN" sz="1600" dirty="0" smtClean="0"/>
              <a:t>Ask the class to search </a:t>
            </a:r>
            <a:r>
              <a:rPr lang="en-IN" sz="1600" dirty="0"/>
              <a:t>the internet for OSSEC to learn more.</a:t>
            </a:r>
            <a:endParaRPr lang="en-US" sz="1600" dirty="0"/>
          </a:p>
          <a:p>
            <a:pPr marL="0" indent="0">
              <a:lnSpc>
                <a:spcPct val="85000"/>
              </a:lnSpc>
              <a:spcBef>
                <a:spcPct val="30000"/>
              </a:spcBef>
              <a:buNone/>
            </a:pPr>
            <a:endParaRPr lang="en-US" sz="1600" dirty="0"/>
          </a:p>
          <a:p>
            <a:pPr marL="0" indent="0">
              <a:lnSpc>
                <a:spcPct val="85000"/>
              </a:lnSpc>
              <a:spcBef>
                <a:spcPct val="30000"/>
              </a:spcBef>
              <a:buNone/>
            </a:pPr>
            <a:r>
              <a:rPr lang="en-US" sz="1600" dirty="0" smtClean="0"/>
              <a:t>Topic </a:t>
            </a:r>
            <a:r>
              <a:rPr lang="en-US" sz="1600" dirty="0"/>
              <a:t>22.3</a:t>
            </a:r>
          </a:p>
          <a:p>
            <a:pPr marL="182563" lvl="1" indent="-182563"/>
            <a:r>
              <a:rPr lang="en-US" sz="1600" dirty="0"/>
              <a:t>Emphasize how the attack surface is expanding due to cloud-based technologies, mobility, and the Internet of Things (IoT).</a:t>
            </a:r>
          </a:p>
          <a:p>
            <a:pPr marL="182563" lvl="1" indent="-182563"/>
            <a:r>
              <a:rPr lang="en-US" sz="1600" dirty="0" smtClean="0"/>
              <a:t>Explain the sandboxing technique and the different sandbox tools.</a:t>
            </a:r>
            <a:endParaRPr lang="en-US" sz="1600" dirty="0"/>
          </a:p>
          <a:p>
            <a:pPr marL="182563" lvl="1" indent="-182563"/>
            <a:r>
              <a:rPr lang="en-US" sz="1600" dirty="0" smtClean="0"/>
              <a:t>Demonstrate a video on using sandbox environment to launch and analyze a malware attack.</a:t>
            </a:r>
            <a:endParaRPr lang="en-US" sz="1600" dirty="0"/>
          </a:p>
          <a:p>
            <a:pPr marL="630238" lvl="2" indent="-214313">
              <a:buFont typeface="Arial" panose="020B0604020202020204" pitchFamily="34" charset="0"/>
              <a:buChar char="•"/>
            </a:pPr>
            <a:endParaRPr lang="en-US" sz="1600" dirty="0"/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sz="1600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9660058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90005" y="1710814"/>
            <a:ext cx="7718962" cy="827670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Module 22</a:t>
            </a:r>
            <a:r>
              <a:rPr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: </a:t>
            </a:r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Endpoint Protection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Subtitle 6">
            <a:extLst>
              <a:ext uri="{FF2B5EF4-FFF2-40B4-BE49-F238E27FC236}">
                <a16:creationId xmlns="" xmlns:a16="http://schemas.microsoft.com/office/drawing/2014/main" id="{6D781240-4B4A-4909-95BE-1BBBED592AB0}"/>
              </a:ext>
            </a:extLst>
          </p:cNvPr>
          <p:cNvSpPr txBox="1">
            <a:spLocks/>
          </p:cNvSpPr>
          <p:nvPr/>
        </p:nvSpPr>
        <p:spPr>
          <a:xfrm>
            <a:off x="469496" y="3502504"/>
            <a:ext cx="2368954" cy="902174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 defTabSz="684213" rtl="0" eaLnBrk="1" fontAlgn="base" hangingPunct="1">
              <a:lnSpc>
                <a:spcPct val="95000"/>
              </a:lnSpc>
              <a:spcBef>
                <a:spcPts val="1075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1200" b="0" i="0" kern="1200">
                <a:solidFill>
                  <a:schemeClr val="accent5"/>
                </a:solidFill>
                <a:latin typeface="+mn-lt"/>
                <a:ea typeface="ＭＳ Ｐゴシック" charset="0"/>
                <a:cs typeface="CiscoSans"/>
              </a:defRPr>
            </a:lvl1pPr>
            <a:lvl2pPr marL="342856" indent="0" algn="ctr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None/>
              <a:defRPr lang="en-US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CiscoSans"/>
              </a:defRPr>
            </a:lvl2pPr>
            <a:lvl3pPr marL="685720" indent="0" algn="ctr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None/>
              <a:defRPr lang="en-US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CiscoSans"/>
              </a:defRPr>
            </a:lvl3pPr>
            <a:lvl4pPr marL="1028579" indent="0" algn="ctr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None/>
              <a:defRPr lang="en-US" sz="11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CiscoSans"/>
              </a:defRPr>
            </a:lvl4pPr>
            <a:lvl5pPr marL="1371441" indent="0" algn="ctr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None/>
              <a:defRPr lang="en-US" sz="11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CiscoSans"/>
              </a:defRPr>
            </a:lvl5pPr>
            <a:lvl6pPr marL="1714297" indent="0" algn="ctr" defTabSz="685777" rtl="0" eaLnBrk="1" latinLnBrk="0" hangingPunct="1">
              <a:spcBef>
                <a:spcPts val="600"/>
              </a:spcBef>
              <a:buFont typeface="Arial" pitchFamily="34" charset="0"/>
              <a:buNone/>
              <a:defRPr sz="9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161" indent="0" algn="ctr" defTabSz="685777" rtl="0" eaLnBrk="1" latinLnBrk="0" hangingPunct="1">
              <a:spcBef>
                <a:spcPts val="600"/>
              </a:spcBef>
              <a:buFont typeface="Arial" pitchFamily="34" charset="0"/>
              <a:buNone/>
              <a:defRPr sz="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020" indent="0" algn="ctr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2882" indent="0" algn="ctr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dirty="0" err="1"/>
              <a:t>CyberOps</a:t>
            </a:r>
            <a:r>
              <a:rPr dirty="0"/>
              <a:t> </a:t>
            </a:r>
            <a:r>
              <a:rPr dirty="0" smtClean="0"/>
              <a:t>Associate</a:t>
            </a:r>
            <a:r>
              <a:rPr lang="en-IN" dirty="0" smtClean="0"/>
              <a:t> </a:t>
            </a:r>
            <a:r>
              <a:rPr dirty="0" smtClean="0"/>
              <a:t>v1.0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9389863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3"/>
          <p:cNvSpPr>
            <a:spLocks noGrp="1" noChangeArrowheads="1"/>
          </p:cNvSpPr>
          <p:nvPr>
            <p:ph type="title"/>
          </p:nvPr>
        </p:nvSpPr>
        <p:spPr>
          <a:xfrm>
            <a:off x="1" y="41394"/>
            <a:ext cx="9144000" cy="612812"/>
          </a:xfrm>
        </p:spPr>
        <p:txBody>
          <a:bodyPr/>
          <a:lstStyle/>
          <a:p>
            <a:pPr marL="85725" eaLnBrk="1" hangingPunct="1"/>
            <a:r>
              <a:rPr lang="en-US" dirty="0"/>
              <a:t>Module Objectives</a:t>
            </a:r>
          </a:p>
        </p:txBody>
      </p:sp>
      <p:sp>
        <p:nvSpPr>
          <p:cNvPr id="6147" name="Content Placeholder 34"/>
          <p:cNvSpPr>
            <a:spLocks noGrp="1" noChangeArrowheads="1"/>
          </p:cNvSpPr>
          <p:nvPr>
            <p:ph idx="1"/>
          </p:nvPr>
        </p:nvSpPr>
        <p:spPr>
          <a:xfrm>
            <a:off x="99461" y="654206"/>
            <a:ext cx="8731272" cy="1088869"/>
          </a:xfrm>
        </p:spPr>
        <p:txBody>
          <a:bodyPr/>
          <a:lstStyle/>
          <a:p>
            <a:pPr marL="0" lvl="0" indent="0" defTabSz="914400" eaLnBrk="0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600" b="1" dirty="0">
                <a:ea typeface="Calibri" panose="020F0502020204030204" pitchFamily="34" charset="0"/>
                <a:cs typeface="Calibri" panose="020F0502020204030204" pitchFamily="34" charset="0"/>
              </a:rPr>
              <a:t>Module Title: </a:t>
            </a:r>
            <a:r>
              <a:rPr lang="en-US" sz="1600" dirty="0"/>
              <a:t>Endpoint Protection</a:t>
            </a:r>
            <a:endParaRPr lang="en-US" altLang="en-US" sz="16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defTabSz="914400" eaLnBrk="0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1600" dirty="0"/>
          </a:p>
          <a:p>
            <a:pPr marL="0" indent="0" defTabSz="914400" eaLnBrk="0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600" b="1" dirty="0">
                <a:ea typeface="Calibri" panose="020F0502020204030204" pitchFamily="34" charset="0"/>
                <a:cs typeface="Calibri" panose="020F0502020204030204" pitchFamily="34" charset="0"/>
              </a:rPr>
              <a:t>Module Objective</a:t>
            </a:r>
            <a:r>
              <a:rPr lang="en-US" altLang="en-US" sz="1600" dirty="0"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/>
              <a:t>Explain how a malware analysis website generates a malware analysis report.</a:t>
            </a:r>
            <a:endParaRPr lang="en-US" altLang="en-US" sz="1600" dirty="0"/>
          </a:p>
          <a:p>
            <a:pPr marL="0" indent="0">
              <a:spcBef>
                <a:spcPct val="30000"/>
              </a:spcBef>
              <a:buNone/>
            </a:pPr>
            <a:endParaRPr lang="en-US" sz="1600" dirty="0"/>
          </a:p>
          <a:p>
            <a:pPr marL="89297" indent="0">
              <a:spcBef>
                <a:spcPct val="30000"/>
              </a:spcBef>
              <a:buNone/>
            </a:pPr>
            <a:endParaRPr lang="en-US" sz="1600" dirty="0"/>
          </a:p>
          <a:p>
            <a:pPr marL="89297" indent="0">
              <a:spcBef>
                <a:spcPct val="30000"/>
              </a:spcBef>
              <a:buNone/>
            </a:pPr>
            <a:endParaRPr lang="en-US" sz="16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="" xmlns:a16="http://schemas.microsoft.com/office/drawing/2014/main" id="{22A7BDDD-C170-4E29-89CF-3F60A2A8E5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391512"/>
              </p:ext>
            </p:extLst>
          </p:nvPr>
        </p:nvGraphicFramePr>
        <p:xfrm>
          <a:off x="557212" y="1926597"/>
          <a:ext cx="6938858" cy="14535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8551">
                  <a:extLst>
                    <a:ext uri="{9D8B030D-6E8A-4147-A177-3AD203B41FA5}">
                      <a16:colId xmlns="" xmlns:a16="http://schemas.microsoft.com/office/drawing/2014/main" val="975080057"/>
                    </a:ext>
                  </a:extLst>
                </a:gridCol>
                <a:gridCol w="4220307">
                  <a:extLst>
                    <a:ext uri="{9D8B030D-6E8A-4147-A177-3AD203B41FA5}">
                      <a16:colId xmlns="" xmlns:a16="http://schemas.microsoft.com/office/drawing/2014/main" val="2701515289"/>
                    </a:ext>
                  </a:extLst>
                </a:gridCol>
              </a:tblGrid>
              <a:tr h="290431"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 dirty="0">
                          <a:effectLst/>
                        </a:rPr>
                        <a:t>Topic</a:t>
                      </a:r>
                      <a:endParaRPr lang="en-US" dirty="0">
                        <a:effectLst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 dirty="0">
                          <a:effectLst/>
                        </a:rPr>
                        <a:t>Topic Objective</a:t>
                      </a:r>
                      <a:endParaRPr lang="en-US" dirty="0">
                        <a:effectLst/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="" xmlns:a16="http://schemas.microsoft.com/office/drawing/2014/main" val="1522642502"/>
                  </a:ext>
                </a:extLst>
              </a:tr>
              <a:tr h="314367">
                <a:tc>
                  <a:txBody>
                    <a:bodyPr/>
                    <a:lstStyle/>
                    <a:p>
                      <a:pPr marL="0" algn="l" defTabSz="685777" rtl="0" eaLnBrk="1" fontAlgn="ctr" latinLnBrk="0" hangingPunct="1"/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Antimalware Protection</a:t>
                      </a:r>
                    </a:p>
                  </a:txBody>
                  <a:tcPr marL="47625" marR="47625" marT="47625" marB="47625" anchor="ctr">
                    <a:solidFill>
                      <a:srgbClr val="004C69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b="0" dirty="0">
                          <a:effectLst/>
                        </a:rPr>
                        <a:t>Explain methods of mitigating malware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="" xmlns:a16="http://schemas.microsoft.com/office/drawing/2014/main" val="1094353660"/>
                  </a:ext>
                </a:extLst>
              </a:tr>
              <a:tr h="331595">
                <a:tc>
                  <a:txBody>
                    <a:bodyPr/>
                    <a:lstStyle/>
                    <a:p>
                      <a:pPr marL="0" algn="l" defTabSz="685777" rtl="0" eaLnBrk="1" fontAlgn="ctr" latinLnBrk="0" hangingPunct="1"/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Host-based Intrusion Prevention</a:t>
                      </a:r>
                    </a:p>
                  </a:txBody>
                  <a:tcPr marL="47625" marR="47625" marT="47625" marB="47625" anchor="ctr">
                    <a:solidFill>
                      <a:srgbClr val="004C69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b="0" dirty="0">
                          <a:effectLst/>
                        </a:rPr>
                        <a:t>Explain host-based IPS/IDS log entries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="" xmlns:a16="http://schemas.microsoft.com/office/drawing/2014/main" val="2460250636"/>
                  </a:ext>
                </a:extLst>
              </a:tr>
              <a:tr h="291403">
                <a:tc>
                  <a:txBody>
                    <a:bodyPr/>
                    <a:lstStyle/>
                    <a:p>
                      <a:pPr marL="0" algn="l" defTabSz="685777" rtl="0" eaLnBrk="1" fontAlgn="ctr" latinLnBrk="0" hangingPunct="1"/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Application Security</a:t>
                      </a:r>
                    </a:p>
                  </a:txBody>
                  <a:tcPr marL="47625" marR="47625" marT="47625" marB="47625" anchor="ctr">
                    <a:solidFill>
                      <a:srgbClr val="004C69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b="0" dirty="0">
                          <a:effectLst/>
                        </a:rPr>
                        <a:t>Explain how a sandbox is used to analyze malware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="" xmlns:a16="http://schemas.microsoft.com/office/drawing/2014/main" val="204502938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381894665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71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Theme">
  <a:themeElements>
    <a:clrScheme name="Custom 6">
      <a:dk1>
        <a:srgbClr val="58585B"/>
      </a:dk1>
      <a:lt1>
        <a:srgbClr val="FFFFFF"/>
      </a:lt1>
      <a:dk2>
        <a:srgbClr val="58585B"/>
      </a:dk2>
      <a:lt2>
        <a:srgbClr val="81C569"/>
      </a:lt2>
      <a:accent1>
        <a:srgbClr val="004C69"/>
      </a:accent1>
      <a:accent2>
        <a:srgbClr val="9E0B0F"/>
      </a:accent2>
      <a:accent3>
        <a:srgbClr val="FFFFFF"/>
      </a:accent3>
      <a:accent4>
        <a:srgbClr val="367187"/>
      </a:accent4>
      <a:accent5>
        <a:srgbClr val="38C6F4"/>
      </a:accent5>
      <a:accent6>
        <a:srgbClr val="FBAB18"/>
      </a:accent6>
      <a:hlink>
        <a:srgbClr val="38C6F4"/>
      </a:hlink>
      <a:folHlink>
        <a:srgbClr val="81C56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Default Theme" id="{A3178FD6-045E-43BB-9FF9-79BDC55288A1}" vid="{B3635A64-254C-4D4D-B1C2-6197525273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30198</TotalTime>
  <Words>1952</Words>
  <Application>Microsoft Office PowerPoint</Application>
  <PresentationFormat>On-screen Show (16:9)</PresentationFormat>
  <Paragraphs>421</Paragraphs>
  <Slides>32</Slides>
  <Notes>32</Notes>
  <HiddenSlides>6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Default Theme</vt:lpstr>
      <vt:lpstr>Module 22: Endpoint Protection</vt:lpstr>
      <vt:lpstr>Instructor Materials – Module 22 Planning Guide</vt:lpstr>
      <vt:lpstr>What to Expect in this Module</vt:lpstr>
      <vt:lpstr>Check Your Understanding</vt:lpstr>
      <vt:lpstr>Module 22: Activities</vt:lpstr>
      <vt:lpstr>Module 22: Best Practices</vt:lpstr>
      <vt:lpstr>Module 22: Best Practices (Contd.)</vt:lpstr>
      <vt:lpstr>Module 22: Endpoint Protection</vt:lpstr>
      <vt:lpstr>Module Objectives</vt:lpstr>
      <vt:lpstr>22.1 Antimalware Protection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22.2 Host-Based Intrusion Protection</vt:lpstr>
      <vt:lpstr>PowerPoint Presentation</vt:lpstr>
      <vt:lpstr>PowerPoint Presentation</vt:lpstr>
      <vt:lpstr>PowerPoint Presentation</vt:lpstr>
      <vt:lpstr>PowerPoint Presentation</vt:lpstr>
      <vt:lpstr>22.3 Application Security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22.4 Endpoint Protection Summary</vt:lpstr>
      <vt:lpstr>PowerPoint Presentation</vt:lpstr>
      <vt:lpstr>Module 22 New Terms and Commands</vt:lpstr>
      <vt:lpstr>PowerPoint Presentation</vt:lpstr>
    </vt:vector>
  </TitlesOfParts>
  <Company>Cisco Systems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bvachon@cisco.com</dc:creator>
  <cp:lastModifiedBy>hp</cp:lastModifiedBy>
  <cp:revision>1345</cp:revision>
  <dcterms:created xsi:type="dcterms:W3CDTF">2016-08-22T22:27:36Z</dcterms:created>
  <dcterms:modified xsi:type="dcterms:W3CDTF">2020-08-12T10:07:23Z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ProviderInitializationData">
    <vt:lpwstr>https://cisco.jiveon.com</vt:lpwstr>
  </property>
  <property fmtid="{D5CDD505-2E9C-101B-9397-08002B2CF9AE}" pid="3" name="Offisync_UpdateToken">
    <vt:lpwstr>1</vt:lpwstr>
  </property>
  <property fmtid="{D5CDD505-2E9C-101B-9397-08002B2CF9AE}" pid="4" name="Offisync_ServerID">
    <vt:lpwstr>07841bbc-cd3c-4a76-827f-75a2226890f4</vt:lpwstr>
  </property>
  <property fmtid="{D5CDD505-2E9C-101B-9397-08002B2CF9AE}" pid="5" name="Offisync_UniqueId">
    <vt:lpwstr>1702406</vt:lpwstr>
  </property>
  <property fmtid="{D5CDD505-2E9C-101B-9397-08002B2CF9AE}" pid="6" name="Jive_VersionGuid">
    <vt:lpwstr>fd96a0b3-f68d-4727-8e4f-2128d37ed30a</vt:lpwstr>
  </property>
  <property fmtid="{D5CDD505-2E9C-101B-9397-08002B2CF9AE}" pid="7" name="Jive_LatestUserAccountName">
    <vt:lpwstr>alljohns</vt:lpwstr>
  </property>
  <property fmtid="{D5CDD505-2E9C-101B-9397-08002B2CF9AE}" pid="8" name="ArticulateGUID">
    <vt:lpwstr>F9A496F7-57D7-4028-9572-D40DFDF3715A</vt:lpwstr>
  </property>
  <property fmtid="{D5CDD505-2E9C-101B-9397-08002B2CF9AE}" pid="9" name="ArticulatePath">
    <vt:lpwstr>ITE7_Chp9_by_jg</vt:lpwstr>
  </property>
</Properties>
</file>