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tags/tag23.xml" ContentType="application/vnd.openxmlformats-officedocument.presentationml.tags+xml"/>
  <Override PartName="/ppt/notesSlides/notesSlide22.xml" ContentType="application/vnd.openxmlformats-officedocument.presentationml.notesSlide+xml"/>
  <Override PartName="/ppt/tags/tag24.xml" ContentType="application/vnd.openxmlformats-officedocument.presentationml.tags+xml"/>
  <Override PartName="/ppt/notesSlides/notesSlide23.xml" ContentType="application/vnd.openxmlformats-officedocument.presentationml.notesSlide+xml"/>
  <Override PartName="/ppt/tags/tag25.xml" ContentType="application/vnd.openxmlformats-officedocument.presentationml.tags+xml"/>
  <Override PartName="/ppt/notesSlides/notesSlide24.xml" ContentType="application/vnd.openxmlformats-officedocument.presentationml.notesSlide+xml"/>
  <Override PartName="/ppt/tags/tag26.xml" ContentType="application/vnd.openxmlformats-officedocument.presentationml.tags+xml"/>
  <Override PartName="/ppt/notesSlides/notesSlide25.xml" ContentType="application/vnd.openxmlformats-officedocument.presentationml.notesSlide+xml"/>
  <Override PartName="/ppt/tags/tag27.xml" ContentType="application/vnd.openxmlformats-officedocument.presentationml.tags+xml"/>
  <Override PartName="/ppt/notesSlides/notesSlide26.xml" ContentType="application/vnd.openxmlformats-officedocument.presentationml.notesSlide+xml"/>
  <Override PartName="/ppt/tags/tag28.xml" ContentType="application/vnd.openxmlformats-officedocument.presentationml.tags+xml"/>
  <Override PartName="/ppt/notesSlides/notesSlide27.xml" ContentType="application/vnd.openxmlformats-officedocument.presentationml.notesSlide+xml"/>
  <Override PartName="/ppt/tags/tag29.xml" ContentType="application/vnd.openxmlformats-officedocument.presentationml.tags+xml"/>
  <Override PartName="/ppt/notesSlides/notesSlide28.xml" ContentType="application/vnd.openxmlformats-officedocument.presentationml.notesSlide+xml"/>
  <Override PartName="/ppt/tags/tag30.xml" ContentType="application/vnd.openxmlformats-officedocument.presentationml.tags+xml"/>
  <Override PartName="/ppt/notesSlides/notesSlide29.xml" ContentType="application/vnd.openxmlformats-officedocument.presentationml.notesSlide+xml"/>
  <Override PartName="/ppt/tags/tag31.xml" ContentType="application/vnd.openxmlformats-officedocument.presentationml.tags+xml"/>
  <Override PartName="/ppt/notesSlides/notesSlide30.xml" ContentType="application/vnd.openxmlformats-officedocument.presentationml.notesSlide+xml"/>
  <Override PartName="/ppt/tags/tag32.xml" ContentType="application/vnd.openxmlformats-officedocument.presentationml.tags+xml"/>
  <Override PartName="/ppt/notesSlides/notesSlide31.xml" ContentType="application/vnd.openxmlformats-officedocument.presentationml.notesSlide+xml"/>
  <Override PartName="/ppt/comments/comment1.xml" ContentType="application/vnd.openxmlformats-officedocument.presentationml.comments+xml"/>
  <Override PartName="/ppt/tags/tag33.xml" ContentType="application/vnd.openxmlformats-officedocument.presentationml.tags+xml"/>
  <Override PartName="/ppt/notesSlides/notesSlide32.xml" ContentType="application/vnd.openxmlformats-officedocument.presentationml.notesSlide+xml"/>
  <Override PartName="/ppt/tags/tag34.xml" ContentType="application/vnd.openxmlformats-officedocument.presentationml.tags+xml"/>
  <Override PartName="/ppt/notesSlides/notesSlide33.xml" ContentType="application/vnd.openxmlformats-officedocument.presentationml.notesSlide+xml"/>
  <Override PartName="/ppt/tags/tag35.xml" ContentType="application/vnd.openxmlformats-officedocument.presentationml.tags+xml"/>
  <Override PartName="/ppt/notesSlides/notesSlide34.xml" ContentType="application/vnd.openxmlformats-officedocument.presentationml.notesSlide+xml"/>
  <Override PartName="/ppt/tags/tag36.xml" ContentType="application/vnd.openxmlformats-officedocument.presentationml.tags+xml"/>
  <Override PartName="/ppt/notesSlides/notesSlide35.xml" ContentType="application/vnd.openxmlformats-officedocument.presentationml.notesSlide+xml"/>
  <Override PartName="/ppt/tags/tag37.xml" ContentType="application/vnd.openxmlformats-officedocument.presentationml.tags+xml"/>
  <Override PartName="/ppt/notesSlides/notesSlide36.xml" ContentType="application/vnd.openxmlformats-officedocument.presentationml.notesSlide+xml"/>
  <Override PartName="/ppt/tags/tag38.xml" ContentType="application/vnd.openxmlformats-officedocument.presentationml.tags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tags/tag39.xml" ContentType="application/vnd.openxmlformats-officedocument.presentationml.tags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0" r:id="rId1"/>
  </p:sldMasterIdLst>
  <p:notesMasterIdLst>
    <p:notesMasterId r:id="rId41"/>
  </p:notesMasterIdLst>
  <p:sldIdLst>
    <p:sldId id="513" r:id="rId2"/>
    <p:sldId id="730" r:id="rId3"/>
    <p:sldId id="1070" r:id="rId4"/>
    <p:sldId id="880" r:id="rId5"/>
    <p:sldId id="924" r:id="rId6"/>
    <p:sldId id="1074" r:id="rId7"/>
    <p:sldId id="1243" r:id="rId8"/>
    <p:sldId id="876" r:id="rId9"/>
    <p:sldId id="1079" r:id="rId10"/>
    <p:sldId id="759" r:id="rId11"/>
    <p:sldId id="628" r:id="rId12"/>
    <p:sldId id="1245" r:id="rId13"/>
    <p:sldId id="1244" r:id="rId14"/>
    <p:sldId id="1246" r:id="rId15"/>
    <p:sldId id="1247" r:id="rId16"/>
    <p:sldId id="1248" r:id="rId17"/>
    <p:sldId id="1249" r:id="rId18"/>
    <p:sldId id="1250" r:id="rId19"/>
    <p:sldId id="1251" r:id="rId20"/>
    <p:sldId id="1252" r:id="rId21"/>
    <p:sldId id="1253" r:id="rId22"/>
    <p:sldId id="1254" r:id="rId23"/>
    <p:sldId id="1255" r:id="rId24"/>
    <p:sldId id="1256" r:id="rId25"/>
    <p:sldId id="1257" r:id="rId26"/>
    <p:sldId id="1258" r:id="rId27"/>
    <p:sldId id="1259" r:id="rId28"/>
    <p:sldId id="1260" r:id="rId29"/>
    <p:sldId id="1261" r:id="rId30"/>
    <p:sldId id="1262" r:id="rId31"/>
    <p:sldId id="1269" r:id="rId32"/>
    <p:sldId id="1263" r:id="rId33"/>
    <p:sldId id="1264" r:id="rId34"/>
    <p:sldId id="1265" r:id="rId35"/>
    <p:sldId id="1266" r:id="rId36"/>
    <p:sldId id="1267" r:id="rId37"/>
    <p:sldId id="1268" r:id="rId38"/>
    <p:sldId id="1270" r:id="rId39"/>
    <p:sldId id="291" r:id="rId40"/>
  </p:sldIdLst>
  <p:sldSz cx="9144000" cy="5143500" type="screen16x9"/>
  <p:notesSz cx="6858000" cy="9144000"/>
  <p:custDataLst>
    <p:tags r:id="rId42"/>
  </p:custDataLst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336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rbara Reif" initials="BR" lastIdx="3" clrIdx="0"/>
  <p:cmAuthor id="1" name="Jane Gibbons -X (jagibbon - DEL ORO CONSULTING INC at Cisco)" initials="JG-(-DOCIaC" lastIdx="28" clrIdx="1"/>
  <p:cmAuthor id="2" name="Bob Vachon" initials="BV" lastIdx="24" clrIdx="2"/>
  <p:cmAuthor id="3" name="Sue Livingston -X (suliving - UNICON INC at Cisco)" initials="SL-(-UIaC" lastIdx="4" clrIdx="3">
    <p:extLst/>
  </p:cmAuthor>
  <p:cmAuthor id="4" name="jagibbon" initials="jmg" lastIdx="3" clrIdx="4">
    <p:extLst/>
  </p:cmAuthor>
  <p:cmAuthor id="5" name="admin" initials="a" lastIdx="1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4C69"/>
    <a:srgbClr val="58585B"/>
    <a:srgbClr val="AFE8FB"/>
    <a:srgbClr val="0000CC"/>
    <a:srgbClr val="000099"/>
    <a:srgbClr val="CC99FF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338" autoAdjust="0"/>
    <p:restoredTop sz="52675" autoAdjust="0"/>
  </p:normalViewPr>
  <p:slideViewPr>
    <p:cSldViewPr snapToGrid="0" showGuides="1">
      <p:cViewPr>
        <p:scale>
          <a:sx n="58" d="100"/>
          <a:sy n="58" d="100"/>
        </p:scale>
        <p:origin x="-1186" y="-41"/>
      </p:cViewPr>
      <p:guideLst>
        <p:guide orient="horz" pos="1620"/>
        <p:guide pos="336"/>
      </p:guideLst>
    </p:cSldViewPr>
  </p:slideViewPr>
  <p:outlineViewPr>
    <p:cViewPr>
      <p:scale>
        <a:sx n="33" d="100"/>
        <a:sy n="33" d="100"/>
      </p:scale>
      <p:origin x="246" y="358362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11" d="100"/>
        <a:sy n="111" d="100"/>
      </p:scale>
      <p:origin x="0" y="-512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gs" Target="tags/tag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5" dt="2020-08-11T23:32:51.517" idx="1">
    <p:pos x="974" y="1081"/>
    <p:text>To check with Telethia.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6337D9-3022-3D41-8D8A-BDF2F3B0DD8E}" type="datetimeFigureOut">
              <a:rPr lang="en-US" smtClean="0"/>
              <a:pPr/>
              <a:t>8/12/2020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41018C-6CAF-B84E-B92C-ECB119457FB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5648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b="0" dirty="0"/>
              <a:t>Cisco Networking Academy Program</a:t>
            </a:r>
          </a:p>
          <a:p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CyberOps Associate v1.0</a:t>
            </a:r>
          </a:p>
          <a:p>
            <a:r>
              <a:rPr lang="en-US" sz="1200" b="0" dirty="0"/>
              <a:t>Module 27</a:t>
            </a:r>
            <a:r>
              <a:rPr lang="en-US" sz="1200" b="0" baseline="0" dirty="0"/>
              <a:t> – </a:t>
            </a:r>
            <a:r>
              <a:rPr lang="en-IN" sz="1200" b="0" baseline="0" dirty="0"/>
              <a:t>Working with network Security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5421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1"/>
          <p:cNvSpPr txBox="1">
            <a:spLocks noGrp="1" noChangeArrowheads="1"/>
          </p:cNvSpPr>
          <p:nvPr/>
        </p:nvSpPr>
        <p:spPr bwMode="auto">
          <a:xfrm>
            <a:off x="5929313" y="8680450"/>
            <a:ext cx="81280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819" tIns="0" rIns="18819" bIns="0" anchor="b"/>
          <a:lstStyle>
            <a:lvl1pPr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7C839C26-801B-42B6-A101-60F37FE2B0A8}" type="slidenum">
              <a:rPr lang="en-US" sz="800" b="0"/>
              <a:pPr algn="r"/>
              <a:t>2</a:t>
            </a:fld>
            <a:endParaRPr lang="en-US" sz="800" b="0" dirty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67713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0526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1"/>
          <p:cNvSpPr txBox="1">
            <a:spLocks noGrp="1" noChangeArrowheads="1"/>
          </p:cNvSpPr>
          <p:nvPr/>
        </p:nvSpPr>
        <p:spPr bwMode="auto">
          <a:xfrm>
            <a:off x="5929313" y="8680450"/>
            <a:ext cx="81280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817" tIns="0" rIns="18817" bIns="0" anchor="b"/>
          <a:lstStyle>
            <a:lvl1pPr defTabSz="9017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17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17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17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17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ACE20BE7-F2F3-4E26-9454-50B18F790A4E}" type="slidenum">
              <a:rPr lang="en-US" sz="800" b="0">
                <a:ea typeface="ＭＳ Ｐゴシック" pitchFamily="34" charset="-128"/>
              </a:rPr>
              <a:pPr algn="r"/>
              <a:t>4</a:t>
            </a:fld>
            <a:endParaRPr lang="en-US" sz="800" b="0" dirty="0">
              <a:ea typeface="ＭＳ Ｐゴシック" pitchFamily="34" charset="-128"/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02744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1"/>
          <p:cNvSpPr txBox="1">
            <a:spLocks noGrp="1" noChangeArrowheads="1"/>
          </p:cNvSpPr>
          <p:nvPr/>
        </p:nvSpPr>
        <p:spPr bwMode="auto">
          <a:xfrm>
            <a:off x="5929313" y="8680450"/>
            <a:ext cx="81280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819" tIns="0" rIns="18819" bIns="0" anchor="b"/>
          <a:lstStyle>
            <a:lvl1pPr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0A313ED8-785B-4D16-9B17-4143385249B9}" type="slidenum">
              <a:rPr lang="en-US" sz="800" b="0"/>
              <a:pPr algn="r"/>
              <a:t>5</a:t>
            </a:fld>
            <a:endParaRPr lang="en-US" sz="800" b="0" dirty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16874538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1"/>
          <p:cNvSpPr txBox="1">
            <a:spLocks noGrp="1" noChangeArrowheads="1"/>
          </p:cNvSpPr>
          <p:nvPr/>
        </p:nvSpPr>
        <p:spPr bwMode="auto">
          <a:xfrm>
            <a:off x="5929313" y="8680450"/>
            <a:ext cx="81280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819" tIns="0" rIns="18819" bIns="0" anchor="b"/>
          <a:lstStyle>
            <a:lvl1pPr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7391C207-9349-46D5-9D89-8ADDA5014D1F}" type="slidenum">
              <a:rPr lang="en-US" sz="800" b="0"/>
              <a:pPr algn="r"/>
              <a:t>6</a:t>
            </a:fld>
            <a:endParaRPr lang="en-US" sz="800" b="0" dirty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079690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1"/>
          <p:cNvSpPr txBox="1">
            <a:spLocks noGrp="1" noChangeArrowheads="1"/>
          </p:cNvSpPr>
          <p:nvPr/>
        </p:nvSpPr>
        <p:spPr bwMode="auto">
          <a:xfrm>
            <a:off x="5929313" y="8680450"/>
            <a:ext cx="81280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819" tIns="0" rIns="18819" bIns="0" anchor="b"/>
          <a:lstStyle>
            <a:lvl1pPr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7391C207-9349-46D5-9D89-8ADDA5014D1F}" type="slidenum">
              <a:rPr lang="en-US" sz="800" b="0"/>
              <a:pPr algn="r"/>
              <a:t>7</a:t>
            </a:fld>
            <a:endParaRPr lang="en-US" sz="800" b="0" dirty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079690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b="0" dirty="0"/>
              <a:t>Cisco Networking Academy Program</a:t>
            </a:r>
          </a:p>
          <a:p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CyberOps Associate v1.0</a:t>
            </a:r>
          </a:p>
          <a:p>
            <a:r>
              <a:rPr lang="en-US" sz="1200" b="0" dirty="0"/>
              <a:t>Module 27</a:t>
            </a:r>
            <a:r>
              <a:rPr lang="en-US" sz="1200" b="0" baseline="0" dirty="0"/>
              <a:t> – Working with Network Security Data</a:t>
            </a:r>
            <a:endParaRPr lang="en-US" dirty="0"/>
          </a:p>
          <a:p>
            <a:pPr>
              <a:buFontTx/>
              <a:buNone/>
            </a:pPr>
            <a:endParaRPr lang="en-US" sz="1200" b="0" dirty="0">
              <a:solidFill>
                <a:srgbClr val="FF0000"/>
              </a:solidFill>
            </a:endParaRPr>
          </a:p>
          <a:p>
            <a:r>
              <a:rPr lang="en-US" sz="1050" b="1" u="sng" dirty="0"/>
              <a:t>In-Session Activities / Explanations:</a:t>
            </a:r>
            <a:endParaRPr lang="en-US" sz="105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050" b="1" dirty="0">
                <a:solidFill>
                  <a:srgbClr val="FF0000"/>
                </a:solidFill>
              </a:rPr>
              <a:t>Time</a:t>
            </a:r>
            <a:r>
              <a:rPr lang="en-US" b="1" dirty="0">
                <a:solidFill>
                  <a:srgbClr val="FF0000"/>
                </a:solidFill>
              </a:rPr>
              <a:t>:</a:t>
            </a:r>
            <a:r>
              <a:rPr lang="en-US" b="1" baseline="0" dirty="0">
                <a:solidFill>
                  <a:srgbClr val="FF0000"/>
                </a:solidFill>
              </a:rPr>
              <a:t> </a:t>
            </a:r>
            <a:r>
              <a:rPr lang="en-US" b="0" baseline="0" dirty="0">
                <a:solidFill>
                  <a:srgbClr val="FF0000"/>
                </a:solidFill>
              </a:rPr>
              <a:t>5 mins</a:t>
            </a:r>
            <a:endParaRPr lang="en-US" sz="1000" b="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050" b="1" dirty="0"/>
              <a:t>Instructor Notes: </a:t>
            </a:r>
            <a:endParaRPr lang="en-US" sz="1050" dirty="0"/>
          </a:p>
          <a:p>
            <a:pPr marL="341313" lvl="1" indent="-171450">
              <a:buFont typeface="Arial" panose="020B0604020202020204" pitchFamily="34" charset="0"/>
              <a:buChar char="•"/>
            </a:pPr>
            <a:r>
              <a:rPr lang="en-US" sz="1000" dirty="0"/>
              <a:t>Welcome the audience in a warm and cordial manner. Ensure that everyone is set up with the required resources.</a:t>
            </a:r>
          </a:p>
          <a:p>
            <a:pPr marL="341313" lvl="1" indent="-171450">
              <a:buFont typeface="Arial" panose="020B0604020202020204" pitchFamily="34" charset="0"/>
              <a:buChar char="•"/>
            </a:pPr>
            <a:r>
              <a:rPr lang="en-US" sz="1000" dirty="0" smtClean="0"/>
              <a:t>Introduce </a:t>
            </a:r>
            <a:r>
              <a:rPr lang="en-US" sz="1000" dirty="0"/>
              <a:t>the topic and encourage learners to come up with a list of expectations from the session. Collate topics on the white board or Desktop while using learner’s inputs to interpret them in words.</a:t>
            </a:r>
            <a:r>
              <a:rPr lang="en-US" sz="1000" b="1" dirty="0"/>
              <a:t> </a:t>
            </a:r>
            <a:endParaRPr lang="en-US" sz="1000" b="1" dirty="0" smtClean="0"/>
          </a:p>
          <a:p>
            <a:pPr marL="341313" lvl="1" indent="-171450">
              <a:buFont typeface="Arial" panose="020B0604020202020204" pitchFamily="34" charset="0"/>
              <a:buChar char="•"/>
            </a:pPr>
            <a:r>
              <a:rPr lang="en-US" sz="1000" b="0" dirty="0" smtClean="0">
                <a:solidFill>
                  <a:prstClr val="black"/>
                </a:solidFill>
              </a:rPr>
              <a:t>Provide</a:t>
            </a:r>
            <a:r>
              <a:rPr lang="en-US" sz="1000" b="0" baseline="0" dirty="0" smtClean="0">
                <a:solidFill>
                  <a:prstClr val="black"/>
                </a:solidFill>
              </a:rPr>
              <a:t> an overview of the module including the different topics that will be covered.</a:t>
            </a:r>
            <a:endParaRPr lang="en-US" sz="1050" b="0" dirty="0">
              <a:solidFill>
                <a:prstClr val="black"/>
              </a:solidFill>
            </a:endParaRPr>
          </a:p>
          <a:p>
            <a:pPr marL="341313" lvl="1" indent="-171450">
              <a:buFont typeface="Arial" panose="020B0604020202020204" pitchFamily="34" charset="0"/>
              <a:buChar char="•"/>
            </a:pPr>
            <a:r>
              <a:rPr lang="en-US" sz="1000" dirty="0"/>
              <a:t>Read out the Objectives and briefly describe each.</a:t>
            </a:r>
            <a:r>
              <a:rPr lang="en-US" sz="1000" dirty="0">
                <a:solidFill>
                  <a:prstClr val="black"/>
                </a:solidFill>
              </a:rPr>
              <a:t> 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1" dirty="0"/>
              <a:t>Key Points: </a:t>
            </a:r>
            <a:r>
              <a:rPr lang="en-US" sz="1200" b="0" i="0" dirty="0" smtClean="0"/>
              <a:t>NA</a:t>
            </a:r>
            <a:endParaRPr lang="en-US" sz="1200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1187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1"/>
          <p:cNvSpPr txBox="1">
            <a:spLocks noGrp="1" noChangeArrowheads="1"/>
          </p:cNvSpPr>
          <p:nvPr/>
        </p:nvSpPr>
        <p:spPr bwMode="auto">
          <a:xfrm>
            <a:off x="5929313" y="8680450"/>
            <a:ext cx="81280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819" tIns="0" rIns="18819" bIns="0" anchor="b"/>
          <a:lstStyle>
            <a:lvl1pPr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0A313ED8-785B-4D16-9B17-4143385249B9}" type="slidenum">
              <a:rPr lang="en-US" sz="800" b="0"/>
              <a:pPr algn="r"/>
              <a:t>9</a:t>
            </a:fld>
            <a:endParaRPr lang="en-US" sz="800" b="0" dirty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1200" b="0" dirty="0" smtClean="0"/>
              <a:t>Module </a:t>
            </a:r>
            <a:r>
              <a:rPr lang="en-US" sz="1200" b="0" dirty="0"/>
              <a:t>27</a:t>
            </a:r>
            <a:r>
              <a:rPr lang="en-US" sz="1200" b="0" baseline="0" dirty="0"/>
              <a:t> – Working with Network Security Data</a:t>
            </a:r>
            <a:endParaRPr lang="en-US" dirty="0"/>
          </a:p>
          <a:p>
            <a:r>
              <a:rPr lang="en-IN" dirty="0"/>
              <a:t>27.0 – Introduction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dirty="0"/>
              <a:t>27.0.2 - </a:t>
            </a:r>
            <a:r>
              <a:rPr lang="en-GB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What </a:t>
            </a:r>
            <a:r>
              <a:rPr lang="en-GB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Will </a:t>
            </a:r>
            <a:r>
              <a:rPr lang="en-GB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 Learn in this Module?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79240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 smtClean="0"/>
              <a:t>Source: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 smtClean="0"/>
              <a:t>27 </a:t>
            </a:r>
            <a:r>
              <a:rPr lang="en-GB" dirty="0"/>
              <a:t>– </a:t>
            </a:r>
            <a:r>
              <a:rPr lang="en-GB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Working with Network Security Data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IN" sz="1200" b="0" dirty="0">
                <a:solidFill>
                  <a:srgbClr val="FF0000"/>
                </a:solidFill>
              </a:rPr>
              <a:t>27.1</a:t>
            </a:r>
            <a:r>
              <a:rPr lang="en-IN" sz="1200" b="0" baseline="0" dirty="0">
                <a:solidFill>
                  <a:srgbClr val="FF0000"/>
                </a:solidFill>
              </a:rPr>
              <a:t> – A Common Data Platform</a:t>
            </a:r>
            <a:endParaRPr lang="en-US" dirty="0"/>
          </a:p>
          <a:p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1050" b="1" u="sng" dirty="0"/>
              <a:t>In-Session Activities / Explanations:</a:t>
            </a:r>
            <a:endParaRPr lang="en-US" sz="105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050" b="1" dirty="0"/>
              <a:t>Time</a:t>
            </a:r>
            <a:r>
              <a:rPr lang="en-US" b="1" dirty="0"/>
              <a:t>:</a:t>
            </a:r>
            <a:r>
              <a:rPr lang="en-US" b="1" baseline="0" dirty="0"/>
              <a:t> </a:t>
            </a:r>
            <a:r>
              <a:rPr lang="en-US" b="0" baseline="0" dirty="0" smtClean="0"/>
              <a:t>15 </a:t>
            </a:r>
            <a:r>
              <a:rPr lang="en-US" dirty="0"/>
              <a:t>mins</a:t>
            </a:r>
            <a:endParaRPr lang="en-US" sz="1000" b="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050" b="1" dirty="0"/>
              <a:t>Instructor Notes: </a:t>
            </a:r>
            <a:endParaRPr lang="en-US" sz="1050" b="0" dirty="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050" b="0" baseline="0" dirty="0" smtClean="0"/>
              <a:t>Explain the core components of ELK.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050" b="0" baseline="0" dirty="0" smtClean="0"/>
              <a:t>Explain the process of network data reduction.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050" b="0" baseline="0" dirty="0" smtClean="0"/>
              <a:t>Define data normalization.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050" b="0" baseline="0" dirty="0" smtClean="0"/>
              <a:t>At the end of the topic, enquire how the learners have performed in the lab session in section 27.1.5.</a:t>
            </a:r>
            <a:endParaRPr lang="en-US" sz="1050" b="0" baseline="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050" b="1" dirty="0"/>
              <a:t>Key Points:</a:t>
            </a:r>
            <a:r>
              <a:rPr lang="en-US" sz="1050" b="0" dirty="0"/>
              <a:t> ELK</a:t>
            </a:r>
            <a:r>
              <a:rPr lang="en-US" sz="1050" b="0" dirty="0" smtClean="0"/>
              <a:t>,</a:t>
            </a:r>
            <a:r>
              <a:rPr lang="en-US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Data Reduction, Data </a:t>
            </a:r>
            <a:r>
              <a:rPr lang="en-US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Normalization, Data Archiving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5296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11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/>
              <a:t>27 </a:t>
            </a:r>
            <a:r>
              <a:rPr lang="en-GB" dirty="0"/>
              <a:t>– </a:t>
            </a:r>
            <a:r>
              <a:rPr lang="en-GB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Working with Network Security Data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IN" sz="1200" b="0" dirty="0">
                <a:solidFill>
                  <a:srgbClr val="FF0000"/>
                </a:solidFill>
              </a:rPr>
              <a:t>27.1</a:t>
            </a:r>
            <a:r>
              <a:rPr lang="en-IN" sz="1200" b="0" baseline="0" dirty="0">
                <a:solidFill>
                  <a:srgbClr val="FF0000"/>
                </a:solidFill>
              </a:rPr>
              <a:t> – A Common Data Platform</a:t>
            </a:r>
            <a:endParaRPr lang="en-US" dirty="0"/>
          </a:p>
          <a:p>
            <a:r>
              <a:rPr lang="en-IN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27.1.1 - ELK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251901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12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1200" b="0" dirty="0"/>
              <a:t>27 </a:t>
            </a:r>
            <a:r>
              <a:rPr lang="en-GB" dirty="0"/>
              <a:t>– </a:t>
            </a:r>
            <a:r>
              <a:rPr lang="en-GB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Working with Network Security Data</a:t>
            </a:r>
          </a:p>
          <a:p>
            <a:r>
              <a:rPr lang="en-IN" sz="1200" b="0" dirty="0">
                <a:solidFill>
                  <a:srgbClr val="FF0000"/>
                </a:solidFill>
              </a:rPr>
              <a:t>27.1</a:t>
            </a:r>
            <a:r>
              <a:rPr lang="en-IN" sz="1200" b="0" baseline="0" dirty="0">
                <a:solidFill>
                  <a:srgbClr val="FF0000"/>
                </a:solidFill>
              </a:rPr>
              <a:t> – A Common Data Platform</a:t>
            </a:r>
            <a:endParaRPr lang="en-US" dirty="0"/>
          </a:p>
          <a:p>
            <a:r>
              <a:rPr lang="en-IN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27.1.2 – Data</a:t>
            </a:r>
            <a:r>
              <a:rPr lang="en-IN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Reduction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251901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13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1200" b="0" dirty="0"/>
              <a:t>27 </a:t>
            </a:r>
            <a:r>
              <a:rPr lang="en-GB" dirty="0"/>
              <a:t>– </a:t>
            </a:r>
            <a:r>
              <a:rPr lang="en-GB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Working with Network Security Data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IN" sz="1200" b="0" dirty="0">
                <a:solidFill>
                  <a:srgbClr val="FF0000"/>
                </a:solidFill>
              </a:rPr>
              <a:t>27.1</a:t>
            </a:r>
            <a:r>
              <a:rPr lang="en-IN" sz="1200" b="0" baseline="0" dirty="0">
                <a:solidFill>
                  <a:srgbClr val="FF0000"/>
                </a:solidFill>
              </a:rPr>
              <a:t> – A Common Data Platform</a:t>
            </a:r>
            <a:endParaRPr lang="en-US" dirty="0"/>
          </a:p>
          <a:p>
            <a:r>
              <a:rPr lang="en-IN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27.1.3 – Data</a:t>
            </a:r>
            <a:r>
              <a:rPr lang="en-IN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Normalization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251901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14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1200" b="0" dirty="0"/>
              <a:t>27 </a:t>
            </a:r>
            <a:r>
              <a:rPr lang="en-GB" dirty="0"/>
              <a:t>– </a:t>
            </a:r>
            <a:r>
              <a:rPr lang="en-GB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Working with Network Security Data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IN" sz="1200" b="0" dirty="0">
                <a:solidFill>
                  <a:srgbClr val="FF0000"/>
                </a:solidFill>
              </a:rPr>
              <a:t>27.1</a:t>
            </a:r>
            <a:r>
              <a:rPr lang="en-IN" sz="1200" b="0" baseline="0" dirty="0">
                <a:solidFill>
                  <a:srgbClr val="FF0000"/>
                </a:solidFill>
              </a:rPr>
              <a:t> – A Common Data Platform</a:t>
            </a:r>
            <a:endParaRPr lang="en-US" dirty="0"/>
          </a:p>
          <a:p>
            <a:r>
              <a:rPr lang="en-IN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27.1.4 – Data</a:t>
            </a:r>
            <a:r>
              <a:rPr lang="en-IN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Archiving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251901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15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1200" b="0" dirty="0"/>
              <a:t>27 </a:t>
            </a:r>
            <a:r>
              <a:rPr lang="en-GB" dirty="0"/>
              <a:t>– Endpoint</a:t>
            </a:r>
            <a:r>
              <a:rPr lang="en-GB" baseline="0" dirty="0"/>
              <a:t> Vulnerability Assessment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IN" sz="1200" b="0" dirty="0">
                <a:solidFill>
                  <a:srgbClr val="FF0000"/>
                </a:solidFill>
              </a:rPr>
              <a:t>27.1</a:t>
            </a:r>
            <a:r>
              <a:rPr lang="en-IN" sz="1200" b="0" baseline="0" dirty="0">
                <a:solidFill>
                  <a:srgbClr val="FF0000"/>
                </a:solidFill>
              </a:rPr>
              <a:t> – A Common Data Platform</a:t>
            </a:r>
            <a:endParaRPr lang="en-US" dirty="0"/>
          </a:p>
          <a:p>
            <a:r>
              <a:rPr lang="en-IN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27.1.5 –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Lab - Convert Data into a Universal Format</a:t>
            </a:r>
          </a:p>
        </p:txBody>
      </p:sp>
    </p:spTree>
    <p:extLst>
      <p:ext uri="{BB962C8B-B14F-4D97-AF65-F5344CB8AC3E}">
        <p14:creationId xmlns:p14="http://schemas.microsoft.com/office/powerpoint/2010/main" val="35251901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dirty="0" smtClean="0"/>
              <a:t>Source:</a:t>
            </a:r>
          </a:p>
          <a:p>
            <a:r>
              <a:rPr lang="en-US" sz="1200" b="0" dirty="0" smtClean="0"/>
              <a:t>27 </a:t>
            </a:r>
            <a:r>
              <a:rPr lang="en-GB" dirty="0"/>
              <a:t>– </a:t>
            </a:r>
            <a:r>
              <a:rPr lang="en-GB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Working with Network Security Data</a:t>
            </a:r>
          </a:p>
          <a:p>
            <a:r>
              <a:rPr lang="en-IN" sz="1200" b="0" dirty="0">
                <a:solidFill>
                  <a:srgbClr val="FF0000"/>
                </a:solidFill>
              </a:rPr>
              <a:t>27.2</a:t>
            </a:r>
            <a:r>
              <a:rPr lang="en-IN" sz="1200" b="0" baseline="0" dirty="0">
                <a:solidFill>
                  <a:srgbClr val="FF0000"/>
                </a:solidFill>
              </a:rPr>
              <a:t> – Investigating Network Data </a:t>
            </a:r>
          </a:p>
          <a:p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1050" b="1" u="sng" dirty="0"/>
              <a:t>In-Session Activities / Explanations:</a:t>
            </a:r>
            <a:endParaRPr lang="en-US" sz="105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050" b="1" dirty="0"/>
              <a:t>Time</a:t>
            </a:r>
            <a:r>
              <a:rPr lang="en-US" b="1" dirty="0"/>
              <a:t>:</a:t>
            </a:r>
            <a:r>
              <a:rPr lang="en-US" b="1" baseline="0" dirty="0"/>
              <a:t> </a:t>
            </a:r>
            <a:r>
              <a:rPr lang="en-US" b="0" baseline="0" dirty="0" smtClean="0"/>
              <a:t>40 </a:t>
            </a:r>
            <a:r>
              <a:rPr lang="en-US" dirty="0"/>
              <a:t>mins</a:t>
            </a:r>
            <a:endParaRPr lang="en-US" sz="1000" b="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050" b="1" dirty="0"/>
              <a:t>Instructor Notes: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05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Introduce the topic with a real life scenario describing the investigation of network data and the tracking of alerts.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05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Explain how alerts are verified in Squil</a:t>
            </a:r>
            <a:endParaRPr lang="en-US" sz="1200" b="0" i="0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IN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Discuss the construction of Sguil queries .</a:t>
            </a:r>
            <a:endParaRPr lang="en-IN" sz="1200" b="0" i="0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IN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Explain </a:t>
            </a:r>
            <a:r>
              <a:rPr lang="en-IN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interaction of an a</a:t>
            </a:r>
            <a:r>
              <a:rPr lang="en-GB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pplications</a:t>
            </a:r>
            <a:r>
              <a:rPr lang="en-GB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with </a:t>
            </a:r>
            <a:r>
              <a:rPr lang="en-GB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 operating system (OS) </a:t>
            </a:r>
            <a:endParaRPr lang="en-GB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Describe how </a:t>
            </a:r>
            <a:r>
              <a:rPr lang="en-GB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investigate the API calls</a:t>
            </a:r>
            <a:r>
              <a:rPr lang="en-GB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Describe how cybersecurity analysts can investigate </a:t>
            </a:r>
            <a:r>
              <a:rPr lang="en-GB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files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 the end of the topic, enquire how learners have performed in the lab sessions.</a:t>
            </a:r>
            <a:endParaRPr lang="en-US" sz="1050" b="0" baseline="0" dirty="0"/>
          </a:p>
          <a:p>
            <a:pPr marL="0" lvl="0" indent="-287337">
              <a:buFont typeface="Arial" panose="020B0604020202020204" pitchFamily="34" charset="0"/>
              <a:buNone/>
            </a:pPr>
            <a:r>
              <a:rPr lang="en-US" sz="1050" b="1" dirty="0"/>
              <a:t>Key Points:</a:t>
            </a:r>
            <a:r>
              <a:rPr lang="en-US" sz="1050" b="0" baseline="0" dirty="0"/>
              <a:t> </a:t>
            </a:r>
            <a:r>
              <a:rPr lang="en-US" sz="1050" b="0" baseline="0" dirty="0" err="1" smtClean="0"/>
              <a:t>Sguil</a:t>
            </a:r>
            <a:r>
              <a:rPr lang="en-US" sz="1050" b="0" baseline="0" dirty="0" smtClean="0"/>
              <a:t>, Squil queries, , API calls</a:t>
            </a:r>
            <a:endParaRPr lang="en-US" dirty="0"/>
          </a:p>
          <a:p>
            <a:pPr marL="0" lvl="0" indent="-287337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5296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17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1200" b="0" dirty="0"/>
              <a:t>27 </a:t>
            </a:r>
            <a:r>
              <a:rPr lang="en-GB" dirty="0"/>
              <a:t>– </a:t>
            </a:r>
            <a:r>
              <a:rPr lang="en-GB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Working with Network Security Data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IN" sz="1200" b="0" dirty="0">
                <a:solidFill>
                  <a:srgbClr val="FF0000"/>
                </a:solidFill>
              </a:rPr>
              <a:t>27.2</a:t>
            </a:r>
            <a:r>
              <a:rPr lang="en-IN" sz="1200" b="0" baseline="0" dirty="0">
                <a:solidFill>
                  <a:srgbClr val="FF0000"/>
                </a:solidFill>
              </a:rPr>
              <a:t> – Investigating Network Data</a:t>
            </a:r>
          </a:p>
          <a:p>
            <a:r>
              <a:rPr lang="en-IN" sz="1200" b="0" i="0" kern="1200" baseline="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27.2.1- Working in Sguil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51901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18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1200" b="0" dirty="0"/>
              <a:t>27 </a:t>
            </a:r>
            <a:r>
              <a:rPr lang="en-GB" dirty="0"/>
              <a:t>– </a:t>
            </a:r>
            <a:r>
              <a:rPr lang="en-GB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Working with Network Security Data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IN" sz="1200" b="0" dirty="0">
                <a:solidFill>
                  <a:srgbClr val="FF0000"/>
                </a:solidFill>
              </a:rPr>
              <a:t>27.2</a:t>
            </a:r>
            <a:r>
              <a:rPr lang="en-IN" sz="1200" b="0" baseline="0" dirty="0">
                <a:solidFill>
                  <a:srgbClr val="FF0000"/>
                </a:solidFill>
              </a:rPr>
              <a:t> – Investigating Network Data</a:t>
            </a:r>
          </a:p>
          <a:p>
            <a:r>
              <a:rPr lang="en-IN" sz="1200" b="0" i="0" kern="1200" baseline="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27.2.2 – Sguil Queries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51901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19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1200" b="0" dirty="0"/>
              <a:t>27 </a:t>
            </a:r>
            <a:r>
              <a:rPr lang="en-GB" dirty="0"/>
              <a:t>– </a:t>
            </a:r>
            <a:r>
              <a:rPr lang="en-GB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Working with Network Security Data</a:t>
            </a:r>
          </a:p>
          <a:p>
            <a:r>
              <a:rPr lang="en-IN" sz="1200" b="0" dirty="0">
                <a:solidFill>
                  <a:srgbClr val="FF0000"/>
                </a:solidFill>
              </a:rPr>
              <a:t>27.2</a:t>
            </a:r>
            <a:r>
              <a:rPr lang="en-IN" sz="1200" b="0" baseline="0" dirty="0">
                <a:solidFill>
                  <a:srgbClr val="FF0000"/>
                </a:solidFill>
              </a:rPr>
              <a:t> – Investigating Network Data</a:t>
            </a:r>
          </a:p>
          <a:p>
            <a:r>
              <a:rPr lang="en-IN" sz="1200" b="0" i="0" kern="1200" baseline="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27.2.3 –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Pivoting from 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Sguil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51901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20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1200" b="0" dirty="0"/>
              <a:t>27 </a:t>
            </a:r>
            <a:r>
              <a:rPr lang="en-GB" dirty="0"/>
              <a:t>– </a:t>
            </a:r>
            <a:r>
              <a:rPr lang="en-GB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Working with Network Security Data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IN" sz="1200" b="0" dirty="0">
                <a:solidFill>
                  <a:srgbClr val="FF0000"/>
                </a:solidFill>
              </a:rPr>
              <a:t>27.2</a:t>
            </a:r>
            <a:r>
              <a:rPr lang="en-IN" sz="1200" b="0" baseline="0" dirty="0">
                <a:solidFill>
                  <a:srgbClr val="FF0000"/>
                </a:solidFill>
              </a:rPr>
              <a:t> – Investigating Network Data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1200" b="0" i="0" kern="1200" baseline="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27.2.4 –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Event Handling in 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Sguil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51901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21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1200" b="0" dirty="0"/>
              <a:t>27 </a:t>
            </a:r>
            <a:r>
              <a:rPr lang="en-GB" dirty="0"/>
              <a:t>– </a:t>
            </a:r>
            <a:r>
              <a:rPr lang="en-GB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Working with Network Security Data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IN" sz="1200" b="0" dirty="0">
                <a:solidFill>
                  <a:srgbClr val="FF0000"/>
                </a:solidFill>
              </a:rPr>
              <a:t>27.2</a:t>
            </a:r>
            <a:r>
              <a:rPr lang="en-IN" sz="1200" b="0" baseline="0" dirty="0">
                <a:solidFill>
                  <a:srgbClr val="FF0000"/>
                </a:solidFill>
              </a:rPr>
              <a:t> – Investigating Network Data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1200" b="0" i="0" kern="1200" baseline="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27.2.5 –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Working in ELK</a:t>
            </a:r>
          </a:p>
        </p:txBody>
      </p:sp>
    </p:spTree>
    <p:extLst>
      <p:ext uri="{BB962C8B-B14F-4D97-AF65-F5344CB8AC3E}">
        <p14:creationId xmlns:p14="http://schemas.microsoft.com/office/powerpoint/2010/main" val="35251901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22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1200" b="0" dirty="0"/>
              <a:t>27 </a:t>
            </a:r>
            <a:r>
              <a:rPr lang="en-GB" dirty="0"/>
              <a:t>– </a:t>
            </a:r>
            <a:r>
              <a:rPr lang="en-GB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Working with Network Security Data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IN" sz="1200" b="0" dirty="0">
                <a:solidFill>
                  <a:srgbClr val="FF0000"/>
                </a:solidFill>
              </a:rPr>
              <a:t>27.2</a:t>
            </a:r>
            <a:r>
              <a:rPr lang="en-IN" sz="1200" b="0" baseline="0" dirty="0">
                <a:solidFill>
                  <a:srgbClr val="FF0000"/>
                </a:solidFill>
              </a:rPr>
              <a:t> – Investigating Network Data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1200" b="0" i="0" kern="1200" baseline="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27.2.6 –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Queries in ELK</a:t>
            </a:r>
          </a:p>
        </p:txBody>
      </p:sp>
    </p:spTree>
    <p:extLst>
      <p:ext uri="{BB962C8B-B14F-4D97-AF65-F5344CB8AC3E}">
        <p14:creationId xmlns:p14="http://schemas.microsoft.com/office/powerpoint/2010/main" val="352519018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23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1200" b="0" dirty="0"/>
              <a:t>27 </a:t>
            </a:r>
            <a:r>
              <a:rPr lang="en-GB" dirty="0"/>
              <a:t>– </a:t>
            </a:r>
            <a:r>
              <a:rPr lang="en-GB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Working with Network Security Data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IN" sz="1200" b="0" dirty="0">
                <a:solidFill>
                  <a:srgbClr val="FF0000"/>
                </a:solidFill>
              </a:rPr>
              <a:t>27.2</a:t>
            </a:r>
            <a:r>
              <a:rPr lang="en-IN" sz="1200" b="0" baseline="0" dirty="0">
                <a:solidFill>
                  <a:srgbClr val="FF0000"/>
                </a:solidFill>
              </a:rPr>
              <a:t> – Investigating Network Data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1200" b="0" i="0" kern="1200" baseline="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27.2.7 - </a:t>
            </a:r>
            <a:r>
              <a:rPr lang="en-GB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Investigating Process or API Calls</a:t>
            </a:r>
          </a:p>
        </p:txBody>
      </p:sp>
    </p:spTree>
    <p:extLst>
      <p:ext uri="{BB962C8B-B14F-4D97-AF65-F5344CB8AC3E}">
        <p14:creationId xmlns:p14="http://schemas.microsoft.com/office/powerpoint/2010/main" val="35251901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24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1200" b="0" dirty="0"/>
              <a:t>27 </a:t>
            </a:r>
            <a:r>
              <a:rPr lang="en-GB" dirty="0"/>
              <a:t>– </a:t>
            </a:r>
            <a:r>
              <a:rPr lang="en-GB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Working with Network Security Data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IN" sz="1200" b="0" dirty="0">
                <a:solidFill>
                  <a:srgbClr val="FF0000"/>
                </a:solidFill>
              </a:rPr>
              <a:t>27.2</a:t>
            </a:r>
            <a:r>
              <a:rPr lang="en-IN" sz="1200" b="0" baseline="0" dirty="0">
                <a:solidFill>
                  <a:srgbClr val="FF0000"/>
                </a:solidFill>
              </a:rPr>
              <a:t> – Investigating Network Data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1200" b="0" i="0" kern="1200" baseline="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27.2.8 – </a:t>
            </a:r>
            <a:r>
              <a:rPr lang="en-GB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Investigating</a:t>
            </a:r>
            <a:r>
              <a:rPr lang="en-GB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Details</a:t>
            </a:r>
            <a:endParaRPr lang="en-GB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519018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25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1200" b="0" dirty="0"/>
              <a:t>27 </a:t>
            </a:r>
            <a:r>
              <a:rPr lang="en-GB" dirty="0"/>
              <a:t>– </a:t>
            </a:r>
            <a:r>
              <a:rPr lang="en-GB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Working with Network Security Data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IN" sz="1200" b="0" dirty="0">
                <a:solidFill>
                  <a:srgbClr val="FF0000"/>
                </a:solidFill>
              </a:rPr>
              <a:t>27.2</a:t>
            </a:r>
            <a:r>
              <a:rPr lang="en-IN" sz="1200" b="0" baseline="0" dirty="0">
                <a:solidFill>
                  <a:srgbClr val="FF0000"/>
                </a:solidFill>
              </a:rPr>
              <a:t> – Investigating Network Data</a:t>
            </a:r>
          </a:p>
          <a:p>
            <a:r>
              <a:rPr lang="en-IN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27.2.9 –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Lab - </a:t>
            </a:r>
            <a:r>
              <a:rPr lang="en-I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Regular Expression Tutorial</a:t>
            </a:r>
            <a:endParaRPr lang="en-I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519018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26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1200" b="0" dirty="0"/>
              <a:t>27 </a:t>
            </a:r>
            <a:r>
              <a:rPr lang="en-GB" dirty="0"/>
              <a:t>– </a:t>
            </a:r>
            <a:r>
              <a:rPr lang="en-GB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Working with Network Security Data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IN" sz="1200" b="0" dirty="0">
                <a:solidFill>
                  <a:srgbClr val="FF0000"/>
                </a:solidFill>
              </a:rPr>
              <a:t>27.2</a:t>
            </a:r>
            <a:r>
              <a:rPr lang="en-IN" sz="1200" b="0" baseline="0" dirty="0">
                <a:solidFill>
                  <a:srgbClr val="FF0000"/>
                </a:solidFill>
              </a:rPr>
              <a:t> – Investigating Network Data</a:t>
            </a:r>
          </a:p>
          <a:p>
            <a:r>
              <a:rPr lang="en-IN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27.2.10 – </a:t>
            </a:r>
            <a:r>
              <a:rPr lang="en-GB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Lab - Extract an Executable from a PCAP</a:t>
            </a:r>
          </a:p>
        </p:txBody>
      </p:sp>
    </p:spTree>
    <p:extLst>
      <p:ext uri="{BB962C8B-B14F-4D97-AF65-F5344CB8AC3E}">
        <p14:creationId xmlns:p14="http://schemas.microsoft.com/office/powerpoint/2010/main" val="352519018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27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1200" b="0" dirty="0"/>
              <a:t>27 </a:t>
            </a:r>
            <a:r>
              <a:rPr lang="en-GB" dirty="0"/>
              <a:t>– </a:t>
            </a:r>
            <a:r>
              <a:rPr lang="en-GB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Working with Network Security Data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IN" sz="1200" b="0" dirty="0">
                <a:solidFill>
                  <a:srgbClr val="FF0000"/>
                </a:solidFill>
              </a:rPr>
              <a:t>27.2</a:t>
            </a:r>
            <a:r>
              <a:rPr lang="en-IN" sz="1200" b="0" baseline="0" dirty="0">
                <a:solidFill>
                  <a:srgbClr val="FF0000"/>
                </a:solidFill>
              </a:rPr>
              <a:t> – Investigating Network Data</a:t>
            </a:r>
            <a:endParaRPr lang="en-US" dirty="0"/>
          </a:p>
          <a:p>
            <a:r>
              <a:rPr lang="en-IN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27.2.11 – </a:t>
            </a:r>
            <a:r>
              <a:rPr lang="en-GB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Video - Interpret HTTP and DNS Data to Isolate Threat Actor</a:t>
            </a:r>
          </a:p>
        </p:txBody>
      </p:sp>
    </p:spTree>
    <p:extLst>
      <p:ext uri="{BB962C8B-B14F-4D97-AF65-F5344CB8AC3E}">
        <p14:creationId xmlns:p14="http://schemas.microsoft.com/office/powerpoint/2010/main" val="352519018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28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1200" b="0" dirty="0"/>
              <a:t>27 </a:t>
            </a:r>
            <a:r>
              <a:rPr lang="en-GB" dirty="0"/>
              <a:t>– </a:t>
            </a:r>
            <a:r>
              <a:rPr lang="en-GB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Working with Network Security Data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IN" sz="1200" b="0" dirty="0">
                <a:solidFill>
                  <a:srgbClr val="FF0000"/>
                </a:solidFill>
              </a:rPr>
              <a:t>27.2</a:t>
            </a:r>
            <a:r>
              <a:rPr lang="en-IN" sz="1200" b="0" baseline="0" dirty="0">
                <a:solidFill>
                  <a:srgbClr val="FF0000"/>
                </a:solidFill>
              </a:rPr>
              <a:t> – Investigating Network Data</a:t>
            </a:r>
            <a:endParaRPr lang="en-US" dirty="0"/>
          </a:p>
          <a:p>
            <a:r>
              <a:rPr lang="en-IN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27.2.12 – </a:t>
            </a:r>
            <a:r>
              <a:rPr lang="en-GB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Lab - Interpret HTTP and DNS Data to Isolate Threat Actor</a:t>
            </a:r>
          </a:p>
        </p:txBody>
      </p:sp>
    </p:spTree>
    <p:extLst>
      <p:ext uri="{BB962C8B-B14F-4D97-AF65-F5344CB8AC3E}">
        <p14:creationId xmlns:p14="http://schemas.microsoft.com/office/powerpoint/2010/main" val="352519018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29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1200" b="0" dirty="0"/>
              <a:t>27 </a:t>
            </a:r>
            <a:r>
              <a:rPr lang="en-GB" dirty="0"/>
              <a:t>– </a:t>
            </a:r>
            <a:r>
              <a:rPr lang="en-GB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Working with Network Security Data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IN" sz="1200" b="0" dirty="0">
                <a:solidFill>
                  <a:srgbClr val="FF0000"/>
                </a:solidFill>
              </a:rPr>
              <a:t>27.2</a:t>
            </a:r>
            <a:r>
              <a:rPr lang="en-IN" sz="1200" b="0" baseline="0" dirty="0">
                <a:solidFill>
                  <a:srgbClr val="FF0000"/>
                </a:solidFill>
              </a:rPr>
              <a:t> – Investigating Network Data</a:t>
            </a:r>
          </a:p>
          <a:p>
            <a:r>
              <a:rPr lang="en-IN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27.2.13 – </a:t>
            </a:r>
            <a:r>
              <a:rPr lang="en-GB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Video - Isolate Compromised Host Using 5-Tuple</a:t>
            </a:r>
          </a:p>
        </p:txBody>
      </p:sp>
    </p:spTree>
    <p:extLst>
      <p:ext uri="{BB962C8B-B14F-4D97-AF65-F5344CB8AC3E}">
        <p14:creationId xmlns:p14="http://schemas.microsoft.com/office/powerpoint/2010/main" val="352519018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30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1200" b="0" dirty="0"/>
              <a:t>27 </a:t>
            </a:r>
            <a:r>
              <a:rPr lang="en-GB" dirty="0"/>
              <a:t>– </a:t>
            </a:r>
            <a:r>
              <a:rPr lang="en-GB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Working with Network Security Data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IN" sz="1200" b="0" dirty="0">
                <a:solidFill>
                  <a:srgbClr val="FF0000"/>
                </a:solidFill>
              </a:rPr>
              <a:t>27.2</a:t>
            </a:r>
            <a:r>
              <a:rPr lang="en-IN" sz="1200" b="0" baseline="0" dirty="0">
                <a:solidFill>
                  <a:srgbClr val="FF0000"/>
                </a:solidFill>
              </a:rPr>
              <a:t> – Investigating Network Data</a:t>
            </a:r>
          </a:p>
          <a:p>
            <a:r>
              <a:rPr lang="en-IN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27.2.14 – </a:t>
            </a:r>
            <a:r>
              <a:rPr lang="en-GB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Lab - Isolate Compromised Host Using 5-Tuple</a:t>
            </a:r>
          </a:p>
        </p:txBody>
      </p:sp>
    </p:spTree>
    <p:extLst>
      <p:ext uri="{BB962C8B-B14F-4D97-AF65-F5344CB8AC3E}">
        <p14:creationId xmlns:p14="http://schemas.microsoft.com/office/powerpoint/2010/main" val="352519018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31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1200" b="0" dirty="0"/>
              <a:t>27 </a:t>
            </a:r>
            <a:r>
              <a:rPr lang="en-GB" dirty="0"/>
              <a:t>– </a:t>
            </a:r>
            <a:r>
              <a:rPr lang="en-GB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Working with Network Security Data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IN" sz="1200" b="0" dirty="0">
                <a:solidFill>
                  <a:srgbClr val="FF0000"/>
                </a:solidFill>
              </a:rPr>
              <a:t>27.2</a:t>
            </a:r>
            <a:r>
              <a:rPr lang="en-IN" sz="1200" b="0" baseline="0" dirty="0">
                <a:solidFill>
                  <a:srgbClr val="FF0000"/>
                </a:solidFill>
              </a:rPr>
              <a:t> – Investigating Network Data</a:t>
            </a:r>
            <a:endParaRPr lang="en-US" dirty="0"/>
          </a:p>
          <a:p>
            <a:r>
              <a:rPr lang="en-IN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27.2.15</a:t>
            </a:r>
            <a:r>
              <a:rPr lang="en-IN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IN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Lab - Investigate a Malware Exploit</a:t>
            </a:r>
          </a:p>
        </p:txBody>
      </p:sp>
    </p:spTree>
    <p:extLst>
      <p:ext uri="{BB962C8B-B14F-4D97-AF65-F5344CB8AC3E}">
        <p14:creationId xmlns:p14="http://schemas.microsoft.com/office/powerpoint/2010/main" val="352519018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32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1200" b="0" dirty="0"/>
              <a:t>27 </a:t>
            </a:r>
            <a:r>
              <a:rPr lang="en-GB" dirty="0"/>
              <a:t>– </a:t>
            </a:r>
            <a:r>
              <a:rPr lang="en-GB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Working with Network Security Data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IN" sz="1200" b="0" dirty="0">
                <a:solidFill>
                  <a:srgbClr val="FF0000"/>
                </a:solidFill>
              </a:rPr>
              <a:t>27.2</a:t>
            </a:r>
            <a:r>
              <a:rPr lang="en-IN" sz="1200" b="0" baseline="0" dirty="0">
                <a:solidFill>
                  <a:srgbClr val="FF0000"/>
                </a:solidFill>
              </a:rPr>
              <a:t> – Investigating Network Data</a:t>
            </a:r>
            <a:endParaRPr lang="en-US" dirty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27.2.16</a:t>
            </a:r>
            <a:r>
              <a:rPr lang="en-IN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IN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</a:t>
            </a:r>
            <a:r>
              <a:rPr lang="en-I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 - Investigating an Attack on a Windows Host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519018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dirty="0" smtClean="0"/>
              <a:t>Source:</a:t>
            </a:r>
          </a:p>
          <a:p>
            <a:r>
              <a:rPr lang="en-US" sz="1200" b="0" dirty="0" smtClean="0"/>
              <a:t>27 </a:t>
            </a:r>
            <a:r>
              <a:rPr lang="en-GB" dirty="0"/>
              <a:t>– </a:t>
            </a:r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Working with Network Security Data 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IN" sz="1200" b="0" dirty="0">
                <a:solidFill>
                  <a:srgbClr val="FF0000"/>
                </a:solidFill>
              </a:rPr>
              <a:t>27.3</a:t>
            </a:r>
            <a:r>
              <a:rPr lang="en-IN" sz="1200" b="0" baseline="0" dirty="0">
                <a:solidFill>
                  <a:srgbClr val="FF0000"/>
                </a:solidFill>
              </a:rPr>
              <a:t> – </a:t>
            </a:r>
            <a:r>
              <a:rPr lang="en-GB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Enhancing the Work of the Cybersecurity Analyst</a:t>
            </a:r>
          </a:p>
          <a:p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1050" b="1" u="sng" dirty="0"/>
              <a:t>In-Session Activities / Explanations:</a:t>
            </a:r>
            <a:endParaRPr lang="en-US" sz="105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050" b="1" dirty="0"/>
              <a:t>Time</a:t>
            </a:r>
            <a:r>
              <a:rPr lang="en-US" b="1" dirty="0"/>
              <a:t>:</a:t>
            </a:r>
            <a:r>
              <a:rPr lang="en-US" b="1" baseline="0" dirty="0"/>
              <a:t> </a:t>
            </a:r>
            <a:r>
              <a:rPr lang="en-US" b="0" baseline="0" dirty="0"/>
              <a:t>5 </a:t>
            </a:r>
            <a:r>
              <a:rPr lang="en-US" dirty="0" err="1"/>
              <a:t>mins</a:t>
            </a:r>
            <a:endParaRPr lang="en-US" sz="1000" b="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050" b="1" dirty="0"/>
              <a:t>Instructor Notes: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050" b="0" dirty="0" smtClean="0"/>
              <a:t>Discuss</a:t>
            </a:r>
            <a:r>
              <a:rPr lang="en-US" sz="1050" b="0" baseline="0" dirty="0" smtClean="0"/>
              <a:t> Dashboards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050" b="0" baseline="0" dirty="0" smtClean="0"/>
              <a:t>Explain the </a:t>
            </a:r>
            <a:r>
              <a:rPr lang="en-US" sz="1050" b="0" baseline="0" dirty="0" err="1" smtClean="0"/>
              <a:t>Kibana</a:t>
            </a:r>
            <a:r>
              <a:rPr lang="en-US" sz="1050" b="0" baseline="0" dirty="0" smtClean="0"/>
              <a:t> interface</a:t>
            </a:r>
            <a:endParaRPr lang="en-US" sz="1200" dirty="0" smtClean="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050" b="0" baseline="0" dirty="0" smtClean="0"/>
              <a:t>Describe workflow management</a:t>
            </a:r>
            <a:endParaRPr lang="en-US" sz="1050" b="0" baseline="0" dirty="0"/>
          </a:p>
          <a:p>
            <a:pPr marL="0" lvl="0" indent="-287337">
              <a:buFont typeface="Arial" panose="020B0604020202020204" pitchFamily="34" charset="0"/>
              <a:buNone/>
            </a:pPr>
            <a:r>
              <a:rPr lang="en-US" sz="1050" b="1" dirty="0"/>
              <a:t>Key Points:</a:t>
            </a:r>
            <a:r>
              <a:rPr lang="en-US" sz="1050" b="0" baseline="0" dirty="0"/>
              <a:t> </a:t>
            </a:r>
            <a:r>
              <a:rPr lang="en-US" sz="1050" b="0" baseline="0" dirty="0" smtClean="0"/>
              <a:t>Dashboards</a:t>
            </a:r>
            <a:r>
              <a:rPr lang="en-US" sz="1050" b="0" baseline="0" dirty="0"/>
              <a:t>, </a:t>
            </a:r>
            <a:r>
              <a:rPr lang="en-US" sz="1050" b="0" baseline="0" dirty="0" err="1" smtClean="0"/>
              <a:t>Kibana</a:t>
            </a:r>
            <a:r>
              <a:rPr lang="en-US" sz="1050" b="0" baseline="0" dirty="0" smtClean="0"/>
              <a:t>, </a:t>
            </a:r>
            <a:r>
              <a:rPr lang="en-US" sz="1050" b="0" baseline="0" dirty="0"/>
              <a:t>workflow management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52962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34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1200" b="0" dirty="0"/>
              <a:t>27 </a:t>
            </a:r>
            <a:r>
              <a:rPr lang="en-GB" dirty="0"/>
              <a:t>– </a:t>
            </a:r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Working with Network Security Data 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IN" sz="1200" b="0" dirty="0">
                <a:solidFill>
                  <a:srgbClr val="FF0000"/>
                </a:solidFill>
              </a:rPr>
              <a:t>27.3</a:t>
            </a:r>
            <a:r>
              <a:rPr lang="en-IN" sz="1200" b="0" baseline="0" dirty="0">
                <a:solidFill>
                  <a:srgbClr val="FF0000"/>
                </a:solidFill>
              </a:rPr>
              <a:t> – </a:t>
            </a:r>
            <a:r>
              <a:rPr lang="en-GB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Enhancing the Work of the Cybersecurity Analyst</a:t>
            </a:r>
          </a:p>
          <a:p>
            <a:r>
              <a:rPr lang="en-GB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27.3.1 – Dashboards and Visualizations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519018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35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1200" b="0" dirty="0"/>
              <a:t>27 </a:t>
            </a:r>
            <a:r>
              <a:rPr lang="en-GB" dirty="0"/>
              <a:t>– </a:t>
            </a:r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Working with Network Security Data 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IN" sz="1200" b="0" dirty="0">
                <a:solidFill>
                  <a:srgbClr val="FF0000"/>
                </a:solidFill>
              </a:rPr>
              <a:t>27.3</a:t>
            </a:r>
            <a:r>
              <a:rPr lang="en-IN" sz="1200" b="0" baseline="0" dirty="0">
                <a:solidFill>
                  <a:srgbClr val="FF0000"/>
                </a:solidFill>
              </a:rPr>
              <a:t> – </a:t>
            </a:r>
            <a:r>
              <a:rPr lang="en-GB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Enhancing the Work of the Cybersecurity Analyst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27.3.2 –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Workflow Management</a:t>
            </a:r>
          </a:p>
        </p:txBody>
      </p:sp>
    </p:spTree>
    <p:extLst>
      <p:ext uri="{BB962C8B-B14F-4D97-AF65-F5344CB8AC3E}">
        <p14:creationId xmlns:p14="http://schemas.microsoft.com/office/powerpoint/2010/main" val="352519018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dirty="0" smtClean="0"/>
              <a:t>Source:</a:t>
            </a:r>
          </a:p>
          <a:p>
            <a:r>
              <a:rPr lang="en-US" sz="1200" b="0" dirty="0" smtClean="0"/>
              <a:t>27 </a:t>
            </a:r>
            <a:r>
              <a:rPr lang="en-GB" dirty="0"/>
              <a:t>– </a:t>
            </a:r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Working with Network Security Data 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1200" b="0" dirty="0">
                <a:solidFill>
                  <a:srgbClr val="FF0000"/>
                </a:solidFill>
              </a:rPr>
              <a:t>27.4</a:t>
            </a:r>
            <a:r>
              <a:rPr lang="en-IN" sz="1200" b="0" baseline="0" dirty="0">
                <a:solidFill>
                  <a:srgbClr val="FF0000"/>
                </a:solidFill>
              </a:rPr>
              <a:t> – </a:t>
            </a:r>
            <a:r>
              <a:rPr lang="en-GB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Working with Network Security Data Summary</a:t>
            </a:r>
          </a:p>
          <a:p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1050" b="1" u="sng" dirty="0"/>
              <a:t>In-Session Activities / Explanations:</a:t>
            </a:r>
            <a:endParaRPr lang="en-US" sz="105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050" b="1" dirty="0"/>
              <a:t>Time</a:t>
            </a:r>
            <a:r>
              <a:rPr lang="en-US" b="1" dirty="0"/>
              <a:t>:</a:t>
            </a:r>
            <a:r>
              <a:rPr lang="en-US" b="1" baseline="0" dirty="0"/>
              <a:t> </a:t>
            </a:r>
            <a:r>
              <a:rPr lang="en-US" b="0" baseline="0" dirty="0"/>
              <a:t>5 </a:t>
            </a:r>
            <a:r>
              <a:rPr lang="en-US" dirty="0"/>
              <a:t>mins</a:t>
            </a:r>
            <a:endParaRPr lang="en-US" sz="1000" b="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050" b="1" dirty="0"/>
              <a:t>Instructor Notes: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IN" sz="1050" b="0" baseline="0" dirty="0"/>
              <a:t>Summarize all the topics of this </a:t>
            </a:r>
            <a:r>
              <a:rPr lang="en-IN" sz="1050" b="0" baseline="0" dirty="0" smtClean="0"/>
              <a:t>module.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IN" sz="1050" b="0" baseline="0" dirty="0" smtClean="0"/>
              <a:t>Ask the learners if they have any doubts.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IN" sz="1050" b="0" baseline="0" dirty="0" smtClean="0"/>
              <a:t>Ensure that the learners complete the module quiz</a:t>
            </a:r>
            <a:endParaRPr lang="en-US" sz="1050" b="0" baseline="0" dirty="0"/>
          </a:p>
          <a:p>
            <a:pPr marL="0" lvl="0" indent="-287337">
              <a:buFont typeface="Arial" panose="020B0604020202020204" pitchFamily="34" charset="0"/>
              <a:buNone/>
            </a:pPr>
            <a:r>
              <a:rPr lang="en-US" sz="1050" b="1" dirty="0"/>
              <a:t>Key Points</a:t>
            </a:r>
            <a:r>
              <a:rPr lang="en-US" sz="1050" b="1" dirty="0" smtClean="0"/>
              <a:t>: </a:t>
            </a:r>
            <a:r>
              <a:rPr lang="en-US" sz="1050" b="0" i="1" dirty="0" smtClean="0"/>
              <a:t>NA</a:t>
            </a:r>
            <a:endParaRPr lang="en-US" b="0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52962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37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/>
              <a:t>27 </a:t>
            </a:r>
            <a:r>
              <a:rPr lang="en-GB" dirty="0"/>
              <a:t>– </a:t>
            </a:r>
            <a:r>
              <a:rPr lang="en-GB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Working with Network Security Data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1200" b="0" dirty="0">
                <a:solidFill>
                  <a:srgbClr val="FF0000"/>
                </a:solidFill>
              </a:rPr>
              <a:t>27.4</a:t>
            </a:r>
            <a:r>
              <a:rPr lang="en-IN" sz="1200" b="0" baseline="0" dirty="0">
                <a:solidFill>
                  <a:srgbClr val="FF0000"/>
                </a:solidFill>
              </a:rPr>
              <a:t> – </a:t>
            </a:r>
            <a:r>
              <a:rPr lang="en-GB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Working with Network Security Data Summary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1200" b="0" dirty="0">
                <a:solidFill>
                  <a:srgbClr val="FF0000"/>
                </a:solidFill>
              </a:rPr>
              <a:t>27.4.1</a:t>
            </a:r>
            <a:r>
              <a:rPr lang="en-IN" sz="1200" b="0" baseline="0" dirty="0">
                <a:solidFill>
                  <a:srgbClr val="FF0000"/>
                </a:solidFill>
              </a:rPr>
              <a:t> – </a:t>
            </a:r>
            <a:r>
              <a:rPr lang="en-US" b="0" i="0" dirty="0">
                <a:solidFill>
                  <a:srgbClr val="056153"/>
                </a:solidFill>
                <a:effectLst/>
                <a:latin typeface="CiscoSans"/>
              </a:rPr>
              <a:t>What Did I Learn in this Module</a:t>
            </a:r>
            <a:r>
              <a:rPr lang="en-US" b="0" i="0" dirty="0" smtClean="0">
                <a:solidFill>
                  <a:srgbClr val="056153"/>
                </a:solidFill>
                <a:effectLst/>
                <a:latin typeface="CiscoSans"/>
              </a:rPr>
              <a:t>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 smtClean="0">
                <a:solidFill>
                  <a:srgbClr val="056153"/>
                </a:solidFill>
                <a:effectLst/>
                <a:latin typeface="CiscoSans"/>
              </a:rPr>
              <a:t>27.4.2 </a:t>
            </a:r>
            <a:r>
              <a:rPr lang="en-IN" sz="1200" b="0" baseline="0" dirty="0" smtClean="0">
                <a:solidFill>
                  <a:srgbClr val="FF0000"/>
                </a:solidFill>
              </a:rPr>
              <a:t>– </a:t>
            </a:r>
            <a:r>
              <a:rPr lang="en-I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Module 27: Working with Network Security Data Quiz</a:t>
            </a:r>
            <a:r>
              <a:rPr lang="en-US" b="0" i="0" dirty="0" smtClean="0">
                <a:solidFill>
                  <a:srgbClr val="056153"/>
                </a:solidFill>
                <a:effectLst/>
                <a:latin typeface="CiscoSans"/>
              </a:rPr>
              <a:t> </a:t>
            </a:r>
            <a:endParaRPr lang="en-US" b="0" i="0" dirty="0">
              <a:solidFill>
                <a:srgbClr val="056153"/>
              </a:solidFill>
              <a:effectLst/>
              <a:latin typeface="CiscoSans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519018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 smtClean="0"/>
              <a:t>27 </a:t>
            </a:r>
            <a:r>
              <a:rPr lang="en-US" sz="1200" b="0" dirty="0"/>
              <a:t>– </a:t>
            </a:r>
            <a:r>
              <a:rPr lang="en-US" sz="1200" b="0" dirty="0" smtClean="0"/>
              <a:t>Working</a:t>
            </a:r>
            <a:r>
              <a:rPr lang="en-US" sz="1200" b="0" baseline="0" dirty="0" smtClean="0"/>
              <a:t> with Network Security Data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Arial" charset="0"/>
              </a:rPr>
              <a:t>New Terms and Commands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91949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pPr/>
              <a:t>39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Title Slide-animated gradien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469496" y="3809526"/>
            <a:ext cx="4319105" cy="288131"/>
          </a:xfrm>
          <a:prstGeom prst="rect">
            <a:avLst/>
          </a:prstGeom>
        </p:spPr>
        <p:txBody>
          <a:bodyPr lIns="91420" tIns="45710" rIns="91420" bIns="45710" anchor="b" anchorCtr="0">
            <a:noAutofit/>
          </a:bodyPr>
          <a:lstStyle>
            <a:lvl1pPr marL="0" indent="0" algn="l">
              <a:buNone/>
              <a:defRPr sz="1200" b="0" i="0">
                <a:solidFill>
                  <a:schemeClr val="accent5"/>
                </a:solidFill>
                <a:latin typeface="+mn-lt"/>
                <a:cs typeface="CiscoSans"/>
              </a:defRPr>
            </a:lvl1pPr>
            <a:lvl2pPr marL="3428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2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0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7" name="Text Placeholder 38"/>
          <p:cNvSpPr>
            <a:spLocks noGrp="1"/>
          </p:cNvSpPr>
          <p:nvPr>
            <p:ph type="body" sz="quarter" idx="11"/>
          </p:nvPr>
        </p:nvSpPr>
        <p:spPr>
          <a:xfrm>
            <a:off x="469496" y="4049523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5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40"/>
          <p:cNvSpPr>
            <a:spLocks noGrp="1"/>
          </p:cNvSpPr>
          <p:nvPr>
            <p:ph type="body" sz="quarter" idx="12"/>
          </p:nvPr>
        </p:nvSpPr>
        <p:spPr>
          <a:xfrm>
            <a:off x="469496" y="4289520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5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63292" y="2872236"/>
            <a:ext cx="5925246" cy="29900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>
              <a:buFont typeface="Arial" panose="020B0604020202020204" pitchFamily="34" charset="0"/>
              <a:buNone/>
              <a:defRPr sz="2000" baseline="0">
                <a:solidFill>
                  <a:schemeClr val="bg2"/>
                </a:solidFill>
                <a:latin typeface="+mj-lt"/>
              </a:defRPr>
            </a:lvl1pPr>
            <a:lvl2pPr marL="304781" indent="0">
              <a:buNone/>
              <a:defRPr/>
            </a:lvl2pPr>
            <a:lvl3pPr marL="427401" indent="0">
              <a:buNone/>
              <a:defRPr/>
            </a:lvl3pPr>
            <a:lvl4pPr marL="516694" indent="0">
              <a:buNone/>
              <a:defRPr/>
            </a:lvl4pPr>
            <a:lvl5pPr marL="601221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itle 1"/>
          <p:cNvSpPr>
            <a:spLocks noGrp="1"/>
          </p:cNvSpPr>
          <p:nvPr>
            <p:ph type="ctrTitle"/>
          </p:nvPr>
        </p:nvSpPr>
        <p:spPr>
          <a:xfrm>
            <a:off x="425765" y="2300750"/>
            <a:ext cx="5955513" cy="644730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600" b="0" i="0" spc="0" baseline="0">
                <a:solidFill>
                  <a:srgbClr val="38C6F4"/>
                </a:solidFill>
                <a:latin typeface="+mj-lt"/>
                <a:cs typeface="CiscoSans Thin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4"/>
          <p:cNvGrpSpPr>
            <a:grpSpLocks noChangeAspect="1"/>
          </p:cNvGrpSpPr>
          <p:nvPr userDrawn="1"/>
        </p:nvGrpSpPr>
        <p:grpSpPr bwMode="auto">
          <a:xfrm>
            <a:off x="492125" y="395288"/>
            <a:ext cx="796924" cy="423863"/>
            <a:chOff x="310" y="249"/>
            <a:chExt cx="502" cy="267"/>
          </a:xfrm>
          <a:solidFill>
            <a:schemeClr val="accent5"/>
          </a:solidFill>
        </p:grpSpPr>
        <p:sp>
          <p:nvSpPr>
            <p:cNvPr id="9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086725553"/>
      </p:ext>
    </p:extLst>
  </p:cSld>
  <p:clrMapOvr>
    <a:masterClrMapping/>
  </p:clrMapOvr>
  <p:transition spd="slow">
    <p:wipe/>
  </p:transition>
  <p:extLst>
    <p:ext uri="{DCECCB84-F9BA-43D5-87BE-67443E8EF086}">
      <p15:sldGuideLst xmlns:p15="http://schemas.microsoft.com/office/powerpoint/2012/main" xmlns="">
        <p15:guide id="1" orient="horz" pos="228" userDrawn="1">
          <p15:clr>
            <a:srgbClr val="FBAE40"/>
          </p15:clr>
        </p15:guide>
        <p15:guide id="2" pos="360" userDrawn="1">
          <p15:clr>
            <a:srgbClr val="FBAE40"/>
          </p15:clr>
        </p15:guide>
        <p15:guide id="3" orient="horz" pos="518" userDrawn="1">
          <p15:clr>
            <a:srgbClr val="FBAE40"/>
          </p15:clr>
        </p15:guide>
        <p15:guide id="4" pos="812" userDrawn="1">
          <p15:clr>
            <a:srgbClr val="FBAE40"/>
          </p15:clr>
        </p15:guide>
        <p15:guide id="5" pos="31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Slide-animated gradien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469496" y="3809526"/>
            <a:ext cx="4319105" cy="288131"/>
          </a:xfrm>
          <a:prstGeom prst="rect">
            <a:avLst/>
          </a:prstGeom>
        </p:spPr>
        <p:txBody>
          <a:bodyPr lIns="91420" tIns="45710" rIns="91420" bIns="45710" anchor="b" anchorCtr="0">
            <a:noAutofit/>
          </a:bodyPr>
          <a:lstStyle>
            <a:lvl1pPr marL="0" indent="0" algn="l">
              <a:buNone/>
              <a:defRPr sz="1200" b="0" i="0">
                <a:solidFill>
                  <a:schemeClr val="accent1"/>
                </a:solidFill>
                <a:latin typeface="+mn-lt"/>
                <a:cs typeface="CiscoSans"/>
              </a:defRPr>
            </a:lvl1pPr>
            <a:lvl2pPr marL="3428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2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0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7" name="Text Placeholder 38"/>
          <p:cNvSpPr>
            <a:spLocks noGrp="1"/>
          </p:cNvSpPr>
          <p:nvPr>
            <p:ph type="body" sz="quarter" idx="11"/>
          </p:nvPr>
        </p:nvSpPr>
        <p:spPr>
          <a:xfrm>
            <a:off x="469496" y="4049523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1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40"/>
          <p:cNvSpPr>
            <a:spLocks noGrp="1"/>
          </p:cNvSpPr>
          <p:nvPr>
            <p:ph type="body" sz="quarter" idx="12"/>
          </p:nvPr>
        </p:nvSpPr>
        <p:spPr>
          <a:xfrm>
            <a:off x="469496" y="4289520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1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6" name="Group 4"/>
          <p:cNvGrpSpPr>
            <a:grpSpLocks noChangeAspect="1"/>
          </p:cNvGrpSpPr>
          <p:nvPr userDrawn="1"/>
        </p:nvGrpSpPr>
        <p:grpSpPr bwMode="auto">
          <a:xfrm>
            <a:off x="492125" y="395288"/>
            <a:ext cx="796924" cy="423863"/>
            <a:chOff x="310" y="249"/>
            <a:chExt cx="502" cy="267"/>
          </a:xfrm>
          <a:solidFill>
            <a:srgbClr val="004C69"/>
          </a:solidFill>
        </p:grpSpPr>
        <p:sp>
          <p:nvSpPr>
            <p:cNvPr id="9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9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63292" y="2872236"/>
            <a:ext cx="5925246" cy="29900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>
              <a:buFont typeface="Arial" panose="020B0604020202020204" pitchFamily="34" charset="0"/>
              <a:buNone/>
              <a:defRPr sz="2000" baseline="0">
                <a:solidFill>
                  <a:schemeClr val="accent1"/>
                </a:solidFill>
                <a:latin typeface="+mj-lt"/>
              </a:defRPr>
            </a:lvl1pPr>
            <a:lvl2pPr marL="304781" indent="0">
              <a:buNone/>
              <a:defRPr/>
            </a:lvl2pPr>
            <a:lvl3pPr marL="427401" indent="0">
              <a:buNone/>
              <a:defRPr/>
            </a:lvl3pPr>
            <a:lvl4pPr marL="516694" indent="0">
              <a:buNone/>
              <a:defRPr/>
            </a:lvl4pPr>
            <a:lvl5pPr marL="601221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Title 1"/>
          <p:cNvSpPr>
            <a:spLocks noGrp="1"/>
          </p:cNvSpPr>
          <p:nvPr>
            <p:ph type="ctrTitle"/>
          </p:nvPr>
        </p:nvSpPr>
        <p:spPr>
          <a:xfrm>
            <a:off x="425765" y="2300750"/>
            <a:ext cx="5955513" cy="644730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600" b="0" i="0" spc="0" baseline="0">
                <a:solidFill>
                  <a:schemeClr val="accent1"/>
                </a:solidFill>
                <a:latin typeface="+mj-lt"/>
                <a:cs typeface="CiscoSans Thin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53042546"/>
      </p:ext>
    </p:extLst>
  </p:cSld>
  <p:clrMapOvr>
    <a:masterClrMapping/>
  </p:clrMapOvr>
  <p:transition spd="slow">
    <p:wipe/>
  </p:transition>
  <p:extLst>
    <p:ext uri="{DCECCB84-F9BA-43D5-87BE-67443E8EF086}">
      <p15:sldGuideLst xmlns:p15="http://schemas.microsoft.com/office/powerpoint/2012/main" xmlns="">
        <p15:guide id="1" orient="horz" pos="228" userDrawn="1">
          <p15:clr>
            <a:srgbClr val="FBAE40"/>
          </p15:clr>
        </p15:guide>
        <p15:guide id="2" pos="360" userDrawn="1">
          <p15:clr>
            <a:srgbClr val="FBAE40"/>
          </p15:clr>
        </p15:guide>
        <p15:guide id="3" orient="horz" pos="518" userDrawn="1">
          <p15:clr>
            <a:srgbClr val="FBAE40"/>
          </p15:clr>
        </p15:guide>
        <p15:guide id="4" pos="812" userDrawn="1">
          <p15:clr>
            <a:srgbClr val="FBAE40"/>
          </p15:clr>
        </p15:guide>
        <p15:guide id="5" pos="311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le Slide-animated gradien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469496" y="3809526"/>
            <a:ext cx="4319105" cy="288131"/>
          </a:xfrm>
          <a:prstGeom prst="rect">
            <a:avLst/>
          </a:prstGeom>
        </p:spPr>
        <p:txBody>
          <a:bodyPr lIns="91420" tIns="45710" rIns="91420" bIns="45710" anchor="b" anchorCtr="0">
            <a:noAutofit/>
          </a:bodyPr>
          <a:lstStyle>
            <a:lvl1pPr marL="0" indent="0" algn="l">
              <a:buNone/>
              <a:defRPr sz="1200" b="0" i="0">
                <a:solidFill>
                  <a:schemeClr val="accent5"/>
                </a:solidFill>
                <a:latin typeface="+mn-lt"/>
                <a:cs typeface="CiscoSans"/>
              </a:defRPr>
            </a:lvl1pPr>
            <a:lvl2pPr marL="3428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2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0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7" name="Text Placeholder 38"/>
          <p:cNvSpPr>
            <a:spLocks noGrp="1"/>
          </p:cNvSpPr>
          <p:nvPr>
            <p:ph type="body" sz="quarter" idx="11"/>
          </p:nvPr>
        </p:nvSpPr>
        <p:spPr>
          <a:xfrm>
            <a:off x="469496" y="4049523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5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40"/>
          <p:cNvSpPr>
            <a:spLocks noGrp="1"/>
          </p:cNvSpPr>
          <p:nvPr>
            <p:ph type="body" sz="quarter" idx="12"/>
          </p:nvPr>
        </p:nvSpPr>
        <p:spPr>
          <a:xfrm>
            <a:off x="469496" y="4289520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5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6" name="Group 4"/>
          <p:cNvGrpSpPr>
            <a:grpSpLocks noChangeAspect="1"/>
          </p:cNvGrpSpPr>
          <p:nvPr userDrawn="1"/>
        </p:nvGrpSpPr>
        <p:grpSpPr bwMode="auto">
          <a:xfrm>
            <a:off x="492125" y="395288"/>
            <a:ext cx="796924" cy="423863"/>
            <a:chOff x="310" y="249"/>
            <a:chExt cx="502" cy="267"/>
          </a:xfrm>
          <a:solidFill>
            <a:schemeClr val="accent5"/>
          </a:solidFill>
        </p:grpSpPr>
        <p:sp>
          <p:nvSpPr>
            <p:cNvPr id="9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9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63292" y="2872236"/>
            <a:ext cx="5925246" cy="29900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>
              <a:buFont typeface="Arial" panose="020B0604020202020204" pitchFamily="34" charset="0"/>
              <a:buNone/>
              <a:defRPr sz="2000" baseline="0">
                <a:solidFill>
                  <a:schemeClr val="bg2"/>
                </a:solidFill>
                <a:latin typeface="+mj-lt"/>
              </a:defRPr>
            </a:lvl1pPr>
            <a:lvl2pPr marL="304781" indent="0">
              <a:buNone/>
              <a:defRPr/>
            </a:lvl2pPr>
            <a:lvl3pPr marL="427401" indent="0">
              <a:buNone/>
              <a:defRPr/>
            </a:lvl3pPr>
            <a:lvl4pPr marL="516694" indent="0">
              <a:buNone/>
              <a:defRPr/>
            </a:lvl4pPr>
            <a:lvl5pPr marL="601221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Title 1"/>
          <p:cNvSpPr>
            <a:spLocks noGrp="1"/>
          </p:cNvSpPr>
          <p:nvPr>
            <p:ph type="ctrTitle"/>
          </p:nvPr>
        </p:nvSpPr>
        <p:spPr>
          <a:xfrm>
            <a:off x="425765" y="2300750"/>
            <a:ext cx="5955513" cy="644730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600" b="0" i="0" spc="0" baseline="0">
                <a:solidFill>
                  <a:srgbClr val="38C6F4"/>
                </a:solidFill>
                <a:latin typeface="+mj-lt"/>
                <a:cs typeface="CiscoSans Thin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74617842"/>
      </p:ext>
    </p:extLst>
  </p:cSld>
  <p:clrMapOvr>
    <a:masterClrMapping/>
  </p:clrMapOvr>
  <p:transition spd="slow">
    <p:wipe/>
  </p:transition>
  <p:extLst>
    <p:ext uri="{DCECCB84-F9BA-43D5-87BE-67443E8EF086}">
      <p15:sldGuideLst xmlns:p15="http://schemas.microsoft.com/office/powerpoint/2012/main" xmlns="">
        <p15:guide id="1" orient="horz" pos="228" userDrawn="1">
          <p15:clr>
            <a:srgbClr val="FBAE40"/>
          </p15:clr>
        </p15:guide>
        <p15:guide id="2" pos="360" userDrawn="1">
          <p15:clr>
            <a:srgbClr val="FBAE40"/>
          </p15:clr>
        </p15:guide>
        <p15:guide id="3" orient="horz" pos="518" userDrawn="1">
          <p15:clr>
            <a:srgbClr val="FBAE40"/>
          </p15:clr>
        </p15:guide>
        <p15:guide id="4" pos="812" userDrawn="1">
          <p15:clr>
            <a:srgbClr val="FBAE40"/>
          </p15:clr>
        </p15:guide>
        <p15:guide id="5" pos="311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Seg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5143499"/>
          </a:xfrm>
          <a:prstGeom prst="rect">
            <a:avLst/>
          </a:prstGeom>
          <a:solidFill>
            <a:srgbClr val="00394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416425" y="915409"/>
            <a:ext cx="7598042" cy="2569946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4600" b="0" i="0" spc="0" baseline="0">
                <a:solidFill>
                  <a:schemeClr val="accent5"/>
                </a:solidFill>
                <a:latin typeface="+mj-lt"/>
                <a:cs typeface="CiscoSans Thin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ltGray">
          <a:xfrm>
            <a:off x="8515707" y="4742907"/>
            <a:ext cx="218414" cy="15451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61586" tIns="30792" rIns="61586" bIns="30792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6A1E46DC-7EF6-4EA2-B285-14272867D133}" type="slidenum">
              <a:rPr lang="en-US" sz="60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CiscoSans Thin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600" dirty="0">
              <a:solidFill>
                <a:schemeClr val="accent5">
                  <a:lumMod val="50000"/>
                </a:schemeClr>
              </a:solidFill>
              <a:latin typeface="+mn-lt"/>
              <a:ea typeface="+mn-ea"/>
              <a:cs typeface="CiscoSans Thin"/>
            </a:endParaRPr>
          </a:p>
        </p:txBody>
      </p:sp>
      <p:sp>
        <p:nvSpPr>
          <p:cNvPr id="9" name="Rectangle 4"/>
          <p:cNvSpPr>
            <a:spLocks noChangeArrowheads="1"/>
          </p:cNvSpPr>
          <p:nvPr userDrawn="1"/>
        </p:nvSpPr>
        <p:spPr bwMode="ltGray">
          <a:xfrm>
            <a:off x="5867508" y="4741653"/>
            <a:ext cx="2658018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defTabSz="6107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CiscoSans Thin"/>
              </a:rPr>
              <a:t>© 2020  Cisco and/or its affiliates. All rights reserved.   Cisco Confidential</a:t>
            </a:r>
          </a:p>
        </p:txBody>
      </p:sp>
      <p:grpSp>
        <p:nvGrpSpPr>
          <p:cNvPr id="11" name="Group 4"/>
          <p:cNvGrpSpPr>
            <a:grpSpLocks noChangeAspect="1"/>
          </p:cNvGrpSpPr>
          <p:nvPr userDrawn="1"/>
        </p:nvGrpSpPr>
        <p:grpSpPr bwMode="auto">
          <a:xfrm>
            <a:off x="508039" y="4715197"/>
            <a:ext cx="340257" cy="180974"/>
            <a:chOff x="310" y="249"/>
            <a:chExt cx="502" cy="267"/>
          </a:xfrm>
          <a:solidFill>
            <a:srgbClr val="086D8E"/>
          </a:solidFill>
        </p:grpSpPr>
        <p:sp>
          <p:nvSpPr>
            <p:cNvPr id="12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890854121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ulti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74662" y="1347788"/>
            <a:ext cx="8280057" cy="3073946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85690" marR="0" indent="-285690" algn="ctr" defTabSz="45710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0" baseline="0">
                <a:solidFill>
                  <a:schemeClr val="bg1"/>
                </a:solidFill>
                <a:latin typeface="+mn-lt"/>
                <a:cs typeface="CiscoSans ExtraLigh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tle Placeholder 5"/>
          <p:cNvSpPr>
            <a:spLocks noGrp="1"/>
          </p:cNvSpPr>
          <p:nvPr>
            <p:ph type="title"/>
          </p:nvPr>
        </p:nvSpPr>
        <p:spPr bwMode="auto">
          <a:xfrm>
            <a:off x="437766" y="341313"/>
            <a:ext cx="8345488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004C69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2967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29121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ircled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Oval 11"/>
          <p:cNvSpPr/>
          <p:nvPr/>
        </p:nvSpPr>
        <p:spPr>
          <a:xfrm>
            <a:off x="575610" y="2552550"/>
            <a:ext cx="698624" cy="698624"/>
          </a:xfrm>
          <a:prstGeom prst="ellipse">
            <a:avLst/>
          </a:prstGeom>
          <a:solidFill>
            <a:schemeClr val="bg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solidFill>
                <a:srgbClr val="FFFFFF"/>
              </a:solidFill>
              <a:cs typeface="Arial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575610" y="1426607"/>
            <a:ext cx="698624" cy="698624"/>
          </a:xfrm>
          <a:prstGeom prst="ellipse">
            <a:avLst/>
          </a:prstGeom>
          <a:solidFill>
            <a:srgbClr val="00394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bg1"/>
              </a:solidFill>
              <a:cs typeface="Arial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575610" y="3653093"/>
            <a:ext cx="698624" cy="698624"/>
          </a:xfrm>
          <a:prstGeom prst="ellipse">
            <a:avLst/>
          </a:prstGeom>
          <a:solidFill>
            <a:schemeClr val="accent5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solidFill>
                <a:srgbClr val="049FD9"/>
              </a:solidFill>
              <a:cs typeface="Arial"/>
            </a:endParaRPr>
          </a:p>
        </p:txBody>
      </p:sp>
      <p:sp>
        <p:nvSpPr>
          <p:cNvPr id="24" name="Text Placeholder 17"/>
          <p:cNvSpPr>
            <a:spLocks noGrp="1"/>
          </p:cNvSpPr>
          <p:nvPr>
            <p:ph type="body" sz="quarter" idx="13"/>
          </p:nvPr>
        </p:nvSpPr>
        <p:spPr>
          <a:xfrm>
            <a:off x="1365250" y="1432522"/>
            <a:ext cx="5473700" cy="693381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1365250" y="2557793"/>
            <a:ext cx="5473700" cy="693381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17"/>
          <p:cNvSpPr>
            <a:spLocks noGrp="1"/>
          </p:cNvSpPr>
          <p:nvPr>
            <p:ph type="body" sz="quarter" idx="15"/>
          </p:nvPr>
        </p:nvSpPr>
        <p:spPr>
          <a:xfrm>
            <a:off x="1365250" y="3653093"/>
            <a:ext cx="5473700" cy="693381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17"/>
          <p:cNvSpPr>
            <a:spLocks noGrp="1"/>
          </p:cNvSpPr>
          <p:nvPr>
            <p:ph type="body" sz="quarter" idx="17" hasCustomPrompt="1"/>
          </p:nvPr>
        </p:nvSpPr>
        <p:spPr>
          <a:xfrm>
            <a:off x="575610" y="2552550"/>
            <a:ext cx="698624" cy="693381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4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29" name="Text Placeholder 17"/>
          <p:cNvSpPr>
            <a:spLocks noGrp="1"/>
          </p:cNvSpPr>
          <p:nvPr>
            <p:ph type="body" sz="quarter" idx="18" hasCustomPrompt="1"/>
          </p:nvPr>
        </p:nvSpPr>
        <p:spPr>
          <a:xfrm>
            <a:off x="575611" y="3651140"/>
            <a:ext cx="698624" cy="693381"/>
          </a:xfrm>
          <a:prstGeom prst="rect">
            <a:avLst/>
          </a:prstGeom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4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3</a:t>
            </a:r>
          </a:p>
        </p:txBody>
      </p:sp>
      <p:sp>
        <p:nvSpPr>
          <p:cNvPr id="13" name="Text Placeholder 17"/>
          <p:cNvSpPr>
            <a:spLocks noGrp="1"/>
          </p:cNvSpPr>
          <p:nvPr>
            <p:ph type="body" sz="quarter" idx="19" hasCustomPrompt="1"/>
          </p:nvPr>
        </p:nvSpPr>
        <p:spPr>
          <a:xfrm>
            <a:off x="575610" y="1427248"/>
            <a:ext cx="698624" cy="693381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4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053872667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Circled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Oval 11"/>
          <p:cNvSpPr/>
          <p:nvPr/>
        </p:nvSpPr>
        <p:spPr>
          <a:xfrm>
            <a:off x="575611" y="1979318"/>
            <a:ext cx="464815" cy="464815"/>
          </a:xfrm>
          <a:prstGeom prst="ellipse">
            <a:avLst/>
          </a:prstGeom>
          <a:solidFill>
            <a:srgbClr val="38C6F4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accent5"/>
              </a:solidFill>
              <a:cs typeface="Arial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575610" y="1328927"/>
            <a:ext cx="464815" cy="464815"/>
          </a:xfrm>
          <a:prstGeom prst="ellipse">
            <a:avLst/>
          </a:prstGeom>
          <a:solidFill>
            <a:srgbClr val="00394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accent5"/>
              </a:solidFill>
              <a:cs typeface="Arial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575611" y="2627446"/>
            <a:ext cx="464815" cy="464815"/>
          </a:xfrm>
          <a:prstGeom prst="ellipse">
            <a:avLst/>
          </a:prstGeom>
          <a:solidFill>
            <a:schemeClr val="bg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accent5"/>
              </a:solidFill>
              <a:cs typeface="Arial"/>
            </a:endParaRPr>
          </a:p>
        </p:txBody>
      </p:sp>
      <p:sp>
        <p:nvSpPr>
          <p:cNvPr id="24" name="Text Placeholder 17"/>
          <p:cNvSpPr>
            <a:spLocks noGrp="1"/>
          </p:cNvSpPr>
          <p:nvPr>
            <p:ph type="body" sz="quarter" idx="13"/>
          </p:nvPr>
        </p:nvSpPr>
        <p:spPr>
          <a:xfrm>
            <a:off x="1172384" y="1334842"/>
            <a:ext cx="5678748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1172385" y="1984561"/>
            <a:ext cx="5678748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17"/>
          <p:cNvSpPr>
            <a:spLocks noGrp="1"/>
          </p:cNvSpPr>
          <p:nvPr>
            <p:ph type="body" sz="quarter" idx="15"/>
          </p:nvPr>
        </p:nvSpPr>
        <p:spPr>
          <a:xfrm>
            <a:off x="1172385" y="2627446"/>
            <a:ext cx="5678748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17"/>
          <p:cNvSpPr>
            <a:spLocks noGrp="1"/>
          </p:cNvSpPr>
          <p:nvPr>
            <p:ph type="body" sz="quarter" idx="16" hasCustomPrompt="1"/>
          </p:nvPr>
        </p:nvSpPr>
        <p:spPr>
          <a:xfrm>
            <a:off x="575611" y="1327521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2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28" name="Text Placeholder 17"/>
          <p:cNvSpPr>
            <a:spLocks noGrp="1"/>
          </p:cNvSpPr>
          <p:nvPr>
            <p:ph type="body" sz="quarter" idx="17" hasCustomPrompt="1"/>
          </p:nvPr>
        </p:nvSpPr>
        <p:spPr>
          <a:xfrm>
            <a:off x="575611" y="1979318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2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29" name="Text Placeholder 17"/>
          <p:cNvSpPr>
            <a:spLocks noGrp="1"/>
          </p:cNvSpPr>
          <p:nvPr>
            <p:ph type="body" sz="quarter" idx="18" hasCustomPrompt="1"/>
          </p:nvPr>
        </p:nvSpPr>
        <p:spPr>
          <a:xfrm>
            <a:off x="575612" y="2625493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2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3</a:t>
            </a:r>
          </a:p>
        </p:txBody>
      </p:sp>
      <p:sp>
        <p:nvSpPr>
          <p:cNvPr id="13" name="Oval 12"/>
          <p:cNvSpPr/>
          <p:nvPr/>
        </p:nvSpPr>
        <p:spPr>
          <a:xfrm>
            <a:off x="575612" y="3274581"/>
            <a:ext cx="464815" cy="464815"/>
          </a:xfrm>
          <a:prstGeom prst="ellipse">
            <a:avLst/>
          </a:prstGeom>
          <a:solidFill>
            <a:schemeClr val="accent6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accent5"/>
              </a:solidFill>
              <a:cs typeface="Arial"/>
            </a:endParaRPr>
          </a:p>
        </p:txBody>
      </p:sp>
      <p:sp>
        <p:nvSpPr>
          <p:cNvPr id="14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1172386" y="3274581"/>
            <a:ext cx="5678748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7"/>
          <p:cNvSpPr>
            <a:spLocks noGrp="1"/>
          </p:cNvSpPr>
          <p:nvPr>
            <p:ph type="body" sz="quarter" idx="20" hasCustomPrompt="1"/>
          </p:nvPr>
        </p:nvSpPr>
        <p:spPr>
          <a:xfrm>
            <a:off x="575613" y="3272628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2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4</a:t>
            </a:r>
          </a:p>
        </p:txBody>
      </p:sp>
      <p:sp>
        <p:nvSpPr>
          <p:cNvPr id="17" name="Oval 16"/>
          <p:cNvSpPr/>
          <p:nvPr/>
        </p:nvSpPr>
        <p:spPr>
          <a:xfrm>
            <a:off x="575613" y="3921716"/>
            <a:ext cx="464815" cy="464815"/>
          </a:xfrm>
          <a:prstGeom prst="ellipse">
            <a:avLst/>
          </a:prstGeom>
          <a:solidFill>
            <a:srgbClr val="00394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accent5"/>
              </a:solidFill>
              <a:cs typeface="Arial"/>
            </a:endParaRP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1"/>
          </p:nvPr>
        </p:nvSpPr>
        <p:spPr>
          <a:xfrm>
            <a:off x="1172387" y="3921716"/>
            <a:ext cx="5678748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575614" y="3919763"/>
            <a:ext cx="464815" cy="461327"/>
          </a:xfrm>
          <a:prstGeom prst="rect">
            <a:avLst/>
          </a:prstGeom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2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962125011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Circled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4C6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2" name="Oval 41"/>
          <p:cNvSpPr/>
          <p:nvPr/>
        </p:nvSpPr>
        <p:spPr>
          <a:xfrm>
            <a:off x="575611" y="1979318"/>
            <a:ext cx="464815" cy="464815"/>
          </a:xfrm>
          <a:prstGeom prst="ellipse">
            <a:avLst/>
          </a:prstGeom>
          <a:solidFill>
            <a:srgbClr val="38C6F4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575610" y="1328927"/>
            <a:ext cx="464815" cy="464815"/>
          </a:xfrm>
          <a:prstGeom prst="ellipse">
            <a:avLst/>
          </a:prstGeom>
          <a:solidFill>
            <a:srgbClr val="00394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rgbClr val="FFFFFF"/>
              </a:solidFill>
              <a:cs typeface="Arial"/>
            </a:endParaRPr>
          </a:p>
        </p:txBody>
      </p:sp>
      <p:sp>
        <p:nvSpPr>
          <p:cNvPr id="44" name="Oval 43"/>
          <p:cNvSpPr/>
          <p:nvPr/>
        </p:nvSpPr>
        <p:spPr>
          <a:xfrm>
            <a:off x="575611" y="2627446"/>
            <a:ext cx="464815" cy="464815"/>
          </a:xfrm>
          <a:prstGeom prst="ellipse">
            <a:avLst/>
          </a:prstGeom>
          <a:solidFill>
            <a:schemeClr val="bg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45" name="Text Placeholder 17"/>
          <p:cNvSpPr>
            <a:spLocks noGrp="1"/>
          </p:cNvSpPr>
          <p:nvPr>
            <p:ph type="body" sz="quarter" idx="13"/>
          </p:nvPr>
        </p:nvSpPr>
        <p:spPr>
          <a:xfrm>
            <a:off x="1172384" y="1334842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6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1172385" y="1984561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17"/>
          <p:cNvSpPr>
            <a:spLocks noGrp="1"/>
          </p:cNvSpPr>
          <p:nvPr>
            <p:ph type="body" sz="quarter" idx="15"/>
          </p:nvPr>
        </p:nvSpPr>
        <p:spPr>
          <a:xfrm>
            <a:off x="1172385" y="2627446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17"/>
          <p:cNvSpPr>
            <a:spLocks noGrp="1"/>
          </p:cNvSpPr>
          <p:nvPr>
            <p:ph type="body" sz="quarter" idx="16" hasCustomPrompt="1"/>
          </p:nvPr>
        </p:nvSpPr>
        <p:spPr>
          <a:xfrm>
            <a:off x="575611" y="1327521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49" name="Text Placeholder 17"/>
          <p:cNvSpPr>
            <a:spLocks noGrp="1"/>
          </p:cNvSpPr>
          <p:nvPr>
            <p:ph type="body" sz="quarter" idx="17" hasCustomPrompt="1"/>
          </p:nvPr>
        </p:nvSpPr>
        <p:spPr>
          <a:xfrm>
            <a:off x="575611" y="1979318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50" name="Text Placeholder 17"/>
          <p:cNvSpPr>
            <a:spLocks noGrp="1"/>
          </p:cNvSpPr>
          <p:nvPr>
            <p:ph type="body" sz="quarter" idx="18" hasCustomPrompt="1"/>
          </p:nvPr>
        </p:nvSpPr>
        <p:spPr>
          <a:xfrm>
            <a:off x="575612" y="2625493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3</a:t>
            </a:r>
          </a:p>
        </p:txBody>
      </p:sp>
      <p:sp>
        <p:nvSpPr>
          <p:cNvPr id="51" name="Oval 50"/>
          <p:cNvSpPr/>
          <p:nvPr/>
        </p:nvSpPr>
        <p:spPr>
          <a:xfrm>
            <a:off x="575612" y="3274581"/>
            <a:ext cx="464815" cy="464815"/>
          </a:xfrm>
          <a:prstGeom prst="ellipse">
            <a:avLst/>
          </a:prstGeom>
          <a:solidFill>
            <a:schemeClr val="accent6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52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1172386" y="3274581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3" name="Text Placeholder 17"/>
          <p:cNvSpPr>
            <a:spLocks noGrp="1"/>
          </p:cNvSpPr>
          <p:nvPr>
            <p:ph type="body" sz="quarter" idx="20" hasCustomPrompt="1"/>
          </p:nvPr>
        </p:nvSpPr>
        <p:spPr>
          <a:xfrm>
            <a:off x="575613" y="3272628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4</a:t>
            </a:r>
          </a:p>
        </p:txBody>
      </p:sp>
      <p:sp>
        <p:nvSpPr>
          <p:cNvPr id="54" name="Oval 53"/>
          <p:cNvSpPr/>
          <p:nvPr/>
        </p:nvSpPr>
        <p:spPr>
          <a:xfrm>
            <a:off x="575613" y="3921716"/>
            <a:ext cx="464815" cy="464815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55" name="Text Placeholder 17"/>
          <p:cNvSpPr>
            <a:spLocks noGrp="1"/>
          </p:cNvSpPr>
          <p:nvPr>
            <p:ph type="body" sz="quarter" idx="21"/>
          </p:nvPr>
        </p:nvSpPr>
        <p:spPr>
          <a:xfrm>
            <a:off x="1172387" y="3921716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6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575614" y="3919763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5</a:t>
            </a:r>
          </a:p>
        </p:txBody>
      </p:sp>
      <p:sp>
        <p:nvSpPr>
          <p:cNvPr id="57" name="Oval 56"/>
          <p:cNvSpPr/>
          <p:nvPr/>
        </p:nvSpPr>
        <p:spPr>
          <a:xfrm>
            <a:off x="4414576" y="1983084"/>
            <a:ext cx="464815" cy="464815"/>
          </a:xfrm>
          <a:prstGeom prst="ellipse">
            <a:avLst/>
          </a:prstGeom>
          <a:solidFill>
            <a:schemeClr val="accent6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4414575" y="1332693"/>
            <a:ext cx="464815" cy="464815"/>
          </a:xfrm>
          <a:prstGeom prst="ellipse">
            <a:avLst/>
          </a:prstGeom>
          <a:solidFill>
            <a:srgbClr val="00394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4414576" y="2631212"/>
            <a:ext cx="464815" cy="464815"/>
          </a:xfrm>
          <a:prstGeom prst="ellipse">
            <a:avLst/>
          </a:prstGeom>
          <a:solidFill>
            <a:schemeClr val="accent5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60" name="Text Placeholder 17"/>
          <p:cNvSpPr>
            <a:spLocks noGrp="1"/>
          </p:cNvSpPr>
          <p:nvPr>
            <p:ph type="body" sz="quarter" idx="23"/>
          </p:nvPr>
        </p:nvSpPr>
        <p:spPr>
          <a:xfrm>
            <a:off x="5011349" y="1338608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1" name="Text Placeholder 17"/>
          <p:cNvSpPr>
            <a:spLocks noGrp="1"/>
          </p:cNvSpPr>
          <p:nvPr>
            <p:ph type="body" sz="quarter" idx="24"/>
          </p:nvPr>
        </p:nvSpPr>
        <p:spPr>
          <a:xfrm>
            <a:off x="5011350" y="1988327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2" name="Text Placeholder 17"/>
          <p:cNvSpPr>
            <a:spLocks noGrp="1"/>
          </p:cNvSpPr>
          <p:nvPr>
            <p:ph type="body" sz="quarter" idx="25"/>
          </p:nvPr>
        </p:nvSpPr>
        <p:spPr>
          <a:xfrm>
            <a:off x="5011350" y="2631212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3" name="Text Placeholder 17"/>
          <p:cNvSpPr>
            <a:spLocks noGrp="1"/>
          </p:cNvSpPr>
          <p:nvPr>
            <p:ph type="body" sz="quarter" idx="26" hasCustomPrompt="1"/>
          </p:nvPr>
        </p:nvSpPr>
        <p:spPr>
          <a:xfrm>
            <a:off x="4414576" y="1331287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6</a:t>
            </a:r>
          </a:p>
        </p:txBody>
      </p:sp>
      <p:sp>
        <p:nvSpPr>
          <p:cNvPr id="64" name="Text Placeholder 17"/>
          <p:cNvSpPr>
            <a:spLocks noGrp="1"/>
          </p:cNvSpPr>
          <p:nvPr>
            <p:ph type="body" sz="quarter" idx="27" hasCustomPrompt="1"/>
          </p:nvPr>
        </p:nvSpPr>
        <p:spPr>
          <a:xfrm>
            <a:off x="4414576" y="1983084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7</a:t>
            </a:r>
          </a:p>
        </p:txBody>
      </p:sp>
      <p:sp>
        <p:nvSpPr>
          <p:cNvPr id="65" name="Text Placeholder 17"/>
          <p:cNvSpPr>
            <a:spLocks noGrp="1"/>
          </p:cNvSpPr>
          <p:nvPr>
            <p:ph type="body" sz="quarter" idx="28" hasCustomPrompt="1"/>
          </p:nvPr>
        </p:nvSpPr>
        <p:spPr>
          <a:xfrm>
            <a:off x="4414577" y="2629259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8</a:t>
            </a:r>
          </a:p>
        </p:txBody>
      </p:sp>
      <p:sp>
        <p:nvSpPr>
          <p:cNvPr id="66" name="Oval 65"/>
          <p:cNvSpPr/>
          <p:nvPr/>
        </p:nvSpPr>
        <p:spPr>
          <a:xfrm>
            <a:off x="4414577" y="3278347"/>
            <a:ext cx="464815" cy="464815"/>
          </a:xfrm>
          <a:prstGeom prst="ellipse">
            <a:avLst/>
          </a:prstGeom>
          <a:solidFill>
            <a:schemeClr val="bg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67" name="Text Placeholder 17"/>
          <p:cNvSpPr>
            <a:spLocks noGrp="1"/>
          </p:cNvSpPr>
          <p:nvPr>
            <p:ph type="body" sz="quarter" idx="29"/>
          </p:nvPr>
        </p:nvSpPr>
        <p:spPr>
          <a:xfrm>
            <a:off x="5011351" y="3278347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8" name="Text Placeholder 17"/>
          <p:cNvSpPr>
            <a:spLocks noGrp="1"/>
          </p:cNvSpPr>
          <p:nvPr>
            <p:ph type="body" sz="quarter" idx="30" hasCustomPrompt="1"/>
          </p:nvPr>
        </p:nvSpPr>
        <p:spPr>
          <a:xfrm>
            <a:off x="4414578" y="3276394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9</a:t>
            </a:r>
          </a:p>
        </p:txBody>
      </p:sp>
      <p:sp>
        <p:nvSpPr>
          <p:cNvPr id="69" name="Oval 68"/>
          <p:cNvSpPr/>
          <p:nvPr/>
        </p:nvSpPr>
        <p:spPr>
          <a:xfrm>
            <a:off x="4414578" y="3925482"/>
            <a:ext cx="464815" cy="464815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70" name="Text Placeholder 17"/>
          <p:cNvSpPr>
            <a:spLocks noGrp="1"/>
          </p:cNvSpPr>
          <p:nvPr>
            <p:ph type="body" sz="quarter" idx="31"/>
          </p:nvPr>
        </p:nvSpPr>
        <p:spPr>
          <a:xfrm>
            <a:off x="5011352" y="3925482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1" name="Text Placeholder 17"/>
          <p:cNvSpPr>
            <a:spLocks noGrp="1"/>
          </p:cNvSpPr>
          <p:nvPr>
            <p:ph type="body" sz="quarter" idx="32" hasCustomPrompt="1"/>
          </p:nvPr>
        </p:nvSpPr>
        <p:spPr>
          <a:xfrm>
            <a:off x="4414579" y="3923529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643099958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Closing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9143999" cy="5165874"/>
          </a:xfrm>
          <a:prstGeom prst="rect">
            <a:avLst/>
          </a:prstGeom>
        </p:spPr>
      </p:pic>
      <p:grpSp>
        <p:nvGrpSpPr>
          <p:cNvPr id="4" name="Group 4"/>
          <p:cNvGrpSpPr>
            <a:grpSpLocks noChangeAspect="1"/>
          </p:cNvGrpSpPr>
          <p:nvPr userDrawn="1"/>
        </p:nvGrpSpPr>
        <p:grpSpPr bwMode="auto">
          <a:xfrm>
            <a:off x="3746294" y="2129856"/>
            <a:ext cx="1617944" cy="860542"/>
            <a:chOff x="310" y="249"/>
            <a:chExt cx="502" cy="267"/>
          </a:xfrm>
          <a:solidFill>
            <a:schemeClr val="accent5"/>
          </a:solidFill>
        </p:grpSpPr>
        <p:sp>
          <p:nvSpPr>
            <p:cNvPr id="5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198843304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394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" name="Group 4"/>
          <p:cNvGrpSpPr>
            <a:grpSpLocks noChangeAspect="1"/>
          </p:cNvGrpSpPr>
          <p:nvPr userDrawn="1"/>
        </p:nvGrpSpPr>
        <p:grpSpPr bwMode="auto">
          <a:xfrm>
            <a:off x="3746294" y="2129856"/>
            <a:ext cx="1617944" cy="860542"/>
            <a:chOff x="310" y="249"/>
            <a:chExt cx="502" cy="267"/>
          </a:xfrm>
          <a:solidFill>
            <a:schemeClr val="accent5"/>
          </a:solidFill>
        </p:grpSpPr>
        <p:sp>
          <p:nvSpPr>
            <p:cNvPr id="5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47974899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Closing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>
            <a:grpSpLocks noChangeAspect="1"/>
          </p:cNvGrpSpPr>
          <p:nvPr userDrawn="1"/>
        </p:nvGrpSpPr>
        <p:grpSpPr bwMode="auto">
          <a:xfrm>
            <a:off x="3746294" y="2129856"/>
            <a:ext cx="1617944" cy="860542"/>
            <a:chOff x="310" y="249"/>
            <a:chExt cx="502" cy="267"/>
          </a:xfrm>
          <a:solidFill>
            <a:schemeClr val="accent1">
              <a:lumMod val="75000"/>
            </a:schemeClr>
          </a:solidFill>
        </p:grpSpPr>
        <p:sp>
          <p:nvSpPr>
            <p:cNvPr id="5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851544963"/>
      </p:ext>
    </p:extLst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8473441" y="4954263"/>
            <a:ext cx="676910" cy="1892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25">
                <a:solidFill>
                  <a:schemeClr val="tx2"/>
                </a:solidFill>
              </a:defRPr>
            </a:lvl1pPr>
          </a:lstStyle>
          <a:p>
            <a:pPr defTabSz="385763">
              <a:defRPr/>
            </a:pPr>
            <a:fld id="{2F5CCB13-0A32-4557-88E9-079F0C330695}" type="slidenum">
              <a:rPr lang="en-US" kern="0" smtClean="0">
                <a:solidFill>
                  <a:srgbClr val="595959"/>
                </a:solidFill>
              </a:rPr>
              <a:pPr defTabSz="385763">
                <a:defRPr/>
              </a:pPr>
              <a:t>‹#›</a:t>
            </a:fld>
            <a:endParaRPr lang="en-US" kern="0" dirty="0">
              <a:solidFill>
                <a:srgbClr val="595959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144065" y="798944"/>
            <a:ext cx="8853286" cy="4155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182880" bIns="45720" numCol="1" anchor="t" anchorCtr="0" compatLnSpc="1">
            <a:prstTxWarp prst="textNoShape">
              <a:avLst/>
            </a:prstTxWarp>
          </a:bodyPr>
          <a:lstStyle>
            <a:lvl1pPr marL="169863" indent="-169863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</a:defRPr>
            </a:lvl1pPr>
            <a:lvl2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>
                <a:solidFill>
                  <a:srgbClr val="000000"/>
                </a:solidFill>
              </a:defRPr>
            </a:lvl2pPr>
            <a:lvl3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>
                <a:solidFill>
                  <a:srgbClr val="000000"/>
                </a:solidFill>
              </a:defRPr>
            </a:lvl3pPr>
            <a:lvl4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>
                <a:solidFill>
                  <a:srgbClr val="000000"/>
                </a:solidFill>
              </a:defRPr>
            </a:lvl4pPr>
          </a:lstStyle>
          <a:p>
            <a:pPr lvl="0"/>
            <a:r>
              <a:rPr lang="en-US" dirty="0">
                <a:sym typeface="Arial" pitchFamily="34" charset="0"/>
              </a:rPr>
              <a:t>Click to edit Master text styles</a:t>
            </a:r>
          </a:p>
          <a:p>
            <a:pPr lvl="1"/>
            <a:r>
              <a:rPr lang="en-US" dirty="0">
                <a:sym typeface="Arial" pitchFamily="34" charset="0"/>
              </a:rPr>
              <a:t>Second level</a:t>
            </a:r>
          </a:p>
          <a:p>
            <a:pPr lvl="2"/>
            <a:r>
              <a:rPr lang="en-US" dirty="0">
                <a:sym typeface="Arial" pitchFamily="34" charset="0"/>
              </a:rPr>
              <a:t>Third level</a:t>
            </a:r>
          </a:p>
          <a:p>
            <a:pPr lvl="3"/>
            <a:r>
              <a:rPr lang="en-US" dirty="0">
                <a:sym typeface="Arial" pitchFamily="34" charset="0"/>
              </a:rPr>
              <a:t>Fourth level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" y="41393"/>
            <a:ext cx="9144000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 sz="2400"/>
            </a:lvl1pPr>
          </a:lstStyle>
          <a:p>
            <a:pPr lvl="0"/>
            <a:r>
              <a:rPr lang="en-US" dirty="0">
                <a:sym typeface="Arial" pitchFamily="34" charset="0"/>
              </a:rPr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57996623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99250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5"/>
          <p:cNvSpPr>
            <a:spLocks noGrp="1"/>
          </p:cNvSpPr>
          <p:nvPr>
            <p:ph type="title"/>
          </p:nvPr>
        </p:nvSpPr>
        <p:spPr bwMode="auto">
          <a:xfrm>
            <a:off x="438150" y="341313"/>
            <a:ext cx="8345488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4" tIns="45712" rIns="91424" bIns="4571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dirty="0"/>
              <a:t>Title Goes Here</a:t>
            </a: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ltGray">
          <a:xfrm>
            <a:off x="8515707" y="4742907"/>
            <a:ext cx="218414" cy="15451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61586" tIns="30792" rIns="61586" bIns="30792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6A1E46DC-7EF6-4EA2-B285-14272867D133}" type="slidenum">
              <a:rPr lang="en-US" sz="600">
                <a:solidFill>
                  <a:schemeClr val="accent3">
                    <a:lumMod val="85000"/>
                  </a:schemeClr>
                </a:solidFill>
                <a:latin typeface="+mn-lt"/>
                <a:ea typeface="+mn-ea"/>
                <a:cs typeface="CiscoSans Thin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600" dirty="0">
              <a:solidFill>
                <a:schemeClr val="accent3">
                  <a:lumMod val="85000"/>
                </a:schemeClr>
              </a:solidFill>
              <a:latin typeface="+mn-lt"/>
              <a:ea typeface="+mn-ea"/>
              <a:cs typeface="CiscoSans Thin"/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ltGray">
          <a:xfrm>
            <a:off x="5867508" y="4741653"/>
            <a:ext cx="2658018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defTabSz="6107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chemeClr val="accent3">
                    <a:lumMod val="85000"/>
                  </a:schemeClr>
                </a:solidFill>
                <a:latin typeface="+mn-lt"/>
                <a:ea typeface="+mn-ea"/>
                <a:cs typeface="CiscoSans Thin"/>
              </a:rPr>
              <a:t>© 2020  Cisco and/or its affiliates. All rights reserved.   Cisco Confidential</a:t>
            </a:r>
          </a:p>
        </p:txBody>
      </p:sp>
      <p:grpSp>
        <p:nvGrpSpPr>
          <p:cNvPr id="6" name="Group 4"/>
          <p:cNvGrpSpPr>
            <a:grpSpLocks noChangeAspect="1"/>
          </p:cNvGrpSpPr>
          <p:nvPr/>
        </p:nvGrpSpPr>
        <p:grpSpPr bwMode="auto">
          <a:xfrm>
            <a:off x="508039" y="4715197"/>
            <a:ext cx="340257" cy="180974"/>
            <a:chOff x="310" y="249"/>
            <a:chExt cx="502" cy="267"/>
          </a:xfrm>
          <a:solidFill>
            <a:schemeClr val="accent5"/>
          </a:solidFill>
        </p:grpSpPr>
        <p:sp>
          <p:nvSpPr>
            <p:cNvPr id="7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2" r:id="rId1"/>
    <p:sldLayoutId id="2147484013" r:id="rId2"/>
    <p:sldLayoutId id="2147484014" r:id="rId3"/>
    <p:sldLayoutId id="2147483965" r:id="rId4"/>
    <p:sldLayoutId id="2147483967" r:id="rId5"/>
    <p:sldLayoutId id="2147483995" r:id="rId6"/>
    <p:sldLayoutId id="2147484007" r:id="rId7"/>
    <p:sldLayoutId id="2147484010" r:id="rId8"/>
    <p:sldLayoutId id="2147484011" r:id="rId9"/>
    <p:sldLayoutId id="2147484015" r:id="rId10"/>
    <p:sldLayoutId id="2147483998" r:id="rId11"/>
    <p:sldLayoutId id="2147484027" r:id="rId12"/>
    <p:sldLayoutId id="2147484029" r:id="rId13"/>
    <p:sldLayoutId id="2147484031" r:id="rId14"/>
  </p:sldLayoutIdLst>
  <p:transition spd="slow">
    <p:wipe/>
  </p:transition>
  <p:txStyles>
    <p:titleStyle>
      <a:lvl1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lang="en-US" sz="3200" kern="1200" dirty="0">
          <a:solidFill>
            <a:schemeClr val="accent4"/>
          </a:solidFill>
          <a:latin typeface="+mj-lt"/>
          <a:ea typeface="ＭＳ Ｐゴシック" charset="0"/>
          <a:cs typeface="CiscoSans"/>
        </a:defRPr>
      </a:lvl1pPr>
      <a:lvl2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  <a:cs typeface="CiscoSans" pitchFamily="34" charset="0"/>
        </a:defRPr>
      </a:lvl2pPr>
      <a:lvl3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  <a:cs typeface="CiscoSans" pitchFamily="34" charset="0"/>
        </a:defRPr>
      </a:lvl3pPr>
      <a:lvl4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  <a:cs typeface="CiscoSans" pitchFamily="34" charset="0"/>
        </a:defRPr>
      </a:lvl4pPr>
      <a:lvl5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  <a:cs typeface="CiscoSans" pitchFamily="34" charset="0"/>
        </a:defRPr>
      </a:lvl5pPr>
      <a:lvl6pPr marL="457200"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6pPr>
      <a:lvl7pPr marL="914400"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7pPr>
      <a:lvl8pPr marL="1371600"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8pPr>
      <a:lvl9pPr marL="1828800"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9pPr>
    </p:titleStyle>
    <p:bodyStyle>
      <a:lvl1pPr marL="169863" indent="-169863" algn="l" defTabSz="684213" rtl="0" eaLnBrk="1" fontAlgn="base" hangingPunct="1">
        <a:lnSpc>
          <a:spcPct val="95000"/>
        </a:lnSpc>
        <a:spcBef>
          <a:spcPts val="1075"/>
        </a:spcBef>
        <a:spcAft>
          <a:spcPct val="0"/>
        </a:spcAft>
        <a:buClr>
          <a:schemeClr val="tx2"/>
        </a:buClr>
        <a:buSzPct val="90000"/>
        <a:buFont typeface="Arial" charset="0"/>
        <a:buChar char="•"/>
        <a:defRPr lang="en-US" sz="15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1pPr>
      <a:lvl2pPr marL="358775" indent="-215900" algn="l" defTabSz="684213" rtl="0" eaLnBrk="1" fontAlgn="base" hangingPunct="1">
        <a:lnSpc>
          <a:spcPct val="95000"/>
        </a:lnSpc>
        <a:spcBef>
          <a:spcPts val="600"/>
        </a:spcBef>
        <a:spcAft>
          <a:spcPct val="0"/>
        </a:spcAft>
        <a:buClr>
          <a:schemeClr val="tx2"/>
        </a:buClr>
        <a:buFont typeface="Arial" charset="0"/>
        <a:buChar char="•"/>
        <a:defRPr lang="en-US" sz="14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2pPr>
      <a:lvl3pPr marL="431800" indent="-169863" algn="l" defTabSz="684213" rtl="0" eaLnBrk="1" fontAlgn="base" hangingPunct="1">
        <a:lnSpc>
          <a:spcPct val="95000"/>
        </a:lnSpc>
        <a:spcBef>
          <a:spcPts val="625"/>
        </a:spcBef>
        <a:spcAft>
          <a:spcPct val="0"/>
        </a:spcAft>
        <a:buFont typeface="Arial" charset="0"/>
        <a:buChar char="•"/>
        <a:defRPr lang="en-US" sz="12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3pPr>
      <a:lvl4pPr marL="503238" indent="-169863" algn="l" defTabSz="684213" rtl="0" eaLnBrk="1" fontAlgn="base" hangingPunct="1">
        <a:lnSpc>
          <a:spcPct val="95000"/>
        </a:lnSpc>
        <a:spcBef>
          <a:spcPts val="625"/>
        </a:spcBef>
        <a:spcAft>
          <a:spcPct val="0"/>
        </a:spcAft>
        <a:buFont typeface="Arial" charset="0"/>
        <a:buChar char="•"/>
        <a:defRPr lang="en-US" sz="11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4pPr>
      <a:lvl5pPr marL="574675" indent="-169863" algn="l" defTabSz="684213" rtl="0" eaLnBrk="1" fontAlgn="base" hangingPunct="1">
        <a:lnSpc>
          <a:spcPct val="95000"/>
        </a:lnSpc>
        <a:spcBef>
          <a:spcPts val="625"/>
        </a:spcBef>
        <a:spcAft>
          <a:spcPct val="0"/>
        </a:spcAft>
        <a:buFont typeface="Arial" charset="0"/>
        <a:buChar char="•"/>
        <a:defRPr lang="en-US" sz="11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5pPr>
      <a:lvl6pPr marL="863856" indent="-171445" algn="l" defTabSz="685777" rtl="0" eaLnBrk="1" latinLnBrk="0" hangingPunct="1">
        <a:spcBef>
          <a:spcPts val="600"/>
        </a:spcBef>
        <a:buFont typeface="Arial" pitchFamily="34" charset="0"/>
        <a:buChar char="•"/>
        <a:defRPr sz="9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935844" indent="-171422" algn="l" defTabSz="685777" rtl="0" eaLnBrk="1" latinLnBrk="0" hangingPunct="1">
        <a:spcBef>
          <a:spcPts val="600"/>
        </a:spcBef>
        <a:buFont typeface="Arial" pitchFamily="34" charset="0"/>
        <a:buChar char="•"/>
        <a:defRPr sz="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400220" indent="0" algn="l" defTabSz="685777" rtl="0" eaLnBrk="1" latinLnBrk="0" hangingPunct="1">
        <a:spcBef>
          <a:spcPct val="20000"/>
        </a:spcBef>
        <a:buFont typeface="Arial" pitchFamily="34" charset="0"/>
        <a:buNone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53" indent="-171445" algn="l" defTabSz="685777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6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77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65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55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41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32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20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10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1620" userDrawn="1">
          <p15:clr>
            <a:srgbClr val="F26B43"/>
          </p15:clr>
        </p15:guide>
        <p15:guide id="2" pos="33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7.xml"/><Relationship Id="rId4" Type="http://schemas.openxmlformats.org/officeDocument/2006/relationships/hyperlink" Target="https://github.com/Security-Onion-Solutions/security-onion/wiki/IntroductionToSecurityOnion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8.xml"/><Relationship Id="rId4" Type="http://schemas.openxmlformats.org/officeDocument/2006/relationships/hyperlink" Target="https://docs.securityonion.net/en/latest/sguil.html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3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8.xm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9.x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0.xml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1.xml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2.xml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4.xml"/><Relationship Id="rId4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5.xml"/><Relationship Id="rId4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8.xml"/><Relationship Id="rId4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0.xml"/><Relationship Id="rId4" Type="http://schemas.openxmlformats.org/officeDocument/2006/relationships/image" Target="../media/image1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2.xml"/><Relationship Id="rId4" Type="http://schemas.openxmlformats.org/officeDocument/2006/relationships/comments" Target="../comments/commen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5.xml"/><Relationship Id="rId4" Type="http://schemas.openxmlformats.org/officeDocument/2006/relationships/image" Target="../media/image1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398247" y="1575450"/>
            <a:ext cx="7449552" cy="1332931"/>
          </a:xfrm>
        </p:spPr>
        <p:txBody>
          <a:bodyPr/>
          <a:lstStyle/>
          <a:p>
            <a:r>
              <a:rPr lang="en-US" dirty="0">
                <a:solidFill>
                  <a:srgbClr val="AFE8FB"/>
                </a:solidFill>
              </a:rPr>
              <a:t>Module 27</a:t>
            </a:r>
            <a:r>
              <a:rPr dirty="0">
                <a:solidFill>
                  <a:srgbClr val="AFE8FB"/>
                </a:solidFill>
              </a:rPr>
              <a:t>: </a:t>
            </a:r>
            <a:r>
              <a:rPr lang="en-US" dirty="0">
                <a:solidFill>
                  <a:srgbClr val="AFE8FB"/>
                </a:solidFill>
              </a:rPr>
              <a:t>Working with Network Security Data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69497" y="3127609"/>
            <a:ext cx="5925246" cy="299001"/>
          </a:xfrm>
        </p:spPr>
        <p:txBody>
          <a:bodyPr/>
          <a:lstStyle/>
          <a:p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Instructor Materials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469497" y="3809526"/>
            <a:ext cx="2368954" cy="902174"/>
          </a:xfrm>
        </p:spPr>
        <p:txBody>
          <a:bodyPr/>
          <a:lstStyle/>
          <a:p>
            <a:r>
              <a:rPr dirty="0">
                <a:solidFill>
                  <a:srgbClr val="AFE8FB"/>
                </a:solidFill>
              </a:rPr>
              <a:t>CyberOps Associate  v1.0</a:t>
            </a:r>
            <a:endParaRPr lang="en-US" dirty="0">
              <a:solidFill>
                <a:srgbClr val="AFE8FB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3650477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 noChangeArrowheads="1"/>
          </p:cNvSpPr>
          <p:nvPr>
            <p:ph type="title"/>
          </p:nvPr>
        </p:nvSpPr>
        <p:spPr>
          <a:xfrm>
            <a:off x="1" y="50629"/>
            <a:ext cx="9144000" cy="757551"/>
          </a:xfrm>
        </p:spPr>
        <p:txBody>
          <a:bodyPr/>
          <a:lstStyle/>
          <a:p>
            <a:r>
              <a:rPr lang="en-US" dirty="0"/>
              <a:t>Instructor Materials – Module 27 Planning Guide</a:t>
            </a:r>
          </a:p>
        </p:txBody>
      </p:sp>
      <p:sp>
        <p:nvSpPr>
          <p:cNvPr id="4099" name="Content Placeholder 1"/>
          <p:cNvSpPr>
            <a:spLocks noGrp="1" noChangeArrowheads="1"/>
          </p:cNvSpPr>
          <p:nvPr>
            <p:ph idx="1"/>
          </p:nvPr>
        </p:nvSpPr>
        <p:spPr>
          <a:xfrm>
            <a:off x="144065" y="798944"/>
            <a:ext cx="8853286" cy="3799950"/>
          </a:xfrm>
        </p:spPr>
        <p:txBody>
          <a:bodyPr/>
          <a:lstStyle/>
          <a:p>
            <a:pPr marL="0" indent="0">
              <a:buNone/>
            </a:pPr>
            <a:r>
              <a:rPr lang="en-CA" sz="1600" dirty="0"/>
              <a:t>This PowerPoint deck is divided in two parts: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Instructor Planning Guide</a:t>
            </a:r>
            <a:endParaRPr lang="en-CA" sz="1600" dirty="0"/>
          </a:p>
          <a:p>
            <a:pPr lvl="1"/>
            <a:r>
              <a:rPr lang="en-CA" sz="1600" dirty="0"/>
              <a:t>Information to help you become familiar with the module</a:t>
            </a:r>
          </a:p>
          <a:p>
            <a:pPr lvl="1"/>
            <a:r>
              <a:rPr lang="en-CA" sz="1600" dirty="0"/>
              <a:t>Teaching aids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sz="1600" dirty="0"/>
              <a:t>Instructor Class Presentation</a:t>
            </a:r>
          </a:p>
          <a:p>
            <a:pPr lvl="1"/>
            <a:r>
              <a:rPr lang="en-CA" sz="1600" dirty="0"/>
              <a:t>Optional slides that you can use in the classroom</a:t>
            </a:r>
          </a:p>
          <a:p>
            <a:pPr lvl="1"/>
            <a:r>
              <a:rPr lang="en-CA" sz="1600" dirty="0"/>
              <a:t>Begins on slide # 8</a:t>
            </a:r>
            <a:endParaRPr lang="en-CA" sz="1600" dirty="0">
              <a:solidFill>
                <a:srgbClr val="FF0000"/>
              </a:solidFill>
            </a:endParaRPr>
          </a:p>
          <a:p>
            <a:pPr marL="142875" lvl="1" indent="0" algn="ctr">
              <a:buNone/>
            </a:pPr>
            <a:r>
              <a:rPr lang="en-CA" sz="1600" b="1" dirty="0"/>
              <a:t>Note</a:t>
            </a:r>
            <a:r>
              <a:rPr lang="en-CA" sz="1600" dirty="0"/>
              <a:t>: Remove the Planning Guide from this presentation before sharing with anyone.</a:t>
            </a:r>
          </a:p>
          <a:p>
            <a:pPr marL="0" indent="0">
              <a:buNone/>
            </a:pPr>
            <a:r>
              <a:rPr lang="en-CA" sz="1600" b="1" dirty="0">
                <a:solidFill>
                  <a:schemeClr val="accent4"/>
                </a:solidFill>
              </a:rPr>
              <a:t>For additional help and resources go to the Instructor Home Page and Course Resources for this course. </a:t>
            </a:r>
            <a:r>
              <a:rPr lang="en-US" sz="1600" b="1" dirty="0">
                <a:solidFill>
                  <a:schemeClr val="accent4"/>
                </a:solidFill>
              </a:rPr>
              <a:t>You also can visit the professional development site on www.netacad.com, the official Cisco Networking Academy Facebook page, or Instructor Only FB group.</a:t>
            </a:r>
            <a:endParaRPr lang="en-CA" sz="1600" b="1" dirty="0">
              <a:solidFill>
                <a:schemeClr val="accent4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9958195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D0DBD329-AB20-664C-9697-486FE5CED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9238"/>
            <a:ext cx="9144000" cy="609708"/>
          </a:xfrm>
        </p:spPr>
        <p:txBody>
          <a:bodyPr/>
          <a:lstStyle/>
          <a:p>
            <a:r>
              <a:rPr lang="en-US" dirty="0"/>
              <a:t>What to Expect in this Module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C2EDE137-350D-6D47-BD51-750CD19838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065" y="798945"/>
            <a:ext cx="8853286" cy="346366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To facilitate learning, the following features within the GUI may be included in this module: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24EE699F-A87C-2246-9235-C1DFDF6B26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898109"/>
              </p:ext>
            </p:extLst>
          </p:nvPr>
        </p:nvGraphicFramePr>
        <p:xfrm>
          <a:off x="341999" y="1384048"/>
          <a:ext cx="8557528" cy="17927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0558">
                  <a:extLst>
                    <a:ext uri="{9D8B030D-6E8A-4147-A177-3AD203B41FA5}">
                      <a16:colId xmlns:a16="http://schemas.microsoft.com/office/drawing/2014/main" xmlns="" val="200107645"/>
                    </a:ext>
                  </a:extLst>
                </a:gridCol>
                <a:gridCol w="6416970">
                  <a:extLst>
                    <a:ext uri="{9D8B030D-6E8A-4147-A177-3AD203B41FA5}">
                      <a16:colId xmlns:a16="http://schemas.microsoft.com/office/drawing/2014/main" xmlns="" val="2648404099"/>
                    </a:ext>
                  </a:extLst>
                </a:gridCol>
              </a:tblGrid>
              <a:tr h="360225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Feature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Description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67710602"/>
                  </a:ext>
                </a:extLst>
              </a:tr>
              <a:tr h="25659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58585B"/>
                          </a:solidFill>
                          <a:effectLst/>
                          <a:latin typeface="+mn-lt"/>
                        </a:rPr>
                        <a:t>Hands-On Labs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rgbClr val="58585B"/>
                          </a:solidFill>
                        </a:rPr>
                        <a:t>Labs designed for working with physical equipment.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5746">
                <a:tc>
                  <a:txBody>
                    <a:bodyPr/>
                    <a:lstStyle/>
                    <a:p>
                      <a:pPr marL="0" marR="0" lvl="0" indent="0" algn="l" defTabSz="68577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58585B"/>
                          </a:solidFill>
                          <a:effectLst/>
                          <a:latin typeface="+mn-lt"/>
                        </a:rPr>
                        <a:t>Videos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58585B"/>
                          </a:solidFill>
                        </a:rPr>
                        <a:t>Expose learners to new skills and concepts.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3884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58585B"/>
                          </a:solidFill>
                          <a:effectLst/>
                          <a:latin typeface="+mn-lt"/>
                        </a:rPr>
                        <a:t>Module Quizzes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rgbClr val="58585B"/>
                          </a:solidFill>
                        </a:rPr>
                        <a:t>Self-assessments that integrate concepts and skills learned throughout the series of topics presented in the module.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6947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58585B"/>
                          </a:solidFill>
                          <a:effectLst/>
                          <a:latin typeface="+mn-lt"/>
                        </a:rPr>
                        <a:t>Module Summary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rgbClr val="58585B"/>
                          </a:solidFill>
                        </a:rPr>
                        <a:t>Briefly recaps module content.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221539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Check Your Understanding</a:t>
            </a:r>
          </a:p>
        </p:txBody>
      </p:sp>
      <p:sp>
        <p:nvSpPr>
          <p:cNvPr id="7171" name="Content Placeholder 1"/>
          <p:cNvSpPr>
            <a:spLocks noGrp="1" noChangeArrowheads="1"/>
          </p:cNvSpPr>
          <p:nvPr>
            <p:ph idx="1"/>
          </p:nvPr>
        </p:nvSpPr>
        <p:spPr>
          <a:xfrm>
            <a:off x="145357" y="965201"/>
            <a:ext cx="8878570" cy="3643747"/>
          </a:xfrm>
        </p:spPr>
        <p:txBody>
          <a:bodyPr/>
          <a:lstStyle/>
          <a:p>
            <a:pPr>
              <a:spcBef>
                <a:spcPct val="30000"/>
              </a:spcBef>
              <a:buClrTx/>
              <a:buSzPct val="100000"/>
              <a:buFont typeface="Arial" pitchFamily="34" charset="0"/>
              <a:buChar char="•"/>
            </a:pPr>
            <a:r>
              <a:rPr lang="en-US" sz="1600" dirty="0"/>
              <a:t>Check Your Understanding activities are designed to let students quickly determine if they understand the content and can proceed, or if they need to review. </a:t>
            </a:r>
          </a:p>
          <a:p>
            <a:pPr>
              <a:spcBef>
                <a:spcPct val="30000"/>
              </a:spcBef>
              <a:buClrTx/>
              <a:buSzPct val="100000"/>
              <a:buFont typeface="Arial" pitchFamily="34" charset="0"/>
              <a:buChar char="•"/>
            </a:pPr>
            <a:r>
              <a:rPr lang="en-US" sz="1600" dirty="0"/>
              <a:t>Check Your Understanding activities </a:t>
            </a:r>
            <a:r>
              <a:rPr lang="en-US" sz="1600" b="1" i="1" dirty="0"/>
              <a:t>do not </a:t>
            </a:r>
            <a:r>
              <a:rPr lang="en-US" sz="1600" dirty="0"/>
              <a:t>affect student grades.</a:t>
            </a:r>
          </a:p>
          <a:p>
            <a:pPr>
              <a:spcBef>
                <a:spcPct val="30000"/>
              </a:spcBef>
              <a:buClrTx/>
              <a:buSzPct val="100000"/>
              <a:buFont typeface="Arial" pitchFamily="34" charset="0"/>
              <a:buChar char="•"/>
            </a:pPr>
            <a:r>
              <a:rPr lang="en-US" sz="1600" dirty="0"/>
              <a:t>There are no separate slides for these activities in the PPT. They are listed in the notes area of the slide that appears before these activities.</a:t>
            </a:r>
          </a:p>
          <a:p>
            <a:pPr marL="0" indent="0" eaLnBrk="1" hangingPunct="1">
              <a:spcBef>
                <a:spcPct val="30000"/>
              </a:spcBef>
              <a:buClrTx/>
              <a:buSzPct val="100000"/>
              <a:buFont typeface="Arial" pitchFamily="34" charset="0"/>
              <a:buChar char="•"/>
            </a:pPr>
            <a:endParaRPr lang="en-US" sz="1600" dirty="0"/>
          </a:p>
          <a:p>
            <a:pPr eaLnBrk="1" hangingPunct="1">
              <a:spcBef>
                <a:spcPct val="30000"/>
              </a:spcBef>
              <a:buClrTx/>
              <a:buSzPct val="100000"/>
              <a:buNone/>
            </a:pPr>
            <a:endParaRPr lang="en-US" sz="1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3335752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 noChangeArrowheads="1"/>
          </p:cNvSpPr>
          <p:nvPr>
            <p:ph type="title"/>
          </p:nvPr>
        </p:nvSpPr>
        <p:spPr>
          <a:xfrm>
            <a:off x="1" y="41393"/>
            <a:ext cx="9144000" cy="568207"/>
          </a:xfrm>
        </p:spPr>
        <p:txBody>
          <a:bodyPr/>
          <a:lstStyle/>
          <a:p>
            <a:pPr eaLnBrk="1" hangingPunct="1"/>
            <a:r>
              <a:rPr lang="en-US" dirty="0"/>
              <a:t>Module 27: Activities</a:t>
            </a:r>
          </a:p>
        </p:txBody>
      </p:sp>
      <p:sp>
        <p:nvSpPr>
          <p:cNvPr id="6147" name="Content Placeholder 1"/>
          <p:cNvSpPr>
            <a:spLocks noGrp="1" noChangeArrowheads="1"/>
          </p:cNvSpPr>
          <p:nvPr>
            <p:ph idx="1"/>
          </p:nvPr>
        </p:nvSpPr>
        <p:spPr>
          <a:xfrm>
            <a:off x="136631" y="609600"/>
            <a:ext cx="8695135" cy="348414"/>
          </a:xfrm>
        </p:spPr>
        <p:txBody>
          <a:bodyPr/>
          <a:lstStyle/>
          <a:p>
            <a:pPr marL="0" indent="0">
              <a:spcBef>
                <a:spcPct val="30000"/>
              </a:spcBef>
              <a:buNone/>
            </a:pPr>
            <a:r>
              <a:rPr lang="en-US" sz="1600" dirty="0"/>
              <a:t>What activities are associated with this module?</a:t>
            </a:r>
            <a:endParaRPr lang="en-US" sz="1600" dirty="0">
              <a:solidFill>
                <a:srgbClr val="00B0F0"/>
              </a:solidFill>
            </a:endParaRPr>
          </a:p>
          <a:p>
            <a:pPr marL="0" indent="0">
              <a:spcBef>
                <a:spcPct val="30000"/>
              </a:spcBef>
              <a:buNone/>
            </a:pPr>
            <a:endParaRPr lang="en-US" sz="1600" dirty="0"/>
          </a:p>
          <a:p>
            <a:pPr marL="89297" indent="0">
              <a:spcBef>
                <a:spcPct val="30000"/>
              </a:spcBef>
              <a:buNone/>
            </a:pPr>
            <a:endParaRPr lang="en-US" sz="1600" dirty="0"/>
          </a:p>
          <a:p>
            <a:pPr marL="89297" indent="0">
              <a:spcBef>
                <a:spcPct val="30000"/>
              </a:spcBef>
              <a:buNone/>
            </a:pPr>
            <a:endParaRPr lang="en-US" sz="1600" dirty="0"/>
          </a:p>
        </p:txBody>
      </p:sp>
      <p:graphicFrame>
        <p:nvGraphicFramePr>
          <p:cNvPr id="7" name="Table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0413435"/>
              </p:ext>
            </p:extLst>
          </p:nvPr>
        </p:nvGraphicFramePr>
        <p:xfrm>
          <a:off x="185738" y="1188926"/>
          <a:ext cx="8772528" cy="24136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58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51126">
                  <a:extLst>
                    <a:ext uri="{9D8B030D-6E8A-4147-A177-3AD203B41FA5}">
                      <a16:colId xmlns:a16="http://schemas.microsoft.com/office/drawing/2014/main" xmlns="" val="3156509146"/>
                    </a:ext>
                  </a:extLst>
                </a:gridCol>
                <a:gridCol w="486393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7164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87691">
                <a:tc>
                  <a:txBody>
                    <a:bodyPr/>
                    <a:lstStyle/>
                    <a:p>
                      <a:pPr marL="0" marR="0" lvl="0" indent="0" algn="ctr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Page #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ctr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Activity Type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Activity Name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Optional?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5489">
                <a:tc>
                  <a:txBody>
                    <a:bodyPr/>
                    <a:lstStyle/>
                    <a:p>
                      <a:pPr algn="l"/>
                      <a:r>
                        <a:rPr lang="en-IN" sz="1100" dirty="0"/>
                        <a:t>27.1.5</a:t>
                      </a:r>
                      <a:endParaRPr lang="en-US" sz="1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Lab </a:t>
                      </a:r>
                      <a:endParaRPr lang="en-US" sz="1100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100" dirty="0"/>
                        <a:t>Convert Data into a Universal Format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dirty="0"/>
                        <a:t>Recommended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25489">
                <a:tc>
                  <a:txBody>
                    <a:bodyPr/>
                    <a:lstStyle/>
                    <a:p>
                      <a:pPr algn="l"/>
                      <a:r>
                        <a:rPr lang="en-IN" sz="1100" dirty="0"/>
                        <a:t>27.2.9</a:t>
                      </a:r>
                      <a:endParaRPr lang="en-US" sz="1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1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Lab</a:t>
                      </a:r>
                      <a:endParaRPr lang="en-US" sz="1100" b="0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Regular Expression Tutorial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Recommended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489">
                <a:tc>
                  <a:txBody>
                    <a:bodyPr/>
                    <a:lstStyle/>
                    <a:p>
                      <a:pPr algn="l"/>
                      <a:r>
                        <a:rPr lang="en-IN" sz="1100" dirty="0">
                          <a:solidFill>
                            <a:srgbClr val="58585B"/>
                          </a:solidFill>
                        </a:rPr>
                        <a:t>27.2.10</a:t>
                      </a:r>
                      <a:endParaRPr lang="en-US" sz="1100" dirty="0">
                        <a:solidFill>
                          <a:srgbClr val="58585B"/>
                        </a:solidFill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100" dirty="0">
                          <a:solidFill>
                            <a:srgbClr val="58585B"/>
                          </a:solidFill>
                        </a:rPr>
                        <a:t>Lab</a:t>
                      </a:r>
                      <a:endParaRPr lang="en-US" sz="1100" dirty="0">
                        <a:solidFill>
                          <a:srgbClr val="58585B"/>
                        </a:solidFill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Extract an Executable from a PCAP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dirty="0"/>
                        <a:t>Recommended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3039725069"/>
                  </a:ext>
                </a:extLst>
              </a:tr>
              <a:tr h="225489">
                <a:tc>
                  <a:txBody>
                    <a:bodyPr/>
                    <a:lstStyle/>
                    <a:p>
                      <a:pPr algn="l"/>
                      <a:r>
                        <a:rPr lang="en-IN" sz="1100" dirty="0"/>
                        <a:t>27.2.11</a:t>
                      </a:r>
                      <a:endParaRPr lang="en-US" sz="1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100" dirty="0"/>
                        <a:t>Video</a:t>
                      </a:r>
                      <a:endParaRPr lang="en-US" sz="1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Interpret HTTP and DNS Data to Isolate Threat Actor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noProof="0" dirty="0"/>
                        <a:t>Recommended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814984366"/>
                  </a:ext>
                </a:extLst>
              </a:tr>
              <a:tr h="225489">
                <a:tc>
                  <a:txBody>
                    <a:bodyPr/>
                    <a:lstStyle/>
                    <a:p>
                      <a:pPr algn="l"/>
                      <a:r>
                        <a:rPr lang="en-IN" sz="1100" dirty="0"/>
                        <a:t>27.2.12</a:t>
                      </a:r>
                      <a:endParaRPr lang="en-US" sz="1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100" dirty="0"/>
                        <a:t>Lab</a:t>
                      </a:r>
                      <a:endParaRPr lang="en-US" sz="1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Interpret HTTP and DNS Data to Isolate Threat Actor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noProof="0" dirty="0"/>
                        <a:t>Recommended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74708435"/>
                  </a:ext>
                </a:extLst>
              </a:tr>
              <a:tr h="225489">
                <a:tc>
                  <a:txBody>
                    <a:bodyPr/>
                    <a:lstStyle/>
                    <a:p>
                      <a:pPr algn="l"/>
                      <a:r>
                        <a:rPr lang="en-IN" sz="1100" dirty="0"/>
                        <a:t>27.2.13</a:t>
                      </a:r>
                      <a:endParaRPr lang="en-US" sz="1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Video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GB" sz="11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Isolate Compromised Host Using 5-Tuple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noProof="0" dirty="0"/>
                        <a:t>Recommended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25489">
                <a:tc>
                  <a:txBody>
                    <a:bodyPr/>
                    <a:lstStyle/>
                    <a:p>
                      <a:pPr algn="l"/>
                      <a:r>
                        <a:rPr lang="en-IN" sz="1100" dirty="0"/>
                        <a:t>27.2.14</a:t>
                      </a:r>
                      <a:endParaRPr lang="en-US" sz="1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100" dirty="0"/>
                        <a:t>Lab</a:t>
                      </a:r>
                      <a:endParaRPr lang="en-US" sz="1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Isolate Compromised Host Using 5-Tuple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100" noProof="0" dirty="0"/>
                        <a:t>Recommended</a:t>
                      </a:r>
                      <a:endParaRPr lang="en-US" sz="1100" noProof="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25489">
                <a:tc>
                  <a:txBody>
                    <a:bodyPr/>
                    <a:lstStyle/>
                    <a:p>
                      <a:pPr algn="l"/>
                      <a:r>
                        <a:rPr lang="en-IN" sz="1100" dirty="0"/>
                        <a:t>27.2.15</a:t>
                      </a:r>
                      <a:endParaRPr lang="en-US" sz="1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100" dirty="0"/>
                        <a:t>Lab</a:t>
                      </a:r>
                      <a:endParaRPr lang="en-US" sz="1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Investigate a Malware Exploit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100" noProof="0" dirty="0"/>
                        <a:t>Recommended</a:t>
                      </a:r>
                      <a:endParaRPr lang="en-US" sz="1100" noProof="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25489">
                <a:tc>
                  <a:txBody>
                    <a:bodyPr/>
                    <a:lstStyle/>
                    <a:p>
                      <a:pPr algn="l"/>
                      <a:r>
                        <a:rPr lang="en-US" sz="1100" dirty="0" smtClean="0"/>
                        <a:t>27.2.16</a:t>
                      </a:r>
                      <a:endParaRPr lang="en-US" sz="1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Lab</a:t>
                      </a:r>
                      <a:endParaRPr lang="en-US" sz="1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1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Investigating an Attack on a Windows Host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100" noProof="0" dirty="0" smtClean="0"/>
                        <a:t>Recommended</a:t>
                      </a:r>
                      <a:endParaRPr lang="en-US" sz="1100" noProof="0" dirty="0" smtClean="0"/>
                    </a:p>
                  </a:txBody>
                  <a:tcPr marL="68580" marR="68580" marT="34290" marB="34290" anchor="ctr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79465384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Module 27: Best Practices</a:t>
            </a:r>
          </a:p>
        </p:txBody>
      </p:sp>
      <p:sp>
        <p:nvSpPr>
          <p:cNvPr id="11266" name="Content Placeholder 1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ct val="30000"/>
              </a:spcBef>
              <a:buClrTx/>
              <a:buNone/>
            </a:pPr>
            <a:r>
              <a:rPr lang="en-US" sz="1600" dirty="0"/>
              <a:t>Prior to teaching Module 27, the instructor should:</a:t>
            </a:r>
          </a:p>
          <a:p>
            <a:pPr>
              <a:spcBef>
                <a:spcPct val="30000"/>
              </a:spcBef>
              <a:buClrTx/>
              <a:buSzPct val="100000"/>
              <a:buFont typeface="Arial" pitchFamily="34" charset="0"/>
              <a:buChar char="•"/>
            </a:pPr>
            <a:r>
              <a:rPr lang="en-US" sz="1600" dirty="0"/>
              <a:t>Review the activities and assessments for this module.</a:t>
            </a:r>
          </a:p>
          <a:p>
            <a:pPr>
              <a:spcBef>
                <a:spcPct val="30000"/>
              </a:spcBef>
              <a:buClrTx/>
              <a:buSzPct val="100000"/>
              <a:buFont typeface="Arial" pitchFamily="34" charset="0"/>
              <a:buChar char="•"/>
            </a:pPr>
            <a:r>
              <a:rPr lang="en-US" sz="1600" dirty="0"/>
              <a:t>Try to include as many questions as possible to keep students engaged during classroom presentation.</a:t>
            </a:r>
          </a:p>
          <a:p>
            <a:pPr marL="0" indent="0">
              <a:spcBef>
                <a:spcPct val="30000"/>
              </a:spcBef>
              <a:buClrTx/>
              <a:buNone/>
            </a:pPr>
            <a:r>
              <a:rPr lang="en-US" sz="1600" dirty="0"/>
              <a:t>Topic </a:t>
            </a:r>
            <a:r>
              <a:rPr sz="1600" dirty="0"/>
              <a:t>27</a:t>
            </a:r>
            <a:r>
              <a:rPr lang="en-US" sz="1600" dirty="0"/>
              <a:t>.1</a:t>
            </a:r>
          </a:p>
          <a:p>
            <a:pPr marL="166688" indent="-166688">
              <a:spcBef>
                <a:spcPct val="30000"/>
              </a:spcBef>
              <a:buClrTx/>
              <a:buSzPct val="100000"/>
              <a:buFont typeface="Arial" pitchFamily="34" charset="0"/>
              <a:buChar char="•"/>
            </a:pPr>
            <a:r>
              <a:rPr lang="en-GB" sz="1600" dirty="0" smtClean="0"/>
              <a:t>Provide an overview of the Security Onion tools.</a:t>
            </a:r>
          </a:p>
          <a:p>
            <a:pPr marL="166688" lvl="1" indent="-166688">
              <a:spcBef>
                <a:spcPct val="30000"/>
              </a:spcBef>
              <a:spcAft>
                <a:spcPts val="600"/>
              </a:spcAft>
              <a:buClrTx/>
              <a:buSzPct val="100000"/>
              <a:buFont typeface="Arial" pitchFamily="34" charset="0"/>
              <a:buChar char="•"/>
            </a:pPr>
            <a:r>
              <a:rPr lang="en-GB" sz="1600" dirty="0" smtClean="0"/>
              <a:t>Ask the learners to visit </a:t>
            </a:r>
            <a:r>
              <a:rPr lang="en-US" sz="1600" dirty="0">
                <a:hlinkClick r:id="rId4"/>
              </a:rPr>
              <a:t>https://</a:t>
            </a:r>
            <a:r>
              <a:rPr lang="en-US" sz="1600" dirty="0" smtClean="0">
                <a:hlinkClick r:id="rId4"/>
              </a:rPr>
              <a:t>github.com/Security-Onion-Solutions/security-onion/wiki/IntroductionToSecurityOnion</a:t>
            </a:r>
            <a:r>
              <a:rPr lang="en-US" sz="1600" dirty="0" smtClean="0"/>
              <a:t> to learn more about Security Onion tools like ELK, Squil, HIDS and so on.</a:t>
            </a:r>
          </a:p>
          <a:p>
            <a:pPr marL="166688" lvl="1" indent="-166688">
              <a:spcBef>
                <a:spcPct val="30000"/>
              </a:spcBef>
              <a:spcAft>
                <a:spcPts val="600"/>
              </a:spcAft>
              <a:buClrTx/>
              <a:buSzPct val="100000"/>
              <a:buFont typeface="Arial" pitchFamily="34" charset="0"/>
              <a:buChar char="•"/>
            </a:pPr>
            <a:r>
              <a:rPr lang="en-US" sz="1600" dirty="0" smtClean="0"/>
              <a:t>Ask the class what do they understand by data archiving ? What is its importance?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273143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Module 27: Best Practices (Contd.)</a:t>
            </a:r>
          </a:p>
        </p:txBody>
      </p:sp>
      <p:sp>
        <p:nvSpPr>
          <p:cNvPr id="11266" name="Content Placeholder 1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85000"/>
              </a:lnSpc>
              <a:spcBef>
                <a:spcPct val="30000"/>
              </a:spcBef>
              <a:buClrTx/>
              <a:buNone/>
            </a:pPr>
            <a:r>
              <a:rPr lang="en-US" sz="1600" dirty="0" smtClean="0"/>
              <a:t>Topic </a:t>
            </a:r>
            <a:r>
              <a:rPr sz="1600" dirty="0"/>
              <a:t>27</a:t>
            </a:r>
            <a:r>
              <a:rPr lang="en-US" sz="1600" dirty="0"/>
              <a:t>.2</a:t>
            </a:r>
          </a:p>
          <a:p>
            <a:pPr marL="166688" indent="-166688">
              <a:lnSpc>
                <a:spcPct val="85000"/>
              </a:lnSpc>
              <a:spcBef>
                <a:spcPct val="30000"/>
              </a:spcBef>
              <a:buClrTx/>
              <a:buSzPct val="100000"/>
              <a:buFont typeface="Arial" pitchFamily="34" charset="0"/>
              <a:buChar char="•"/>
            </a:pPr>
            <a:r>
              <a:rPr lang="en-IN" sz="1600" dirty="0" smtClean="0"/>
              <a:t>Briefly explain Squil.</a:t>
            </a:r>
          </a:p>
          <a:p>
            <a:pPr marL="166688" indent="-166688">
              <a:lnSpc>
                <a:spcPct val="85000"/>
              </a:lnSpc>
              <a:spcBef>
                <a:spcPct val="30000"/>
              </a:spcBef>
              <a:buClrTx/>
              <a:buSzPct val="100000"/>
              <a:buFont typeface="Arial" pitchFamily="34" charset="0"/>
              <a:buChar char="•"/>
            </a:pPr>
            <a:r>
              <a:rPr lang="en-IN" sz="1600" dirty="0" smtClean="0"/>
              <a:t>Ask the class to visit the site: </a:t>
            </a:r>
            <a:r>
              <a:rPr lang="en-IN" sz="1600" dirty="0">
                <a:hlinkClick r:id="rId4"/>
              </a:rPr>
              <a:t>https://</a:t>
            </a:r>
            <a:r>
              <a:rPr lang="en-IN" sz="1600" dirty="0" smtClean="0">
                <a:hlinkClick r:id="rId4"/>
              </a:rPr>
              <a:t>docs.securityonion.net/en/latest/sguil.html</a:t>
            </a:r>
            <a:r>
              <a:rPr lang="en-IN" sz="1600" dirty="0" smtClean="0"/>
              <a:t> to learn more on Squil.</a:t>
            </a:r>
          </a:p>
          <a:p>
            <a:pPr marL="166688" indent="-166688">
              <a:lnSpc>
                <a:spcPct val="85000"/>
              </a:lnSpc>
              <a:spcBef>
                <a:spcPct val="30000"/>
              </a:spcBef>
              <a:buClrTx/>
              <a:buSzPct val="100000"/>
              <a:buFont typeface="Arial" pitchFamily="34" charset="0"/>
              <a:buChar char="•"/>
            </a:pPr>
            <a:r>
              <a:rPr lang="en-IN" altLang="ja-JP" sz="1600" dirty="0" smtClean="0"/>
              <a:t>Demonstrate a video of ‘I</a:t>
            </a:r>
            <a:r>
              <a:rPr lang="en-IN" sz="1600" dirty="0" smtClean="0"/>
              <a:t>nterpret </a:t>
            </a:r>
            <a:r>
              <a:rPr lang="en-IN" sz="1600" dirty="0"/>
              <a:t>HTTP and DNS Data to Isolate Threat </a:t>
            </a:r>
            <a:r>
              <a:rPr lang="en-IN" sz="1600" dirty="0" smtClean="0"/>
              <a:t>Actor’ to the class.</a:t>
            </a:r>
          </a:p>
          <a:p>
            <a:pPr marL="166688" indent="-166688">
              <a:lnSpc>
                <a:spcPct val="85000"/>
              </a:lnSpc>
              <a:spcBef>
                <a:spcPct val="30000"/>
              </a:spcBef>
              <a:buClrTx/>
              <a:buSzPct val="100000"/>
              <a:buFont typeface="Arial" pitchFamily="34" charset="0"/>
              <a:buChar char="•"/>
            </a:pPr>
            <a:r>
              <a:rPr lang="en-IN" sz="1600" dirty="0" smtClean="0"/>
              <a:t>Demonstrate a video of ‘Isolate </a:t>
            </a:r>
            <a:r>
              <a:rPr lang="en-IN" sz="1600" dirty="0"/>
              <a:t>Compromised Host Using </a:t>
            </a:r>
            <a:r>
              <a:rPr lang="en-IN" sz="1600" dirty="0" smtClean="0"/>
              <a:t>5-Tuple’ to the class.</a:t>
            </a:r>
            <a:endParaRPr lang="en-IN" sz="1600" dirty="0"/>
          </a:p>
          <a:p>
            <a:pPr marL="0" indent="0">
              <a:lnSpc>
                <a:spcPct val="85000"/>
              </a:lnSpc>
              <a:spcBef>
                <a:spcPct val="30000"/>
              </a:spcBef>
              <a:buClrTx/>
              <a:buSzPct val="100000"/>
              <a:buNone/>
            </a:pPr>
            <a:endParaRPr lang="en-GB" altLang="ja-JP" sz="1600" dirty="0" smtClean="0"/>
          </a:p>
          <a:p>
            <a:pPr marL="166688" indent="-166688">
              <a:lnSpc>
                <a:spcPct val="85000"/>
              </a:lnSpc>
              <a:spcBef>
                <a:spcPct val="30000"/>
              </a:spcBef>
              <a:buClrTx/>
              <a:buSzPct val="100000"/>
              <a:buNone/>
            </a:pPr>
            <a:r>
              <a:rPr lang="en-GB" altLang="ja-JP" sz="1600" dirty="0" smtClean="0"/>
              <a:t>Topic </a:t>
            </a:r>
            <a:r>
              <a:rPr lang="en-GB" altLang="ja-JP" sz="1600" dirty="0"/>
              <a:t>27.3</a:t>
            </a:r>
          </a:p>
          <a:p>
            <a:pPr marL="166688" indent="-166688">
              <a:lnSpc>
                <a:spcPct val="85000"/>
              </a:lnSpc>
              <a:spcBef>
                <a:spcPct val="30000"/>
              </a:spcBef>
              <a:buClrTx/>
              <a:buSzPct val="100000"/>
              <a:buFont typeface="Arial" pitchFamily="34" charset="0"/>
              <a:buChar char="•"/>
            </a:pPr>
            <a:r>
              <a:rPr lang="en-GB" sz="1600" dirty="0" smtClean="0"/>
              <a:t>Demonstrate to the students the Kibana interface and explain the customization of dashboards.</a:t>
            </a:r>
            <a:endParaRPr lang="en-US" sz="1600" dirty="0"/>
          </a:p>
          <a:p>
            <a:pPr marL="166688" indent="-166688">
              <a:lnSpc>
                <a:spcPct val="85000"/>
              </a:lnSpc>
              <a:spcBef>
                <a:spcPct val="30000"/>
              </a:spcBef>
              <a:buClrTx/>
              <a:buSzPct val="100000"/>
              <a:buFont typeface="Arial" pitchFamily="34" charset="0"/>
              <a:buChar char="•"/>
            </a:pPr>
            <a:endParaRPr lang="en-GB" sz="1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273143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493248" y="1911920"/>
            <a:ext cx="7278322" cy="1113445"/>
          </a:xfrm>
        </p:spPr>
        <p:txBody>
          <a:bodyPr/>
          <a:lstStyle/>
          <a:p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Module 27</a:t>
            </a:r>
            <a:r>
              <a:rPr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: </a:t>
            </a:r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Working with Network Security Data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Subtitle 6">
            <a:extLst>
              <a:ext uri="{FF2B5EF4-FFF2-40B4-BE49-F238E27FC236}">
                <a16:creationId xmlns:a16="http://schemas.microsoft.com/office/drawing/2014/main" xmlns="" id="{6D781240-4B4A-4909-95BE-1BBBED592AB0}"/>
              </a:ext>
            </a:extLst>
          </p:cNvPr>
          <p:cNvSpPr txBox="1">
            <a:spLocks/>
          </p:cNvSpPr>
          <p:nvPr/>
        </p:nvSpPr>
        <p:spPr>
          <a:xfrm>
            <a:off x="469496" y="3502504"/>
            <a:ext cx="2368954" cy="902174"/>
          </a:xfrm>
          <a:prstGeom prst="rect">
            <a:avLst/>
          </a:prstGeom>
        </p:spPr>
        <p:txBody>
          <a:bodyPr lIns="91420" tIns="45710" rIns="91420" bIns="45710" anchor="b" anchorCtr="0">
            <a:noAutofit/>
          </a:bodyPr>
          <a:lstStyle>
            <a:lvl1pPr marL="0" indent="0" algn="l" defTabSz="684213" rtl="0" eaLnBrk="1" fontAlgn="base" hangingPunct="1">
              <a:lnSpc>
                <a:spcPct val="95000"/>
              </a:lnSpc>
              <a:spcBef>
                <a:spcPts val="1075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None/>
              <a:defRPr lang="en-US" sz="1200" b="0" i="0" kern="1200">
                <a:solidFill>
                  <a:schemeClr val="accent5"/>
                </a:solidFill>
                <a:latin typeface="+mn-lt"/>
                <a:ea typeface="ＭＳ Ｐゴシック" charset="0"/>
                <a:cs typeface="CiscoSans"/>
              </a:defRPr>
            </a:lvl1pPr>
            <a:lvl2pPr marL="342856" indent="0" algn="ctr" defTabSz="684213" rtl="0" eaLnBrk="1" fontAlgn="base" hangingPunct="1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None/>
              <a:defRPr lang="en-US" sz="14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CiscoSans"/>
              </a:defRPr>
            </a:lvl2pPr>
            <a:lvl3pPr marL="685720" indent="0" algn="ctr" defTabSz="684213" rtl="0" eaLnBrk="1" fontAlgn="base" hangingPunct="1">
              <a:lnSpc>
                <a:spcPct val="95000"/>
              </a:lnSpc>
              <a:spcBef>
                <a:spcPts val="625"/>
              </a:spcBef>
              <a:spcAft>
                <a:spcPct val="0"/>
              </a:spcAft>
              <a:buFont typeface="Arial" charset="0"/>
              <a:buNone/>
              <a:defRPr lang="en-US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CiscoSans"/>
              </a:defRPr>
            </a:lvl3pPr>
            <a:lvl4pPr marL="1028579" indent="0" algn="ctr" defTabSz="684213" rtl="0" eaLnBrk="1" fontAlgn="base" hangingPunct="1">
              <a:lnSpc>
                <a:spcPct val="95000"/>
              </a:lnSpc>
              <a:spcBef>
                <a:spcPts val="625"/>
              </a:spcBef>
              <a:spcAft>
                <a:spcPct val="0"/>
              </a:spcAft>
              <a:buFont typeface="Arial" charset="0"/>
              <a:buNone/>
              <a:defRPr lang="en-US" sz="11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CiscoSans"/>
              </a:defRPr>
            </a:lvl4pPr>
            <a:lvl5pPr marL="1371441" indent="0" algn="ctr" defTabSz="684213" rtl="0" eaLnBrk="1" fontAlgn="base" hangingPunct="1">
              <a:lnSpc>
                <a:spcPct val="95000"/>
              </a:lnSpc>
              <a:spcBef>
                <a:spcPts val="625"/>
              </a:spcBef>
              <a:spcAft>
                <a:spcPct val="0"/>
              </a:spcAft>
              <a:buFont typeface="Arial" charset="0"/>
              <a:buNone/>
              <a:defRPr lang="en-US" sz="11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CiscoSans"/>
              </a:defRPr>
            </a:lvl5pPr>
            <a:lvl6pPr marL="1714297" indent="0" algn="ctr" defTabSz="685777" rtl="0" eaLnBrk="1" latinLnBrk="0" hangingPunct="1">
              <a:spcBef>
                <a:spcPts val="600"/>
              </a:spcBef>
              <a:buFont typeface="Arial" pitchFamily="34" charset="0"/>
              <a:buNone/>
              <a:defRPr sz="9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161" indent="0" algn="ctr" defTabSz="685777" rtl="0" eaLnBrk="1" latinLnBrk="0" hangingPunct="1">
              <a:spcBef>
                <a:spcPts val="600"/>
              </a:spcBef>
              <a:buFont typeface="Arial" pitchFamily="34" charset="0"/>
              <a:buNone/>
              <a:defRPr sz="8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020" indent="0" algn="ctr" defTabSz="685777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2882" indent="0" algn="ctr" defTabSz="685777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dirty="0"/>
              <a:t>CyberOps Associate  v1.0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8938986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 noChangeArrowheads="1"/>
          </p:cNvSpPr>
          <p:nvPr>
            <p:ph type="title"/>
          </p:nvPr>
        </p:nvSpPr>
        <p:spPr>
          <a:xfrm>
            <a:off x="1" y="41394"/>
            <a:ext cx="9144000" cy="612812"/>
          </a:xfrm>
        </p:spPr>
        <p:txBody>
          <a:bodyPr/>
          <a:lstStyle/>
          <a:p>
            <a:pPr eaLnBrk="1" hangingPunct="1"/>
            <a:r>
              <a:rPr lang="en-US" dirty="0"/>
              <a:t>Module Objectives</a:t>
            </a:r>
          </a:p>
        </p:txBody>
      </p:sp>
      <p:sp>
        <p:nvSpPr>
          <p:cNvPr id="6147" name="Content Placeholder 1"/>
          <p:cNvSpPr>
            <a:spLocks noGrp="1" noChangeArrowheads="1"/>
          </p:cNvSpPr>
          <p:nvPr>
            <p:ph idx="1"/>
          </p:nvPr>
        </p:nvSpPr>
        <p:spPr>
          <a:xfrm>
            <a:off x="99461" y="654207"/>
            <a:ext cx="8731272" cy="601388"/>
          </a:xfrm>
        </p:spPr>
        <p:txBody>
          <a:bodyPr/>
          <a:lstStyle/>
          <a:p>
            <a:pPr marL="0" lvl="0" indent="0" defTabSz="914400" ea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sz="1600" b="1" dirty="0">
                <a:ea typeface="Calibri" panose="020F0502020204030204" pitchFamily="34" charset="0"/>
                <a:cs typeface="Calibri" panose="020F0502020204030204" pitchFamily="34" charset="0"/>
              </a:rPr>
              <a:t>Module Title</a:t>
            </a:r>
            <a:r>
              <a:rPr lang="en-US" altLang="en-US" sz="1600" dirty="0">
                <a:ea typeface="Calibri" panose="020F0502020204030204" pitchFamily="34" charset="0"/>
                <a:cs typeface="Calibri" panose="020F0502020204030204" pitchFamily="34" charset="0"/>
              </a:rPr>
              <a:t> : </a:t>
            </a:r>
            <a:r>
              <a:rPr lang="en-GB" sz="1600" dirty="0"/>
              <a:t>Working with Network Security Data</a:t>
            </a:r>
            <a:endParaRPr lang="en-US" altLang="en-US" sz="1600" dirty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defTabSz="914400" ea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sz="1600" b="1" dirty="0">
                <a:ea typeface="Calibri" panose="020F0502020204030204" pitchFamily="34" charset="0"/>
                <a:cs typeface="Calibri" panose="020F0502020204030204" pitchFamily="34" charset="0"/>
              </a:rPr>
              <a:t>Module Objective</a:t>
            </a:r>
            <a:r>
              <a:rPr lang="en-US" altLang="en-US" sz="1600" dirty="0"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GB" sz="1600" dirty="0"/>
              <a:t>Interpret data to determine the source of an alert.</a:t>
            </a:r>
            <a:endParaRPr lang="en-US" altLang="en-US" sz="1600" dirty="0"/>
          </a:p>
          <a:p>
            <a:pPr marL="0" indent="0">
              <a:spcBef>
                <a:spcPct val="30000"/>
              </a:spcBef>
              <a:buNone/>
            </a:pPr>
            <a:endParaRPr lang="en-US" sz="1600" dirty="0"/>
          </a:p>
          <a:p>
            <a:pPr marL="89297" indent="0">
              <a:spcBef>
                <a:spcPct val="30000"/>
              </a:spcBef>
              <a:buNone/>
            </a:pPr>
            <a:endParaRPr lang="en-US" sz="1600" dirty="0"/>
          </a:p>
          <a:p>
            <a:pPr marL="89297" indent="0">
              <a:spcBef>
                <a:spcPct val="30000"/>
              </a:spcBef>
              <a:buNone/>
            </a:pPr>
            <a:endParaRPr lang="en-US" sz="16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5919927"/>
              </p:ext>
            </p:extLst>
          </p:nvPr>
        </p:nvGraphicFramePr>
        <p:xfrm>
          <a:off x="324960" y="1832589"/>
          <a:ext cx="8602223" cy="19032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180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86041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37356">
                <a:tc>
                  <a:txBody>
                    <a:bodyPr/>
                    <a:lstStyle/>
                    <a:p>
                      <a:pPr algn="ctr" fontAlgn="ctr"/>
                      <a:r>
                        <a:rPr lang="en-US" b="1" dirty="0"/>
                        <a:t>Topic Title</a:t>
                      </a:r>
                      <a:endParaRPr lang="en-US" b="0" dirty="0"/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b="1" dirty="0"/>
                        <a:t>Topic Objective</a:t>
                      </a:r>
                      <a:endParaRPr lang="en-US" b="0" dirty="0"/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74840">
                <a:tc>
                  <a:txBody>
                    <a:bodyPr/>
                    <a:lstStyle/>
                    <a:p>
                      <a:pPr algn="l" fontAlgn="ctr"/>
                      <a:r>
                        <a:rPr lang="en-US" b="1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A Common Data Platform</a:t>
                      </a:r>
                    </a:p>
                  </a:txBody>
                  <a:tcPr marL="47625" marR="47625" marT="47625" marB="47625" anchor="ctr">
                    <a:solidFill>
                      <a:srgbClr val="004C6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dirty="0"/>
                        <a:t>Explain how data is prepared for use in a Network Security Monitoring (NSM) system.</a:t>
                      </a: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7356">
                <a:tc>
                  <a:txBody>
                    <a:bodyPr/>
                    <a:lstStyle/>
                    <a:p>
                      <a:pPr fontAlgn="ctr"/>
                      <a:r>
                        <a:rPr lang="en-US" b="1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Investigating Network Data</a:t>
                      </a:r>
                    </a:p>
                  </a:txBody>
                  <a:tcPr marL="47625" marR="47625" marT="47625" marB="47625" anchor="ctr">
                    <a:solidFill>
                      <a:srgbClr val="004C69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GB" b="0" dirty="0"/>
                        <a:t>Use Security Onion tools to investigate network security events</a:t>
                      </a:r>
                      <a:r>
                        <a:rPr lang="en-GB" b="0" dirty="0" smtClean="0"/>
                        <a:t>.</a:t>
                      </a:r>
                      <a:endParaRPr lang="en-GB" b="0" dirty="0"/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37356">
                <a:tc>
                  <a:txBody>
                    <a:bodyPr/>
                    <a:lstStyle/>
                    <a:p>
                      <a:pPr fontAlgn="ctr"/>
                      <a:r>
                        <a:rPr lang="en-GB" b="1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Enhancing the Work of the CyberSecurity Analyst</a:t>
                      </a:r>
                    </a:p>
                  </a:txBody>
                  <a:tcPr marL="47625" marR="47625" marT="47625" marB="47625" anchor="ctr">
                    <a:solidFill>
                      <a:srgbClr val="004C69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GB" b="0" dirty="0"/>
                        <a:t>Describe network monitoring tools that enhance workflow management.</a:t>
                      </a: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3818946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6424" y="915409"/>
            <a:ext cx="8586173" cy="1802391"/>
          </a:xfrm>
        </p:spPr>
        <p:txBody>
          <a:bodyPr/>
          <a:lstStyle/>
          <a:p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27.1 </a:t>
            </a:r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A Common Data Platform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7309964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xmlns="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 dirty="0"/>
              <a:t>A Common Data Platform</a:t>
            </a:r>
            <a:r>
              <a:rPr altLang="en-US" dirty="0"/>
              <a:t/>
            </a:r>
            <a:br>
              <a:rPr altLang="en-US" dirty="0"/>
            </a:br>
            <a:r>
              <a:rPr lang="en-US" altLang="en-US" dirty="0"/>
              <a:t>ELK</a:t>
            </a:r>
            <a:endParaRPr lang="en-US" dirty="0"/>
          </a:p>
        </p:txBody>
      </p:sp>
      <p:sp>
        <p:nvSpPr>
          <p:cNvPr id="3" name="Content Placeholder 1"/>
          <p:cNvSpPr txBox="1"/>
          <p:nvPr/>
        </p:nvSpPr>
        <p:spPr>
          <a:xfrm>
            <a:off x="141395" y="745501"/>
            <a:ext cx="90120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dirty="0" smtClean="0">
                <a:solidFill>
                  <a:srgbClr val="000000"/>
                </a:solidFill>
              </a:rPr>
              <a:t>Security Onion includes Elastic Stack that consists of  Elasticsearch</a:t>
            </a:r>
            <a:r>
              <a:rPr lang="en-IN" sz="1600" dirty="0">
                <a:solidFill>
                  <a:srgbClr val="000000"/>
                </a:solidFill>
              </a:rPr>
              <a:t>, Logstash, and Kibana (ELK</a:t>
            </a:r>
            <a:r>
              <a:rPr lang="en-IN" sz="1600" dirty="0" smtClean="0">
                <a:solidFill>
                  <a:srgbClr val="000000"/>
                </a:solidFill>
              </a:rPr>
              <a:t>).</a:t>
            </a:r>
            <a:endParaRPr lang="en-GB" sz="1600" dirty="0">
              <a:solidFill>
                <a:srgbClr val="000000"/>
              </a:solidFill>
            </a:endParaRPr>
          </a:p>
        </p:txBody>
      </p:sp>
      <p:sp>
        <p:nvSpPr>
          <p:cNvPr id="2" name="Content Placeholder 2"/>
          <p:cNvSpPr>
            <a:spLocks noGrp="1"/>
          </p:cNvSpPr>
          <p:nvPr>
            <p:ph idx="1"/>
          </p:nvPr>
        </p:nvSpPr>
        <p:spPr>
          <a:xfrm>
            <a:off x="106358" y="1068327"/>
            <a:ext cx="4371374" cy="2062667"/>
          </a:xfrm>
        </p:spPr>
        <p:txBody>
          <a:bodyPr/>
          <a:lstStyle/>
          <a:p>
            <a:pPr marL="84137" lvl="1" indent="0">
              <a:buClrTx/>
              <a:buSzPct val="100000"/>
              <a:buNone/>
            </a:pPr>
            <a:r>
              <a:rPr lang="en-IN" sz="1600" b="1" dirty="0" smtClean="0"/>
              <a:t>Core Components of ELK:</a:t>
            </a:r>
          </a:p>
          <a:p>
            <a:pPr marL="263525" lvl="1" indent="-179388">
              <a:buClrTx/>
              <a:buSzPct val="100000"/>
            </a:pPr>
            <a:r>
              <a:rPr lang="en-IN" sz="1600" b="1" dirty="0" smtClean="0"/>
              <a:t>Elasticsearch</a:t>
            </a:r>
            <a:r>
              <a:rPr lang="en-IN" sz="1600" dirty="0" smtClean="0"/>
              <a:t>: An </a:t>
            </a:r>
            <a:r>
              <a:rPr lang="en-IN" sz="1600" dirty="0"/>
              <a:t>open-core platform </a:t>
            </a:r>
            <a:r>
              <a:rPr lang="en-IN" sz="1600" dirty="0" smtClean="0"/>
              <a:t>for </a:t>
            </a:r>
            <a:r>
              <a:rPr lang="en-IN" sz="1600" dirty="0"/>
              <a:t>searching and analyzing an organization’s data in near real time. </a:t>
            </a:r>
            <a:endParaRPr lang="en-IN" sz="1600" dirty="0" smtClean="0"/>
          </a:p>
          <a:p>
            <a:pPr marL="263525" lvl="1" indent="-179388">
              <a:buClrTx/>
              <a:buSzPct val="100000"/>
            </a:pPr>
            <a:r>
              <a:rPr lang="en-IN" sz="1600" b="1" dirty="0" smtClean="0"/>
              <a:t>Logstash</a:t>
            </a:r>
            <a:r>
              <a:rPr lang="en-IN" sz="1600" dirty="0" smtClean="0"/>
              <a:t>:</a:t>
            </a:r>
            <a:r>
              <a:rPr lang="en-IN" sz="1600" b="1" dirty="0"/>
              <a:t> </a:t>
            </a:r>
            <a:r>
              <a:rPr lang="en-IN" sz="1600" dirty="0" smtClean="0"/>
              <a:t>Enables </a:t>
            </a:r>
            <a:r>
              <a:rPr lang="en-IN" sz="1600" dirty="0"/>
              <a:t>collection and normalization of network data into data indexes that can be efficiently searched by Elasticsearch</a:t>
            </a:r>
            <a:r>
              <a:rPr lang="en-IN" sz="1600" dirty="0" smtClean="0"/>
              <a:t>.</a:t>
            </a:r>
          </a:p>
          <a:p>
            <a:pPr marL="263525" lvl="1" indent="-179388">
              <a:buClrTx/>
              <a:buSzPct val="100000"/>
            </a:pPr>
            <a:r>
              <a:rPr lang="en-IN" sz="1600" b="1" dirty="0" smtClean="0"/>
              <a:t>Kibana</a:t>
            </a:r>
            <a:r>
              <a:rPr lang="en-IN" sz="1600" dirty="0" smtClean="0"/>
              <a:t>: Provides </a:t>
            </a:r>
            <a:r>
              <a:rPr lang="en-IN" sz="1600" dirty="0"/>
              <a:t>a graphical interface to data that is compiled by Elasticsearch. </a:t>
            </a:r>
            <a:endParaRPr lang="en-IN" sz="1600" dirty="0" smtClean="0"/>
          </a:p>
          <a:p>
            <a:pPr marL="263525" lvl="1" indent="-179388">
              <a:buClrTx/>
              <a:buSzPct val="100000"/>
            </a:pPr>
            <a:r>
              <a:rPr lang="en-IN" sz="1600" b="1" dirty="0" smtClean="0"/>
              <a:t>Beats</a:t>
            </a:r>
            <a:r>
              <a:rPr lang="en-IN" sz="1600" dirty="0" smtClean="0"/>
              <a:t>: Series </a:t>
            </a:r>
            <a:r>
              <a:rPr lang="en-IN" sz="1600" dirty="0"/>
              <a:t>of software plugins </a:t>
            </a:r>
            <a:r>
              <a:rPr lang="en-IN" sz="1600" dirty="0" smtClean="0"/>
              <a:t>that send different </a:t>
            </a:r>
            <a:r>
              <a:rPr lang="en-IN" sz="1600" dirty="0"/>
              <a:t>types of data to the Elasticsearch data </a:t>
            </a:r>
            <a:r>
              <a:rPr lang="en-IN" sz="1600" dirty="0" smtClean="0"/>
              <a:t>stores.</a:t>
            </a:r>
            <a:endParaRPr lang="en-GB" sz="1600" dirty="0" smtClean="0"/>
          </a:p>
        </p:txBody>
      </p:sp>
      <p:pic>
        <p:nvPicPr>
          <p:cNvPr id="4" name="Picture 3" descr="EL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1166" y="1490845"/>
            <a:ext cx="4629174" cy="239123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424782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xmlns="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 dirty="0"/>
              <a:t>A Common Data Platform</a:t>
            </a:r>
            <a:r>
              <a:rPr altLang="en-US" dirty="0"/>
              <a:t/>
            </a:r>
            <a:br>
              <a:rPr altLang="en-US" dirty="0"/>
            </a:br>
            <a:r>
              <a:rPr lang="en-US" altLang="en-US" dirty="0"/>
              <a:t>Data Reduction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065" y="905820"/>
            <a:ext cx="4499968" cy="272803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sz="1600" dirty="0" smtClean="0"/>
              <a:t>To reduce data, it is essential to identify the network data </a:t>
            </a:r>
            <a:r>
              <a:rPr sz="1600" dirty="0"/>
              <a:t>that should be gathered and stored to reduce the burden on systems.</a:t>
            </a:r>
          </a:p>
          <a:p>
            <a:pPr>
              <a:buFont typeface="Arial" pitchFamily="34" charset="0"/>
              <a:buChar char="•"/>
            </a:pPr>
            <a:r>
              <a:rPr lang="en-IN" sz="1600" dirty="0" smtClean="0"/>
              <a:t>By </a:t>
            </a:r>
            <a:r>
              <a:rPr lang="en-IN" sz="1600" dirty="0"/>
              <a:t>limiting the volume of data, tools like Elasticsearch will </a:t>
            </a:r>
            <a:r>
              <a:rPr lang="en-IN" sz="1600" dirty="0" smtClean="0"/>
              <a:t>be far more useful.</a:t>
            </a:r>
            <a:endParaRPr lang="en-GB" sz="1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2516" y="941700"/>
            <a:ext cx="3882684" cy="3505200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424782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xmlns="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 dirty="0"/>
              <a:t>A Common Data Platform</a:t>
            </a:r>
            <a:r>
              <a:rPr altLang="en-US" dirty="0"/>
              <a:t/>
            </a:r>
            <a:br>
              <a:rPr altLang="en-US" dirty="0"/>
            </a:br>
            <a:r>
              <a:rPr lang="en-US" altLang="en-US" dirty="0"/>
              <a:t>Data Normalization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1200" y="830404"/>
            <a:ext cx="8667426" cy="1432029"/>
          </a:xfrm>
        </p:spPr>
        <p:txBody>
          <a:bodyPr/>
          <a:lstStyle/>
          <a:p>
            <a:pPr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sz="1600" dirty="0"/>
              <a:t>Data normalization is the process of combining data from a </a:t>
            </a:r>
            <a:r>
              <a:rPr sz="1600" dirty="0" smtClean="0"/>
              <a:t>number of </a:t>
            </a:r>
            <a:r>
              <a:rPr sz="1600" dirty="0"/>
              <a:t>sources into a common </a:t>
            </a:r>
            <a:r>
              <a:rPr sz="1600" dirty="0" smtClean="0"/>
              <a:t>format.</a:t>
            </a:r>
          </a:p>
          <a:p>
            <a:pPr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en-GB" sz="1600" dirty="0" smtClean="0"/>
              <a:t>A </a:t>
            </a:r>
            <a:r>
              <a:rPr lang="en-GB" sz="1600" dirty="0"/>
              <a:t>common schema will specify the names and formats for the required data fields</a:t>
            </a:r>
            <a:r>
              <a:rPr lang="en-GB" sz="1600" dirty="0" smtClean="0"/>
              <a:t>.</a:t>
            </a:r>
          </a:p>
          <a:p>
            <a:pPr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en-IN" sz="1600" dirty="0"/>
              <a:t>For example, IPv6 addresses, MAC addresses, and date and </a:t>
            </a:r>
            <a:r>
              <a:rPr lang="en-IN" sz="1600" dirty="0" smtClean="0"/>
              <a:t>time can </a:t>
            </a:r>
            <a:r>
              <a:rPr lang="en-IN" sz="1600" dirty="0"/>
              <a:t>be represented in varying </a:t>
            </a:r>
            <a:r>
              <a:rPr lang="en-IN" sz="1600" dirty="0" smtClean="0"/>
              <a:t>formats:</a:t>
            </a:r>
            <a:endParaRPr lang="en-GB" sz="1600" dirty="0"/>
          </a:p>
          <a:p>
            <a:pPr>
              <a:buFont typeface="Arial" pitchFamily="34" charset="0"/>
              <a:buChar char="•"/>
            </a:pPr>
            <a:endParaRPr lang="en-GB" sz="1600" dirty="0"/>
          </a:p>
          <a:p>
            <a:pPr>
              <a:buFont typeface="Arial" pitchFamily="34" charset="0"/>
              <a:buChar char="•"/>
            </a:pPr>
            <a:endParaRPr lang="en-GB" sz="1600" dirty="0" smtClean="0"/>
          </a:p>
          <a:p>
            <a:pPr>
              <a:buFont typeface="Arial" pitchFamily="34" charset="0"/>
              <a:buChar char="•"/>
            </a:pPr>
            <a:endParaRPr lang="en-GB" sz="1600" dirty="0"/>
          </a:p>
          <a:p>
            <a:pPr>
              <a:buFont typeface="Arial" pitchFamily="34" charset="0"/>
              <a:buChar char="•"/>
            </a:pPr>
            <a:endParaRPr lang="en-GB" sz="1600" dirty="0" smtClean="0"/>
          </a:p>
          <a:p>
            <a:pPr marL="0" indent="0">
              <a:buNone/>
            </a:pPr>
            <a:endParaRPr sz="1600" dirty="0"/>
          </a:p>
          <a:p>
            <a:pPr marL="0" indent="0">
              <a:spcBef>
                <a:spcPts val="0"/>
              </a:spcBef>
              <a:spcAft>
                <a:spcPts val="300"/>
              </a:spcAft>
              <a:buClrTx/>
              <a:buSzPct val="100000"/>
              <a:buNone/>
            </a:pPr>
            <a:endParaRPr lang="en-GB" sz="1600" dirty="0"/>
          </a:p>
        </p:txBody>
      </p:sp>
      <p:graphicFrame>
        <p:nvGraphicFramePr>
          <p:cNvPr id="5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5347207"/>
              </p:ext>
            </p:extLst>
          </p:nvPr>
        </p:nvGraphicFramePr>
        <p:xfrm>
          <a:off x="461672" y="2410070"/>
          <a:ext cx="8289303" cy="1285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6599"/>
                <a:gridCol w="2174690"/>
                <a:gridCol w="320801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>
                          <a:latin typeface="+mn-lt"/>
                        </a:rPr>
                        <a:t>IPv6</a:t>
                      </a:r>
                      <a:r>
                        <a:rPr lang="en-IN" baseline="0" dirty="0" smtClean="0">
                          <a:latin typeface="+mn-lt"/>
                        </a:rPr>
                        <a:t> Address Formats</a:t>
                      </a:r>
                      <a:endParaRPr lang="en-IN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>
                          <a:latin typeface="+mn-lt"/>
                        </a:rPr>
                        <a:t>Mac Formats</a:t>
                      </a:r>
                      <a:endParaRPr lang="en-IN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>
                          <a:latin typeface="+mn-lt"/>
                        </a:rPr>
                        <a:t>Date Formats</a:t>
                      </a:r>
                      <a:endParaRPr lang="en-IN" dirty="0">
                        <a:latin typeface="+mn-lt"/>
                      </a:endParaRPr>
                    </a:p>
                  </a:txBody>
                  <a:tcPr/>
                </a:tc>
              </a:tr>
              <a:tr h="188538">
                <a:tc>
                  <a:txBody>
                    <a:bodyPr/>
                    <a:lstStyle/>
                    <a:p>
                      <a:pPr algn="l">
                        <a:buFont typeface="Arial"/>
                        <a:buNone/>
                      </a:pPr>
                      <a:r>
                        <a:rPr lang="en-IN" b="0" i="0" dirty="0" smtClean="0">
                          <a:solidFill>
                            <a:srgbClr val="58585B"/>
                          </a:solidFill>
                          <a:effectLst/>
                          <a:latin typeface="+mn-lt"/>
                        </a:rPr>
                        <a:t>2001:db8:acad:1111:2222::33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A7:03:DB:7C:91:AA</a:t>
                      </a:r>
                      <a:endParaRPr lang="en-IN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Monday, July 24, 2017 7:39:35pm</a:t>
                      </a:r>
                      <a:endParaRPr lang="en-IN" dirty="0">
                        <a:latin typeface="+mn-lt"/>
                      </a:endParaRPr>
                    </a:p>
                  </a:txBody>
                  <a:tcPr/>
                </a:tc>
              </a:tr>
              <a:tr h="232529">
                <a:tc>
                  <a:txBody>
                    <a:bodyPr/>
                    <a:lstStyle/>
                    <a:p>
                      <a:pPr algn="l">
                        <a:buFont typeface="Arial"/>
                        <a:buNone/>
                      </a:pPr>
                      <a:r>
                        <a:rPr lang="en-IN" b="0" i="0" dirty="0" smtClean="0">
                          <a:solidFill>
                            <a:srgbClr val="58585B"/>
                          </a:solidFill>
                          <a:effectLst/>
                          <a:latin typeface="+mn-lt"/>
                        </a:rPr>
                        <a:t>2001:DB8:ACAD:1111:2222::33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A7-03-DB-7C-91-AA</a:t>
                      </a:r>
                      <a:endParaRPr lang="en-IN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Mon, 24 Jul 2017 19:39:35 +0000</a:t>
                      </a:r>
                      <a:endParaRPr lang="en-IN" dirty="0">
                        <a:latin typeface="+mn-lt"/>
                      </a:endParaRPr>
                    </a:p>
                  </a:txBody>
                  <a:tcPr/>
                </a:tc>
              </a:tr>
              <a:tr h="210534">
                <a:tc>
                  <a:txBody>
                    <a:bodyPr/>
                    <a:lstStyle/>
                    <a:p>
                      <a:pPr algn="l">
                        <a:buFont typeface="Arial"/>
                        <a:buNone/>
                      </a:pPr>
                      <a:r>
                        <a:rPr lang="en-IN" b="0" i="0" dirty="0" smtClean="0">
                          <a:solidFill>
                            <a:srgbClr val="58585B"/>
                          </a:solidFill>
                          <a:effectLst/>
                          <a:latin typeface="+mn-lt"/>
                        </a:rPr>
                        <a:t>2001:DB8:ACAD:1111:2222:0:0:33</a:t>
                      </a:r>
                      <a:endParaRPr lang="en-IN" b="0" i="0" dirty="0">
                        <a:solidFill>
                          <a:srgbClr val="58585B"/>
                        </a:solidFill>
                        <a:effectLst/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A70.3DB.7C9.1AA</a:t>
                      </a:r>
                      <a:endParaRPr lang="en-IN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2017-07-24T19:39:35+00:00</a:t>
                      </a:r>
                      <a:endParaRPr lang="en-IN" dirty="0"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Content Placeholder 2"/>
          <p:cNvSpPr txBox="1"/>
          <p:nvPr/>
        </p:nvSpPr>
        <p:spPr>
          <a:xfrm>
            <a:off x="181769" y="3836295"/>
            <a:ext cx="87642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indent="-179388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rPr>
              <a:t>Data normalization is </a:t>
            </a:r>
            <a:r>
              <a:rPr lang="en-GB" sz="1600" dirty="0" smtClean="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rPr>
              <a:t>also required </a:t>
            </a:r>
            <a:r>
              <a:rPr lang="en-GB" sz="1600" dirty="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rPr>
              <a:t>to simplify searching for correlated </a:t>
            </a:r>
            <a:r>
              <a:rPr lang="en-GB" sz="1600" dirty="0">
                <a:solidFill>
                  <a:schemeClr val="tx1">
                    <a:lumMod val="50000"/>
                  </a:schemeClr>
                </a:solidFill>
              </a:rPr>
              <a:t>events</a:t>
            </a:r>
            <a:r>
              <a:rPr lang="en-GB" sz="1600" dirty="0" smtClean="0">
                <a:solidFill>
                  <a:schemeClr val="tx1">
                    <a:lumMod val="50000"/>
                  </a:schemeClr>
                </a:solidFill>
              </a:rPr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424782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xmlns="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 dirty="0"/>
              <a:t>A Common Data Platform</a:t>
            </a:r>
            <a:r>
              <a:rPr altLang="en-US" dirty="0"/>
              <a:t/>
            </a:r>
            <a:br>
              <a:rPr altLang="en-US" dirty="0"/>
            </a:br>
            <a:r>
              <a:rPr lang="en-US" altLang="en-US" dirty="0"/>
              <a:t>Data Archiving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19480" y="886966"/>
            <a:ext cx="8858534" cy="1545149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sz="1600" dirty="0"/>
              <a:t>Retaining </a:t>
            </a:r>
            <a:r>
              <a:rPr sz="1600" dirty="0" smtClean="0"/>
              <a:t>Network Security Monitoring (NSM) </a:t>
            </a:r>
            <a:r>
              <a:rPr sz="1600" dirty="0"/>
              <a:t>data indefinitely is not feasible due to storage and access issues. </a:t>
            </a:r>
          </a:p>
          <a:p>
            <a:pPr>
              <a:buFont typeface="Arial" pitchFamily="34" charset="0"/>
              <a:buChar char="•"/>
            </a:pPr>
            <a:r>
              <a:rPr lang="en-IN" sz="1600" dirty="0"/>
              <a:t>T</a:t>
            </a:r>
            <a:r>
              <a:rPr lang="en-IN" sz="1600" dirty="0" smtClean="0"/>
              <a:t>he </a:t>
            </a:r>
            <a:r>
              <a:rPr lang="en-IN" sz="1600" dirty="0"/>
              <a:t>retention period for certain types of network security information may be specified by compliance frameworks</a:t>
            </a:r>
            <a:r>
              <a:rPr lang="en-IN" sz="1600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sz="1600" dirty="0" err="1" smtClean="0"/>
              <a:t>Sguil</a:t>
            </a:r>
            <a:r>
              <a:rPr sz="1600" dirty="0" smtClean="0"/>
              <a:t> </a:t>
            </a:r>
            <a:r>
              <a:rPr sz="1600" dirty="0"/>
              <a:t>alert data is retained for 30 days by default</a:t>
            </a:r>
            <a:r>
              <a:rPr sz="1600" dirty="0" smtClean="0"/>
              <a:t>. T</a:t>
            </a:r>
            <a:r>
              <a:rPr lang="en-IN" sz="1600" dirty="0" smtClean="0"/>
              <a:t>his </a:t>
            </a:r>
            <a:r>
              <a:rPr lang="en-IN" sz="1600" dirty="0"/>
              <a:t>value is set in the </a:t>
            </a:r>
            <a:r>
              <a:rPr lang="en-IN" sz="1600" b="1" dirty="0" err="1" smtClean="0"/>
              <a:t>securityonion.conf</a:t>
            </a:r>
            <a:r>
              <a:rPr lang="en-IN" sz="1600" dirty="0"/>
              <a:t> </a:t>
            </a:r>
            <a:r>
              <a:rPr lang="en-IN" sz="1600" dirty="0" smtClean="0"/>
              <a:t>file.</a:t>
            </a:r>
          </a:p>
          <a:p>
            <a:pPr>
              <a:buFont typeface="Arial" pitchFamily="34" charset="0"/>
              <a:buChar char="•"/>
            </a:pPr>
            <a:r>
              <a:rPr lang="en-IN" sz="1600" dirty="0"/>
              <a:t>Security Onion data can always be archived to external storage by a data archive system, depending on the needs and capabilities of the organization.</a:t>
            </a:r>
            <a:endParaRPr lang="en-IN" sz="1600" dirty="0" smtClean="0"/>
          </a:p>
          <a:p>
            <a:pPr marL="0" indent="0">
              <a:buNone/>
            </a:pPr>
            <a:r>
              <a:rPr lang="en-IN" sz="1600" b="1" i="1" dirty="0"/>
              <a:t>Note</a:t>
            </a:r>
            <a:r>
              <a:rPr lang="en-IN" sz="1600" i="1" dirty="0"/>
              <a:t>: The storage locations for the different types of Security Onion data will vary based on the Security Onion implementation.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424782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2">
            <a:extLst>
              <a:ext uri="{FF2B5EF4-FFF2-40B4-BE49-F238E27FC236}">
                <a16:creationId xmlns:a16="http://schemas.microsoft.com/office/drawing/2014/main" xmlns="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 dirty="0"/>
              <a:t>A Common Data Platform</a:t>
            </a:r>
            <a:r>
              <a:rPr altLang="en-US"/>
              <a:t/>
            </a:r>
            <a:br>
              <a:rPr altLang="en-US"/>
            </a:br>
            <a:r>
              <a:t>Lab - Convert Data into a Universal Format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065" y="905820"/>
            <a:ext cx="8667426" cy="2728030"/>
          </a:xfrm>
        </p:spPr>
        <p:txBody>
          <a:bodyPr/>
          <a:lstStyle/>
          <a:p>
            <a:pPr>
              <a:buNone/>
            </a:pPr>
            <a:r>
              <a:rPr lang="en-IN" sz="1600" dirty="0" smtClean="0"/>
              <a:t>In this lab, you will complete the following objectives:</a:t>
            </a:r>
            <a:endParaRPr sz="1600" dirty="0"/>
          </a:p>
          <a:p>
            <a:pPr>
              <a:buFont typeface="Arial" pitchFamily="34" charset="0"/>
              <a:buChar char="•"/>
            </a:pPr>
            <a:r>
              <a:rPr lang="en-IN" sz="1600" b="1" dirty="0"/>
              <a:t>Part 1</a:t>
            </a:r>
            <a:r>
              <a:rPr lang="en-IN" sz="1600" dirty="0"/>
              <a:t>: </a:t>
            </a:r>
            <a:r>
              <a:rPr lang="en-GB" sz="1600" dirty="0"/>
              <a:t>Use command line tools to manually normalize log entries.</a:t>
            </a:r>
          </a:p>
          <a:p>
            <a:pPr>
              <a:buFont typeface="Arial" pitchFamily="34" charset="0"/>
              <a:buChar char="•"/>
            </a:pPr>
            <a:r>
              <a:rPr lang="en-GB" sz="1600" b="1" dirty="0"/>
              <a:t>Part 2</a:t>
            </a:r>
            <a:r>
              <a:rPr lang="en-GB" sz="1600" dirty="0"/>
              <a:t>: The timestamp field must be normalized. </a:t>
            </a:r>
          </a:p>
          <a:p>
            <a:pPr>
              <a:buFont typeface="Arial" pitchFamily="34" charset="0"/>
              <a:buChar char="•"/>
            </a:pPr>
            <a:r>
              <a:rPr lang="en-GB" sz="1600" b="1" dirty="0"/>
              <a:t>Part 3</a:t>
            </a:r>
            <a:r>
              <a:rPr lang="en-GB" sz="1600" dirty="0"/>
              <a:t>: The IPv6 field requires normalization.</a:t>
            </a:r>
            <a:endParaRPr sz="1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424782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8300" y="1461674"/>
            <a:ext cx="7598042" cy="1802391"/>
          </a:xfrm>
        </p:spPr>
        <p:txBody>
          <a:bodyPr/>
          <a:lstStyle/>
          <a:p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27.2 </a:t>
            </a:r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Investigating Network Data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7309964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xmlns="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 dirty="0"/>
              <a:t>Investigating Network Data</a:t>
            </a:r>
            <a:r>
              <a:rPr altLang="en-US"/>
              <a:t/>
            </a:r>
            <a:br>
              <a:rPr altLang="en-US"/>
            </a:br>
            <a:r>
              <a:t>Working in Sguil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065" y="707852"/>
            <a:ext cx="3230731" cy="4069941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GB" sz="1600" dirty="0" smtClean="0"/>
              <a:t>In </a:t>
            </a:r>
            <a:r>
              <a:rPr lang="en-GB" sz="1600" dirty="0"/>
              <a:t>Security Onion, the first place that a cybersecurity analyst will go to verify alerts is Sguil.</a:t>
            </a:r>
          </a:p>
          <a:p>
            <a:pPr>
              <a:buFont typeface="Arial" pitchFamily="34" charset="0"/>
              <a:buChar char="•"/>
            </a:pPr>
            <a:r>
              <a:rPr lang="en-GB" sz="1600" dirty="0"/>
              <a:t>Sguil automatically correlates similar alerts into a single line and provides a way to view correlated events represented by that line</a:t>
            </a:r>
            <a:r>
              <a:rPr lang="en-GB" sz="1600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en-IN" sz="1600" dirty="0" smtClean="0"/>
              <a:t>To understand what is </a:t>
            </a:r>
            <a:r>
              <a:rPr lang="en-IN" sz="1600" dirty="0"/>
              <a:t>happening in the network, it may be useful to sort </a:t>
            </a:r>
            <a:r>
              <a:rPr lang="en-IN" sz="1600" dirty="0" smtClean="0"/>
              <a:t>the</a:t>
            </a:r>
            <a:r>
              <a:rPr lang="en-IN" sz="1600" dirty="0"/>
              <a:t> </a:t>
            </a:r>
            <a:r>
              <a:rPr lang="en-IN" sz="1600" b="1" dirty="0"/>
              <a:t>CNT</a:t>
            </a:r>
            <a:r>
              <a:rPr lang="en-IN" sz="1600" dirty="0"/>
              <a:t> column to display the alerts with the highest frequency.</a:t>
            </a:r>
            <a:endParaRPr lang="en-GB" sz="1600" dirty="0"/>
          </a:p>
          <a:p>
            <a:pPr>
              <a:buNone/>
            </a:pPr>
            <a:endParaRPr sz="1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4670" y="824480"/>
            <a:ext cx="5688810" cy="3324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304097" y="4133444"/>
            <a:ext cx="5688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>
                <a:solidFill>
                  <a:srgbClr val="000000"/>
                </a:solidFill>
              </a:rPr>
              <a:t>Sguil Alerts Sorted on </a:t>
            </a:r>
            <a:r>
              <a:rPr lang="en-IN" dirty="0" smtClean="0">
                <a:solidFill>
                  <a:srgbClr val="000000"/>
                </a:solidFill>
              </a:rPr>
              <a:t>CNT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424782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xmlns="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 dirty="0"/>
              <a:t>Investigating Network Data</a:t>
            </a:r>
            <a:r>
              <a:rPr altLang="en-US"/>
              <a:t/>
            </a:r>
            <a:br>
              <a:rPr altLang="en-US"/>
            </a:br>
            <a:r>
              <a:t>Sguil Queries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065" y="905819"/>
            <a:ext cx="3513535" cy="4069941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GB" sz="1600" dirty="0"/>
              <a:t>Queries can be constructed in Sguil using the Query Builder. It simplifies constructing queries to a certain degree.</a:t>
            </a:r>
          </a:p>
          <a:p>
            <a:pPr>
              <a:buFont typeface="Arial" pitchFamily="34" charset="0"/>
              <a:buChar char="•"/>
            </a:pPr>
            <a:r>
              <a:rPr lang="en-GB" sz="1600" dirty="0"/>
              <a:t>Cybersecurity analyst must know the field names and some issues with field values to effectively build queries in Sguil</a:t>
            </a:r>
            <a:r>
              <a:rPr lang="en-GB" sz="1600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en-IN" sz="1600" dirty="0"/>
              <a:t>For example, Sguil stores IP addresses in an integer representation. </a:t>
            </a:r>
            <a:endParaRPr lang="en-GB" sz="1600" dirty="0"/>
          </a:p>
          <a:p>
            <a:pPr>
              <a:buNone/>
            </a:pPr>
            <a:r>
              <a:rPr lang="en-GB" sz="1600" dirty="0"/>
              <a:t> </a:t>
            </a:r>
            <a:endParaRPr sz="1600" dirty="0"/>
          </a:p>
        </p:txBody>
      </p:sp>
      <p:pic>
        <p:nvPicPr>
          <p:cNvPr id="5" name="Picture 4" descr="sguil-quer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6284" y="973808"/>
            <a:ext cx="5318960" cy="330813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424782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xmlns="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 dirty="0"/>
              <a:t>Investigating Network Data</a:t>
            </a:r>
            <a:r>
              <a:rPr altLang="en-US"/>
              <a:t/>
            </a:r>
            <a:br>
              <a:rPr altLang="en-US"/>
            </a:br>
            <a:r>
              <a:rPr altLang="en-US"/>
              <a:t>P</a:t>
            </a:r>
            <a:r>
              <a:t>ivoting from Sguil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065" y="726706"/>
            <a:ext cx="3607803" cy="3458795"/>
          </a:xfrm>
        </p:spPr>
        <p:txBody>
          <a:bodyPr/>
          <a:lstStyle/>
          <a:p>
            <a:pPr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en-GB" sz="1600" dirty="0"/>
              <a:t>Sguil provides the ability for the cybersecurity analyst to pivot to other information sources and tools.</a:t>
            </a:r>
          </a:p>
          <a:p>
            <a:pPr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en-GB" sz="1600" dirty="0"/>
              <a:t>Log files are available in Elasticsearch. </a:t>
            </a:r>
          </a:p>
          <a:p>
            <a:pPr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en-GB" sz="1600" dirty="0"/>
              <a:t>Relevant packet captures can be displayed in </a:t>
            </a:r>
            <a:r>
              <a:rPr lang="en-GB" sz="1600" dirty="0" err="1"/>
              <a:t>Wireshark</a:t>
            </a:r>
            <a:r>
              <a:rPr lang="en-GB" sz="1600" dirty="0"/>
              <a:t>. </a:t>
            </a:r>
          </a:p>
          <a:p>
            <a:pPr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en-IN" sz="1600" dirty="0" smtClean="0"/>
              <a:t>Sguil </a:t>
            </a:r>
            <a:r>
              <a:rPr lang="en-IN" sz="1600" dirty="0"/>
              <a:t>can provide pivots to Passive Real-time Asset Detection System (PRADS) and Security Analyst Network Connection Profiler (SANCP) information</a:t>
            </a:r>
            <a:r>
              <a:rPr lang="en-IN" sz="1600" dirty="0" smtClean="0"/>
              <a:t>.  </a:t>
            </a:r>
          </a:p>
        </p:txBody>
      </p:sp>
      <p:sp>
        <p:nvSpPr>
          <p:cNvPr id="8" name="Content Placeholder 2"/>
          <p:cNvSpPr txBox="1"/>
          <p:nvPr/>
        </p:nvSpPr>
        <p:spPr>
          <a:xfrm>
            <a:off x="304324" y="4270498"/>
            <a:ext cx="87831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b="1" i="1" dirty="0">
                <a:solidFill>
                  <a:schemeClr val="tx1">
                    <a:lumMod val="50000"/>
                  </a:schemeClr>
                </a:solidFill>
              </a:rPr>
              <a:t>Note</a:t>
            </a:r>
            <a:r>
              <a:rPr lang="en-IN" sz="1600" i="1" dirty="0">
                <a:solidFill>
                  <a:schemeClr val="tx1">
                    <a:lumMod val="50000"/>
                  </a:schemeClr>
                </a:solidFill>
              </a:rPr>
              <a:t>: The Sguil interface refers to PADS instead of PRADS</a:t>
            </a:r>
            <a:r>
              <a:rPr lang="en-IN" sz="1600" i="1" dirty="0" smtClean="0">
                <a:solidFill>
                  <a:schemeClr val="tx1">
                    <a:lumMod val="50000"/>
                  </a:schemeClr>
                </a:solidFill>
              </a:rPr>
              <a:t>.</a:t>
            </a:r>
            <a:endParaRPr lang="en-IN" sz="1600" i="1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2178" y="829881"/>
            <a:ext cx="5465988" cy="306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424782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xmlns="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 dirty="0"/>
              <a:t>Investigating Network Data</a:t>
            </a:r>
            <a:r>
              <a:rPr altLang="en-US"/>
              <a:t/>
            </a:r>
            <a:br>
              <a:rPr altLang="en-US"/>
            </a:br>
            <a:r>
              <a:rPr altLang="en-US"/>
              <a:t>Event Handling in </a:t>
            </a:r>
            <a:r>
              <a:t>Sguil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1200" y="830404"/>
            <a:ext cx="3570096" cy="970114"/>
          </a:xfrm>
        </p:spPr>
        <p:txBody>
          <a:bodyPr/>
          <a:lstStyle/>
          <a:p>
            <a:pPr marL="177800" lvl="1" indent="-177800" defTabSz="814388">
              <a:lnSpc>
                <a:spcPct val="95000"/>
              </a:lnSpc>
              <a:buClr>
                <a:srgbClr val="000000"/>
              </a:buClr>
            </a:pPr>
            <a:r>
              <a:rPr lang="en-GB" sz="1600" dirty="0"/>
              <a:t>Sguil </a:t>
            </a:r>
            <a:r>
              <a:rPr lang="en-GB" sz="1600" dirty="0" smtClean="0"/>
              <a:t>is a console</a:t>
            </a:r>
            <a:r>
              <a:rPr lang="en-IN" sz="1600" dirty="0"/>
              <a:t> </a:t>
            </a:r>
            <a:r>
              <a:rPr lang="en-GB" sz="1600" dirty="0"/>
              <a:t>that enables a cybersecurity analyst to investigate, verify, and classify security alerts. </a:t>
            </a:r>
            <a:endParaRPr lang="en-GB" sz="1600" dirty="0" smtClean="0"/>
          </a:p>
          <a:p>
            <a:pPr marL="177800" lvl="1" indent="-177800" defTabSz="814388">
              <a:lnSpc>
                <a:spcPct val="95000"/>
              </a:lnSpc>
              <a:buClr>
                <a:srgbClr val="000000"/>
              </a:buClr>
            </a:pPr>
            <a:r>
              <a:rPr lang="en-GB" sz="1600" dirty="0" smtClean="0"/>
              <a:t>Three tasks can </a:t>
            </a:r>
            <a:r>
              <a:rPr lang="en-GB" sz="1600" dirty="0"/>
              <a:t>be </a:t>
            </a:r>
            <a:r>
              <a:rPr lang="en-GB" sz="1600" dirty="0" smtClean="0"/>
              <a:t>completed in </a:t>
            </a:r>
            <a:r>
              <a:rPr lang="en-GB" sz="1600" dirty="0" err="1" smtClean="0"/>
              <a:t>Squil</a:t>
            </a:r>
            <a:r>
              <a:rPr lang="en-GB" sz="1600" dirty="0" smtClean="0"/>
              <a:t> to manage alerts:</a:t>
            </a:r>
          </a:p>
          <a:p>
            <a:pPr marL="322263" lvl="3" indent="-177800" defTabSz="814388">
              <a:lnSpc>
                <a:spcPct val="95000"/>
              </a:lnSpc>
              <a:buClr>
                <a:srgbClr val="000000"/>
              </a:buClr>
            </a:pPr>
            <a:r>
              <a:rPr sz="1600" dirty="0" smtClean="0"/>
              <a:t>Alerts </a:t>
            </a:r>
            <a:r>
              <a:rPr sz="1600" dirty="0"/>
              <a:t>that have been found to be false positives can be </a:t>
            </a:r>
            <a:r>
              <a:rPr sz="1600" dirty="0" smtClean="0"/>
              <a:t>expired.</a:t>
            </a:r>
          </a:p>
          <a:p>
            <a:pPr marL="322263" lvl="3" indent="-177800" defTabSz="814388">
              <a:lnSpc>
                <a:spcPct val="95000"/>
              </a:lnSpc>
              <a:buClr>
                <a:srgbClr val="000000"/>
              </a:buClr>
            </a:pPr>
            <a:r>
              <a:rPr altLang="ja-JP" sz="1600" dirty="0" smtClean="0"/>
              <a:t>An </a:t>
            </a:r>
            <a:r>
              <a:rPr altLang="ja-JP" sz="1600" dirty="0"/>
              <a:t>event can be escalated by pressing the F9 key. </a:t>
            </a:r>
            <a:endParaRPr altLang="ja-JP" sz="1600" dirty="0" smtClean="0"/>
          </a:p>
          <a:p>
            <a:pPr marL="322263" lvl="3" indent="-177800" defTabSz="814388">
              <a:lnSpc>
                <a:spcPct val="95000"/>
              </a:lnSpc>
              <a:buClr>
                <a:srgbClr val="000000"/>
              </a:buClr>
            </a:pPr>
            <a:r>
              <a:rPr altLang="ja-JP" sz="1600" dirty="0" smtClean="0"/>
              <a:t>An </a:t>
            </a:r>
            <a:r>
              <a:rPr altLang="ja-JP" sz="1600" dirty="0"/>
              <a:t>event can be categorized. 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  <a:buNone/>
            </a:pPr>
            <a:endParaRPr sz="1600" dirty="0"/>
          </a:p>
        </p:txBody>
      </p:sp>
      <p:sp>
        <p:nvSpPr>
          <p:cNvPr id="3" name="Content Placeholder 2"/>
          <p:cNvSpPr txBox="1"/>
          <p:nvPr/>
        </p:nvSpPr>
        <p:spPr>
          <a:xfrm>
            <a:off x="245096" y="4049871"/>
            <a:ext cx="85674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indent="-179388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rPr>
              <a:t>Sguil includes seven pre-built categories that can be assigned by using a </a:t>
            </a:r>
            <a:r>
              <a:rPr lang="en-GB" sz="1600" dirty="0" smtClean="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rPr>
              <a:t>menu or </a:t>
            </a:r>
            <a:r>
              <a:rPr lang="en-GB" sz="1600" dirty="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rPr>
              <a:t>by pressing the corresponding </a:t>
            </a:r>
            <a:r>
              <a:rPr lang="en-GB" sz="1600" dirty="0">
                <a:solidFill>
                  <a:srgbClr val="000000"/>
                </a:solidFill>
              </a:rPr>
              <a:t>function key. 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1714" y="908849"/>
            <a:ext cx="5618360" cy="3097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424782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xmlns="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 dirty="0"/>
              <a:t>Investigating Network Data</a:t>
            </a:r>
            <a:r>
              <a:rPr altLang="en-US"/>
              <a:t/>
            </a:r>
            <a:br>
              <a:rPr altLang="en-US"/>
            </a:br>
            <a:r>
              <a:rPr altLang="en-US"/>
              <a:t>Working in </a:t>
            </a:r>
            <a:r>
              <a:t>ELK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065" y="905819"/>
            <a:ext cx="3513535" cy="3784934"/>
          </a:xfrm>
        </p:spPr>
        <p:txBody>
          <a:bodyPr/>
          <a:lstStyle/>
          <a:p>
            <a:pPr marL="177800" lvl="1" indent="-177800" defTabSz="814388">
              <a:lnSpc>
                <a:spcPct val="95000"/>
              </a:lnSpc>
              <a:spcBef>
                <a:spcPts val="400"/>
              </a:spcBef>
              <a:spcAft>
                <a:spcPts val="400"/>
              </a:spcAft>
              <a:buClr>
                <a:srgbClr val="708CA1"/>
              </a:buClr>
            </a:pPr>
            <a:r>
              <a:rPr lang="en-GB" sz="1600" dirty="0"/>
              <a:t>Logstash and Beats are used for data ingestion in the Elastic Stack. </a:t>
            </a:r>
            <a:endParaRPr lang="en-GB" sz="1600" dirty="0" smtClean="0"/>
          </a:p>
          <a:p>
            <a:pPr marL="177800" lvl="1" indent="-177800" defTabSz="814388">
              <a:lnSpc>
                <a:spcPct val="95000"/>
              </a:lnSpc>
              <a:spcBef>
                <a:spcPts val="400"/>
              </a:spcBef>
              <a:spcAft>
                <a:spcPts val="400"/>
              </a:spcAft>
              <a:buClr>
                <a:srgbClr val="708CA1"/>
              </a:buClr>
            </a:pPr>
            <a:r>
              <a:rPr lang="en-IN" sz="1600" dirty="0" smtClean="0"/>
              <a:t>Kibana</a:t>
            </a:r>
            <a:r>
              <a:rPr lang="en-IN" sz="1600" dirty="0"/>
              <a:t>, which is the visual interface into the logs, is configured to show </a:t>
            </a:r>
            <a:r>
              <a:rPr lang="en-IN" sz="1600" dirty="0" smtClean="0"/>
              <a:t>the </a:t>
            </a:r>
            <a:r>
              <a:rPr lang="en-IN" sz="1600" dirty="0"/>
              <a:t>last 24 hours by default. </a:t>
            </a:r>
            <a:endParaRPr lang="en-IN" sz="1600" dirty="0" smtClean="0"/>
          </a:p>
          <a:p>
            <a:pPr marL="177800" lvl="1" indent="-177800" defTabSz="814388">
              <a:lnSpc>
                <a:spcPct val="95000"/>
              </a:lnSpc>
              <a:spcBef>
                <a:spcPts val="400"/>
              </a:spcBef>
              <a:spcAft>
                <a:spcPts val="400"/>
              </a:spcAft>
              <a:buClr>
                <a:srgbClr val="708CA1"/>
              </a:buClr>
            </a:pPr>
            <a:r>
              <a:rPr lang="en-IN" sz="1600" dirty="0"/>
              <a:t>Logs are ingested into Elasticsearch into separate indices or databases based on a configured range of time</a:t>
            </a:r>
            <a:r>
              <a:rPr lang="en-IN" sz="1600" dirty="0" smtClean="0"/>
              <a:t>.</a:t>
            </a:r>
            <a:endParaRPr lang="en-IN" sz="1600" dirty="0"/>
          </a:p>
          <a:p>
            <a:pPr marL="177800" lvl="1" indent="-177800" defTabSz="814388">
              <a:lnSpc>
                <a:spcPct val="95000"/>
              </a:lnSpc>
              <a:spcBef>
                <a:spcPts val="400"/>
              </a:spcBef>
              <a:spcAft>
                <a:spcPts val="400"/>
              </a:spcAft>
              <a:buClr>
                <a:srgbClr val="708CA1"/>
              </a:buClr>
            </a:pPr>
            <a:r>
              <a:rPr lang="en-GB" sz="1600" dirty="0" smtClean="0"/>
              <a:t>The </a:t>
            </a:r>
            <a:r>
              <a:rPr lang="en-GB" sz="1600" dirty="0"/>
              <a:t>best way to monitor the data in Elasticsearch is to build customized visual dashboards</a:t>
            </a:r>
            <a:r>
              <a:rPr lang="en-GB" sz="1600" dirty="0" smtClean="0"/>
              <a:t>.</a:t>
            </a:r>
            <a:endParaRPr lang="en-GB" sz="16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9844" y="965836"/>
            <a:ext cx="5445536" cy="3493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424782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xmlns="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 dirty="0"/>
              <a:t>Investigating Network Data</a:t>
            </a:r>
            <a:r>
              <a:rPr altLang="en-US"/>
              <a:t/>
            </a:r>
            <a:br>
              <a:rPr altLang="en-US"/>
            </a:br>
            <a:r>
              <a:rPr altLang="en-US"/>
              <a:t>Queries in </a:t>
            </a:r>
            <a:r>
              <a:t>ELK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10054" y="811549"/>
            <a:ext cx="8798054" cy="3675608"/>
          </a:xfrm>
        </p:spPr>
        <p:txBody>
          <a:bodyPr/>
          <a:lstStyle/>
          <a:p>
            <a:pPr marL="177800" lvl="1" indent="-177800" defTabSz="814388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rgbClr val="708CA1"/>
              </a:buClr>
            </a:pPr>
            <a:r>
              <a:rPr lang="en-GB" sz="1600" dirty="0"/>
              <a:t>Elasticsearch is built on Apache Lucene, an open-source search engine software library featuring full text indexing and searching capabilities. </a:t>
            </a:r>
          </a:p>
          <a:p>
            <a:pPr marL="177800" lvl="1" indent="-177800" defTabSz="814388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rgbClr val="708CA1"/>
              </a:buClr>
            </a:pPr>
            <a:r>
              <a:rPr lang="en-GB" sz="1600" dirty="0"/>
              <a:t>Using Lucene software libraries, Elasticsearch has its own query language based on JSON called </a:t>
            </a:r>
            <a:r>
              <a:rPr lang="en-GB" sz="1600" dirty="0" smtClean="0"/>
              <a:t>Query Domain </a:t>
            </a:r>
            <a:r>
              <a:rPr lang="en-GB" sz="1600" dirty="0"/>
              <a:t>Specific </a:t>
            </a:r>
            <a:r>
              <a:rPr lang="en-GB" sz="1600" dirty="0" smtClean="0"/>
              <a:t>Language (DSL).</a:t>
            </a:r>
            <a:endParaRPr lang="en-GB" sz="1600" dirty="0"/>
          </a:p>
          <a:p>
            <a:pPr marL="177800" lvl="1" indent="-177800" defTabSz="814388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rgbClr val="708CA1"/>
              </a:buClr>
            </a:pPr>
            <a:r>
              <a:rPr lang="en-GB" sz="1600" dirty="0"/>
              <a:t>Along with JSON, Elasticsearch queries make use of </a:t>
            </a:r>
            <a:r>
              <a:rPr lang="en-GB" sz="1600" dirty="0" smtClean="0"/>
              <a:t>elements such as </a:t>
            </a:r>
            <a:r>
              <a:rPr lang="en-GB" sz="1600" dirty="0"/>
              <a:t>Boolean operators, Fields, Ranges, Wildcards, Regex, Fuzzy </a:t>
            </a:r>
            <a:r>
              <a:rPr lang="en-GB" sz="1600" dirty="0" smtClean="0"/>
              <a:t>Search</a:t>
            </a:r>
            <a:r>
              <a:rPr lang="en-GB" sz="1600" dirty="0"/>
              <a:t>, </a:t>
            </a:r>
            <a:r>
              <a:rPr lang="en-GB" sz="1600" dirty="0" smtClean="0"/>
              <a:t>and Text </a:t>
            </a:r>
            <a:r>
              <a:rPr lang="en-GB" sz="1600" dirty="0"/>
              <a:t>S</a:t>
            </a:r>
            <a:r>
              <a:rPr lang="en-GB" sz="1600" dirty="0" smtClean="0"/>
              <a:t>earch</a:t>
            </a:r>
            <a:r>
              <a:rPr lang="en-GB" sz="1600" dirty="0"/>
              <a:t>.</a:t>
            </a:r>
          </a:p>
          <a:p>
            <a:pPr marL="177800" lvl="1" indent="-177800" defTabSz="814388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rgbClr val="708CA1"/>
              </a:buClr>
            </a:pPr>
            <a:r>
              <a:rPr lang="en-GB" sz="1600" dirty="0"/>
              <a:t>Elasticsearch was designed to interface with users using web-based clients that follow the HTTP REST framework. </a:t>
            </a:r>
          </a:p>
          <a:p>
            <a:pPr marL="177800" lvl="1" indent="-177800" defTabSz="814388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rgbClr val="708CA1"/>
              </a:buClr>
            </a:pPr>
            <a:r>
              <a:rPr lang="en-GB" sz="1600" dirty="0"/>
              <a:t>Methods used for executing the queries </a:t>
            </a:r>
            <a:r>
              <a:rPr lang="en-GB" sz="1600" dirty="0" smtClean="0"/>
              <a:t>are URI, </a:t>
            </a:r>
            <a:r>
              <a:rPr lang="en-GB" sz="1600" dirty="0" err="1" smtClean="0"/>
              <a:t>cURL</a:t>
            </a:r>
            <a:r>
              <a:rPr lang="en-GB" sz="1600" dirty="0" smtClean="0"/>
              <a:t>, JSON</a:t>
            </a:r>
            <a:r>
              <a:rPr lang="en-GB" sz="1600" dirty="0"/>
              <a:t> </a:t>
            </a:r>
            <a:r>
              <a:rPr lang="en-GB" sz="1600" dirty="0" smtClean="0"/>
              <a:t>and Dev Tools.</a:t>
            </a:r>
          </a:p>
          <a:p>
            <a:pPr marL="0" lvl="1" indent="0" defTabSz="814388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708CA1"/>
              </a:buClr>
              <a:buNone/>
            </a:pPr>
            <a:endParaRPr lang="en-GB" sz="1600" dirty="0" smtClean="0"/>
          </a:p>
          <a:p>
            <a:pPr marL="0" lvl="1" indent="0" defTabSz="814388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rgbClr val="708CA1"/>
              </a:buClr>
              <a:buNone/>
            </a:pPr>
            <a:r>
              <a:rPr lang="en-GB" sz="1600" b="1" i="1" dirty="0" smtClean="0"/>
              <a:t>Note</a:t>
            </a:r>
            <a:r>
              <a:rPr lang="en-GB" sz="1600" i="1" dirty="0" smtClean="0"/>
              <a:t>: </a:t>
            </a:r>
            <a:r>
              <a:rPr lang="en-IN" sz="1600" i="1" dirty="0"/>
              <a:t>Advanced Elasticsearch queries are beyond the scope of this course. In the labs, you will be provided with the complex query statements, if necessary.</a:t>
            </a:r>
            <a:endParaRPr sz="1600" i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424782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xmlns="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 dirty="0"/>
              <a:t>Investigating Network Data</a:t>
            </a:r>
            <a:r>
              <a:rPr altLang="en-US"/>
              <a:t/>
            </a:r>
            <a:br>
              <a:rPr altLang="en-US"/>
            </a:br>
            <a:r>
              <a:rPr altLang="en-US"/>
              <a:t>Investigating Process or API Calls</a:t>
            </a:r>
            <a:endParaRPr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72347" y="830403"/>
            <a:ext cx="4558016" cy="3138282"/>
          </a:xfrm>
        </p:spPr>
        <p:txBody>
          <a:bodyPr/>
          <a:lstStyle/>
          <a:p>
            <a:pPr marL="177800" lvl="1" indent="-177800" defTabSz="814388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rgbClr val="708CA1"/>
              </a:buClr>
            </a:pPr>
            <a:r>
              <a:rPr lang="en-GB" sz="1600" dirty="0"/>
              <a:t>Applications interact with an </a:t>
            </a:r>
            <a:r>
              <a:rPr lang="en-GB" sz="1600" dirty="0" smtClean="0"/>
              <a:t>Operating </a:t>
            </a:r>
            <a:r>
              <a:rPr lang="en-GB" sz="1600" dirty="0"/>
              <a:t>S</a:t>
            </a:r>
            <a:r>
              <a:rPr lang="en-GB" sz="1600" dirty="0" smtClean="0"/>
              <a:t>ystem </a:t>
            </a:r>
            <a:r>
              <a:rPr lang="en-GB" sz="1600" dirty="0"/>
              <a:t>(OS) through system calls to the OS </a:t>
            </a:r>
            <a:r>
              <a:rPr lang="en-GB" sz="1600" dirty="0" smtClean="0"/>
              <a:t>Application Programming Interface </a:t>
            </a:r>
            <a:r>
              <a:rPr lang="en-GB" sz="1600" dirty="0"/>
              <a:t>(API).</a:t>
            </a:r>
          </a:p>
          <a:p>
            <a:pPr marL="177800" lvl="1" indent="-177800" defTabSz="814388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rgbClr val="708CA1"/>
              </a:buClr>
            </a:pPr>
            <a:r>
              <a:rPr lang="en-GB" sz="1600" dirty="0" smtClean="0"/>
              <a:t>If </a:t>
            </a:r>
            <a:r>
              <a:rPr lang="en-GB" sz="1600" dirty="0"/>
              <a:t>malware can fool an OS kernel into allowing it to make system calls, many exploits are possible.</a:t>
            </a:r>
          </a:p>
          <a:p>
            <a:pPr marL="177800" lvl="1" indent="-177800" defTabSz="814388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rgbClr val="708CA1"/>
              </a:buClr>
            </a:pPr>
            <a:r>
              <a:rPr lang="en-GB" sz="1600" dirty="0"/>
              <a:t>OSSEC rules detect changes in host-based </a:t>
            </a:r>
            <a:r>
              <a:rPr lang="en-GB" sz="1600" dirty="0" smtClean="0"/>
              <a:t>parameters. </a:t>
            </a:r>
          </a:p>
          <a:p>
            <a:pPr marL="177800" lvl="1" indent="-177800" defTabSz="814388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rgbClr val="708CA1"/>
              </a:buClr>
            </a:pPr>
            <a:r>
              <a:rPr lang="en-GB" altLang="ja-JP" sz="1600" dirty="0" smtClean="0"/>
              <a:t>OSSEC </a:t>
            </a:r>
            <a:r>
              <a:rPr lang="en-GB" altLang="ja-JP" sz="1600" dirty="0"/>
              <a:t>rules will trigger an alert in Sguil. </a:t>
            </a:r>
            <a:endParaRPr lang="en-GB" altLang="ja-JP" sz="1600" dirty="0" smtClean="0"/>
          </a:p>
          <a:p>
            <a:pPr marL="177800" lvl="1" indent="-177800" defTabSz="814388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rgbClr val="708CA1"/>
              </a:buClr>
            </a:pPr>
            <a:r>
              <a:rPr lang="en-IN" sz="1600" dirty="0"/>
              <a:t>Pivoting to Kibana on the host IP address allows you to choose the type of alert based on the program that created it</a:t>
            </a:r>
            <a:r>
              <a:rPr lang="en-IN" sz="1600" dirty="0" smtClean="0"/>
              <a:t>.</a:t>
            </a:r>
          </a:p>
        </p:txBody>
      </p:sp>
      <p:sp>
        <p:nvSpPr>
          <p:cNvPr id="3" name="Content Placeholder 2"/>
          <p:cNvSpPr txBox="1"/>
          <p:nvPr/>
        </p:nvSpPr>
        <p:spPr>
          <a:xfrm>
            <a:off x="179109" y="3987538"/>
            <a:ext cx="7918516" cy="56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lvl="1" indent="-177800" defTabSz="814388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rgbClr val="708CA1"/>
              </a:buClr>
              <a:buFont typeface="Arial" charset="0"/>
              <a:buChar char="•"/>
            </a:pPr>
            <a:r>
              <a:rPr lang="en-IN" sz="1600" dirty="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rPr>
              <a:t>Filtering for OSSEC indices results in a view of the OSSEC events that occurred on the host, including indicators that malware may have interacted with the OS kernel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7470" y="1171867"/>
            <a:ext cx="4367322" cy="2573516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424782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xmlns="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 dirty="0"/>
              <a:t>Investigating Network Data</a:t>
            </a:r>
            <a:r>
              <a:rPr altLang="en-US"/>
              <a:t/>
            </a:r>
            <a:br>
              <a:rPr altLang="en-US"/>
            </a:br>
            <a:r>
              <a:rPr altLang="en-US"/>
              <a:t>Investigating File Details</a:t>
            </a:r>
            <a:endParaRPr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3494" y="849257"/>
            <a:ext cx="3211875" cy="3630555"/>
          </a:xfrm>
        </p:spPr>
        <p:txBody>
          <a:bodyPr/>
          <a:lstStyle/>
          <a:p>
            <a:pPr marL="177800" lvl="1" indent="-177800" defTabSz="814388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rgbClr val="708CA1"/>
              </a:buClr>
            </a:pPr>
            <a:r>
              <a:rPr lang="en-GB" sz="1600" dirty="0"/>
              <a:t>In Sguil, if the cybersecurity analyst is suspicious of a file, the hash value can be submitted to an online site to determine if the file is a known malware.</a:t>
            </a:r>
          </a:p>
          <a:p>
            <a:pPr marL="177800" lvl="1" indent="-177800" defTabSz="814388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rgbClr val="708CA1"/>
              </a:buClr>
            </a:pPr>
            <a:r>
              <a:rPr lang="en-GB" sz="1600" dirty="0"/>
              <a:t>In Kibana, </a:t>
            </a:r>
            <a:r>
              <a:rPr lang="en-GB" sz="1600" dirty="0" err="1"/>
              <a:t>Zeek</a:t>
            </a:r>
            <a:r>
              <a:rPr lang="en-GB" sz="1600" dirty="0"/>
              <a:t> Hunting can be used to display information regarding the files that have entered the network.</a:t>
            </a:r>
          </a:p>
          <a:p>
            <a:pPr marL="177800" lvl="1" indent="-177800" defTabSz="814388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rgbClr val="708CA1"/>
              </a:buClr>
            </a:pPr>
            <a:r>
              <a:rPr lang="en-GB" sz="1600" dirty="0" smtClean="0"/>
              <a:t>Note </a:t>
            </a:r>
            <a:r>
              <a:rPr lang="en-GB" sz="1600" dirty="0"/>
              <a:t>that in Kibana, the event type is shown as </a:t>
            </a:r>
            <a:r>
              <a:rPr lang="en-GB" sz="1600" b="1" dirty="0" err="1"/>
              <a:t>bro_files</a:t>
            </a:r>
            <a:r>
              <a:rPr lang="en-GB" sz="1600" dirty="0"/>
              <a:t>, even though the new name for Bro is </a:t>
            </a:r>
            <a:r>
              <a:rPr lang="en-GB" sz="1600" dirty="0" err="1"/>
              <a:t>Zeek</a:t>
            </a:r>
            <a:r>
              <a:rPr lang="en-GB" sz="1600" dirty="0"/>
              <a:t>. 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2809" y="911580"/>
            <a:ext cx="5797448" cy="3641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424782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xmlns="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sz="1600"/>
              <a:t>Investigating Network Data </a:t>
            </a:r>
            <a:r>
              <a:rPr altLang="en-US"/>
              <a:t/>
            </a:r>
            <a:br>
              <a:rPr altLang="en-US"/>
            </a:br>
            <a:r>
              <a:t>Lab - Regular Expression Tutorial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065" y="1095820"/>
            <a:ext cx="8667426" cy="1314866"/>
          </a:xfrm>
        </p:spPr>
        <p:txBody>
          <a:bodyPr/>
          <a:lstStyle/>
          <a:p>
            <a:pPr marL="0" indent="0">
              <a:buNone/>
            </a:pPr>
            <a:r>
              <a:rPr sz="1600" dirty="0"/>
              <a:t>In this lab, you will complete the following objectives:</a:t>
            </a:r>
          </a:p>
          <a:p>
            <a:pPr>
              <a:buFont typeface="Arial" pitchFamily="34" charset="0"/>
              <a:buChar char="•"/>
            </a:pPr>
            <a:r>
              <a:rPr lang="en-GB" sz="1600" dirty="0"/>
              <a:t>Use an online tutorial to explore regular expressions. </a:t>
            </a:r>
          </a:p>
          <a:p>
            <a:pPr>
              <a:buFont typeface="Arial" pitchFamily="34" charset="0"/>
              <a:buChar char="•"/>
            </a:pPr>
            <a:r>
              <a:rPr lang="en-GB" sz="1600" dirty="0"/>
              <a:t>Describe the information that matches given regular expressions.</a:t>
            </a:r>
            <a:endParaRPr sz="1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424782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xmlns="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sz="1600"/>
              <a:t>Investigating Network Data </a:t>
            </a:r>
            <a:r>
              <a:rPr altLang="en-US"/>
              <a:t/>
            </a:r>
            <a:br>
              <a:rPr altLang="en-US"/>
            </a:br>
            <a:r>
              <a:rPr lang="en-GB" dirty="0"/>
              <a:t>Lab - Extract an Executable from a PCAP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065" y="1036445"/>
            <a:ext cx="8667426" cy="1196112"/>
          </a:xfrm>
        </p:spPr>
        <p:txBody>
          <a:bodyPr/>
          <a:lstStyle/>
          <a:p>
            <a:pPr marL="0" indent="0">
              <a:buNone/>
            </a:pPr>
            <a:r>
              <a:rPr lang="en-IN" sz="1600" dirty="0"/>
              <a:t>Looking at logs is very important, but it is also important to understand how network transactions happen at the packet level.</a:t>
            </a:r>
            <a:endParaRPr sz="1600" dirty="0" smtClean="0"/>
          </a:p>
          <a:p>
            <a:pPr marL="0" indent="0">
              <a:buNone/>
            </a:pPr>
            <a:r>
              <a:rPr sz="1600" dirty="0" smtClean="0"/>
              <a:t>In </a:t>
            </a:r>
            <a:r>
              <a:rPr sz="1600" dirty="0"/>
              <a:t>this lab, you will complete the following objective:</a:t>
            </a:r>
          </a:p>
          <a:p>
            <a:pPr>
              <a:buFont typeface="Arial" pitchFamily="34" charset="0"/>
              <a:buChar char="•"/>
            </a:pPr>
            <a:r>
              <a:rPr lang="en-GB" sz="1600" dirty="0"/>
              <a:t>Analyze the traffic in a previously captured </a:t>
            </a:r>
            <a:r>
              <a:rPr lang="en-GB" sz="1600" dirty="0" err="1"/>
              <a:t>pcap</a:t>
            </a:r>
            <a:r>
              <a:rPr lang="en-GB" sz="1600" dirty="0"/>
              <a:t> file and extract an executable file from the traffic.</a:t>
            </a:r>
            <a:endParaRPr sz="1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424782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xmlns="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sz="1600"/>
              <a:t>Investigating Network Data </a:t>
            </a:r>
            <a:r>
              <a:rPr altLang="en-US"/>
              <a:t/>
            </a:r>
            <a:br>
              <a:rPr altLang="en-US"/>
            </a:br>
            <a:r>
              <a:rPr lang="en-GB" dirty="0"/>
              <a:t>Video - Interpret HTTP and DNS Data to Isolate Threat Actor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10054" y="820916"/>
            <a:ext cx="8667426" cy="570561"/>
          </a:xfrm>
        </p:spPr>
        <p:txBody>
          <a:bodyPr/>
          <a:lstStyle/>
          <a:p>
            <a:pPr marL="0" indent="0">
              <a:buNone/>
            </a:pPr>
            <a:r>
              <a:rPr lang="en-GB" sz="1600" dirty="0"/>
              <a:t>Watch the video to view a walkthrough of the Security Onion Interpret HTTP and DNS Data to Isolate Threat Actor lab.</a:t>
            </a:r>
            <a:endParaRPr sz="1600" dirty="0"/>
          </a:p>
          <a:p>
            <a:pPr marL="0" indent="0">
              <a:buNone/>
            </a:pPr>
            <a:endParaRPr sz="16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443897"/>
            <a:ext cx="5791200" cy="3273802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424782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xmlns="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sz="1600"/>
              <a:t>Investigating Network Data</a:t>
            </a:r>
            <a:r>
              <a:rPr altLang="en-US"/>
              <a:t/>
            </a:r>
            <a:br>
              <a:rPr altLang="en-US"/>
            </a:br>
            <a:r>
              <a:rPr lang="en-GB" dirty="0"/>
              <a:t>Lab - Interpret HTTP and DNS Data to Isolate Threat Actor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72346" y="913894"/>
            <a:ext cx="8667426" cy="1196112"/>
          </a:xfrm>
        </p:spPr>
        <p:txBody>
          <a:bodyPr/>
          <a:lstStyle/>
          <a:p>
            <a:pPr marL="0" indent="0">
              <a:buNone/>
            </a:pPr>
            <a:r>
              <a:rPr sz="1600" dirty="0"/>
              <a:t>In this lab, you will complete the following objective:</a:t>
            </a:r>
          </a:p>
          <a:p>
            <a:pPr>
              <a:buFont typeface="Arial" pitchFamily="34" charset="0"/>
              <a:buChar char="•"/>
            </a:pPr>
            <a:r>
              <a:rPr lang="en-GB" sz="1600" dirty="0"/>
              <a:t>Investigate SQL injection and DNS exfiltration exploits using Security Onion tools.</a:t>
            </a:r>
            <a:endParaRPr sz="1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424782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xmlns="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sz="1600"/>
              <a:t>Investigating Network Data </a:t>
            </a:r>
            <a:r>
              <a:rPr altLang="en-US"/>
              <a:t/>
            </a:r>
            <a:br>
              <a:rPr altLang="en-US"/>
            </a:br>
            <a:r>
              <a:rPr lang="en-GB" dirty="0"/>
              <a:t>Video - Isolate Compromised Host Using 5-Tuple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72346" y="820917"/>
            <a:ext cx="8896240" cy="695684"/>
          </a:xfrm>
        </p:spPr>
        <p:txBody>
          <a:bodyPr/>
          <a:lstStyle/>
          <a:p>
            <a:pPr marL="0" indent="0">
              <a:buNone/>
            </a:pPr>
            <a:r>
              <a:rPr lang="en-GB" sz="1600" dirty="0"/>
              <a:t>Watch the video to view a walkthrough of the Security Onion Isolate Compromised Host Using 5-Tuple lab.</a:t>
            </a:r>
            <a:endParaRPr sz="16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308" y="1334064"/>
            <a:ext cx="5638800" cy="3227928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424782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xmlns="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sz="1600"/>
              <a:t>Investigating Network Data </a:t>
            </a:r>
            <a:r>
              <a:rPr altLang="en-US"/>
              <a:t/>
            </a:r>
            <a:br>
              <a:rPr altLang="en-US"/>
            </a:br>
            <a:r>
              <a:rPr lang="en-GB" dirty="0"/>
              <a:t>Lab - Isolate Compromised Host Using 5-Tuple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62919" y="913894"/>
            <a:ext cx="8667426" cy="1196112"/>
          </a:xfrm>
        </p:spPr>
        <p:txBody>
          <a:bodyPr/>
          <a:lstStyle/>
          <a:p>
            <a:pPr marL="0" indent="0">
              <a:buNone/>
            </a:pPr>
            <a:r>
              <a:rPr sz="1600" dirty="0"/>
              <a:t>In this lab, you will complete the following objective:</a:t>
            </a:r>
          </a:p>
          <a:p>
            <a:pPr>
              <a:buFont typeface="Arial" pitchFamily="34" charset="0"/>
              <a:buChar char="•"/>
            </a:pPr>
            <a:r>
              <a:rPr lang="en-IN" sz="1600" dirty="0"/>
              <a:t>U</a:t>
            </a:r>
            <a:r>
              <a:rPr lang="en-IN" sz="1600" dirty="0" smtClean="0"/>
              <a:t>se </a:t>
            </a:r>
            <a:r>
              <a:rPr lang="en-IN" sz="1600" dirty="0"/>
              <a:t>Security Onion tools to investigate an </a:t>
            </a:r>
            <a:r>
              <a:rPr lang="en-IN" sz="1600" dirty="0" smtClean="0"/>
              <a:t>exploit.</a:t>
            </a:r>
            <a:endParaRPr sz="1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424782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xmlns="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sz="1600" dirty="0"/>
              <a:t>Investigating Network Data</a:t>
            </a:r>
            <a:r>
              <a:rPr altLang="en-US" dirty="0"/>
              <a:t/>
            </a:r>
            <a:br>
              <a:rPr altLang="en-US" dirty="0"/>
            </a:br>
            <a:r>
              <a:rPr dirty="0"/>
              <a:t>Lab - Investigate a Malware Exploit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81773" y="923321"/>
            <a:ext cx="8667426" cy="1196112"/>
          </a:xfrm>
        </p:spPr>
        <p:txBody>
          <a:bodyPr/>
          <a:lstStyle/>
          <a:p>
            <a:pPr marL="0" indent="0">
              <a:buNone/>
            </a:pPr>
            <a:r>
              <a:rPr sz="1600" dirty="0"/>
              <a:t>In this lab, you will complete the following objective: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1600" dirty="0" smtClean="0"/>
              <a:t>Use Security </a:t>
            </a:r>
            <a:r>
              <a:rPr lang="en-IN" sz="1600" dirty="0"/>
              <a:t>Onion to investigate a more complex malware exploit the uses an exploit kit to infect hosts</a:t>
            </a:r>
            <a:r>
              <a:rPr lang="en-IN" sz="1600" dirty="0" smtClean="0"/>
              <a:t>.</a:t>
            </a:r>
            <a:endParaRPr sz="1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4402611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xmlns="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sz="1600" dirty="0"/>
              <a:t>Investigating Network Data</a:t>
            </a:r>
            <a:r>
              <a:rPr altLang="en-US" dirty="0"/>
              <a:t/>
            </a:r>
            <a:br>
              <a:rPr altLang="en-US" dirty="0"/>
            </a:br>
            <a:r>
              <a:rPr lang="en-IN" dirty="0"/>
              <a:t>Lab - Investigating an Attack on a Windows </a:t>
            </a:r>
            <a:r>
              <a:rPr lang="en-IN" dirty="0" smtClean="0"/>
              <a:t>Host</a:t>
            </a:r>
            <a:endParaRPr lang="en-IN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81773" y="932748"/>
            <a:ext cx="8667426" cy="1196112"/>
          </a:xfrm>
        </p:spPr>
        <p:txBody>
          <a:bodyPr/>
          <a:lstStyle/>
          <a:p>
            <a:pPr marL="0" indent="0">
              <a:buNone/>
            </a:pPr>
            <a:r>
              <a:rPr sz="1600" dirty="0"/>
              <a:t>In this lab, you will complete the following </a:t>
            </a:r>
            <a:r>
              <a:rPr sz="1600" dirty="0" smtClean="0"/>
              <a:t>objectives:</a:t>
            </a:r>
            <a:endParaRPr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IN" sz="1600" dirty="0" smtClean="0"/>
              <a:t>Investigate </a:t>
            </a:r>
            <a:r>
              <a:rPr lang="en-IN" sz="1600" dirty="0"/>
              <a:t>an attack on a Windows host.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1600" dirty="0"/>
              <a:t>Use Sguil, Kibana, and Wireshark in Security Onion to investigate the attack.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1600" dirty="0"/>
              <a:t>Examine exploit </a:t>
            </a:r>
            <a:r>
              <a:rPr lang="en-IN" sz="1600" dirty="0" err="1"/>
              <a:t>artifacts</a:t>
            </a:r>
            <a:r>
              <a:rPr lang="en-IN" sz="1600" dirty="0"/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424782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6425" y="1331034"/>
            <a:ext cx="7598042" cy="1802391"/>
          </a:xfrm>
        </p:spPr>
        <p:txBody>
          <a:bodyPr/>
          <a:lstStyle/>
          <a:p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27.3 </a:t>
            </a:r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Enhancing the Work of the Cybersecurity Analyst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7309964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xmlns="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1600" dirty="0"/>
              <a:t>Enhancing the Work of the Cybersecurity Analyst</a:t>
            </a:r>
            <a:r>
              <a:rPr sz="1600" dirty="0"/>
              <a:t> </a:t>
            </a:r>
            <a:r>
              <a:rPr altLang="en-US" dirty="0"/>
              <a:t/>
            </a:r>
            <a:br>
              <a:rPr altLang="en-US" dirty="0"/>
            </a:br>
            <a:r>
              <a:rPr dirty="0"/>
              <a:t>Dashboards and Visualizations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1199" y="769178"/>
            <a:ext cx="3221305" cy="3642433"/>
          </a:xfrm>
        </p:spPr>
        <p:txBody>
          <a:bodyPr/>
          <a:lstStyle/>
          <a:p>
            <a:pPr>
              <a:spcBef>
                <a:spcPts val="0"/>
              </a:spcBef>
              <a:buFont typeface="Arial" pitchFamily="34" charset="0"/>
              <a:buChar char="•"/>
            </a:pPr>
            <a:r>
              <a:rPr lang="en-GB" sz="1600" dirty="0"/>
              <a:t>Dashboards provide a combination of data and visualizations which allows cybersecurity analysts to focus on specific details and information</a:t>
            </a:r>
            <a:r>
              <a:rPr lang="en-GB" sz="1600" dirty="0" smtClean="0"/>
              <a:t>.</a:t>
            </a:r>
          </a:p>
          <a:p>
            <a:pPr>
              <a:spcBef>
                <a:spcPts val="0"/>
              </a:spcBef>
              <a:buFont typeface="Arial" pitchFamily="34" charset="0"/>
              <a:buChar char="•"/>
            </a:pPr>
            <a:r>
              <a:rPr lang="en-IN" sz="1600" dirty="0"/>
              <a:t>Dashboards are usually interactive. </a:t>
            </a:r>
            <a:endParaRPr lang="en-GB" sz="1600" dirty="0"/>
          </a:p>
          <a:p>
            <a:pPr>
              <a:spcBef>
                <a:spcPts val="0"/>
              </a:spcBef>
              <a:buFont typeface="Arial" pitchFamily="34" charset="0"/>
              <a:buChar char="•"/>
            </a:pPr>
            <a:r>
              <a:rPr lang="en-GB" sz="1600" dirty="0" smtClean="0"/>
              <a:t>Kibana </a:t>
            </a:r>
            <a:r>
              <a:rPr lang="en-GB" sz="1600" dirty="0"/>
              <a:t>includes the capability of designing custom dashboards. </a:t>
            </a:r>
            <a:endParaRPr lang="en-GB" sz="1600" dirty="0" smtClean="0"/>
          </a:p>
          <a:p>
            <a:pPr>
              <a:spcBef>
                <a:spcPts val="0"/>
              </a:spcBef>
              <a:buFont typeface="Arial" pitchFamily="34" charset="0"/>
              <a:buChar char="•"/>
            </a:pPr>
            <a:r>
              <a:rPr lang="en-GB" sz="1600" dirty="0" smtClean="0"/>
              <a:t>In </a:t>
            </a:r>
            <a:r>
              <a:rPr lang="en-GB" sz="1600" dirty="0"/>
              <a:t>addition, </a:t>
            </a:r>
            <a:r>
              <a:rPr lang="en-GB" sz="1600" dirty="0" smtClean="0"/>
              <a:t>tools such </a:t>
            </a:r>
            <a:r>
              <a:rPr lang="en-GB" sz="1600" dirty="0"/>
              <a:t>as </a:t>
            </a:r>
            <a:r>
              <a:rPr lang="en-GB" sz="1600" dirty="0" err="1" smtClean="0"/>
              <a:t>Squert</a:t>
            </a:r>
            <a:r>
              <a:rPr lang="en-GB" sz="1600" dirty="0"/>
              <a:t> in </a:t>
            </a:r>
            <a:r>
              <a:rPr lang="en-GB" sz="1600" dirty="0" smtClean="0"/>
              <a:t>Security Onion </a:t>
            </a:r>
            <a:r>
              <a:rPr lang="en-GB" sz="1600" dirty="0"/>
              <a:t>provide a visual interface to NSM data</a:t>
            </a:r>
            <a:r>
              <a:rPr lang="en-GB" sz="1600" dirty="0" smtClean="0"/>
              <a:t>.</a:t>
            </a:r>
            <a:endParaRPr lang="en-GB" sz="16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368" y="858955"/>
            <a:ext cx="5580668" cy="353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424782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xmlns="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1600" dirty="0"/>
              <a:t>Enhancing the Work of the Cybersecurity Analyst</a:t>
            </a:r>
            <a:r>
              <a:rPr altLang="en-US" dirty="0"/>
              <a:t/>
            </a:r>
            <a:br>
              <a:rPr altLang="en-US" dirty="0"/>
            </a:br>
            <a:r>
              <a:rPr dirty="0"/>
              <a:t>Workflow Management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00627" y="781915"/>
            <a:ext cx="8608049" cy="3096169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IN" sz="1600" dirty="0"/>
              <a:t>Workflows are the sequence of processes and procedures through which work tasks are completed.</a:t>
            </a:r>
            <a:endParaRPr sz="1600" dirty="0" smtClean="0"/>
          </a:p>
          <a:p>
            <a:pPr marL="177800" lvl="1" indent="-177800">
              <a:buFont typeface="Arial" pitchFamily="34" charset="0"/>
              <a:buChar char="•"/>
            </a:pPr>
            <a:r>
              <a:rPr sz="1600" dirty="0" smtClean="0"/>
              <a:t>Managing the SOC workflows:</a:t>
            </a:r>
          </a:p>
          <a:p>
            <a:pPr marL="358775" lvl="3" indent="-179388">
              <a:buFont typeface="Arial" pitchFamily="34" charset="0"/>
              <a:buChar char="•"/>
            </a:pPr>
            <a:r>
              <a:rPr sz="1600" dirty="0"/>
              <a:t>E</a:t>
            </a:r>
            <a:r>
              <a:rPr sz="1600" dirty="0" smtClean="0"/>
              <a:t>nhances </a:t>
            </a:r>
            <a:r>
              <a:rPr sz="1600" dirty="0"/>
              <a:t>the efficiency of the </a:t>
            </a:r>
            <a:r>
              <a:rPr sz="1600" dirty="0" smtClean="0"/>
              <a:t>cyberoperations team</a:t>
            </a:r>
          </a:p>
          <a:p>
            <a:pPr marL="358775" lvl="3" indent="-179388">
              <a:buFont typeface="Arial" pitchFamily="34" charset="0"/>
              <a:buChar char="•"/>
            </a:pPr>
            <a:r>
              <a:rPr sz="1600" dirty="0" smtClean="0"/>
              <a:t>Increases </a:t>
            </a:r>
            <a:r>
              <a:rPr sz="1600" dirty="0"/>
              <a:t>the accountability of the </a:t>
            </a:r>
            <a:r>
              <a:rPr sz="1600" dirty="0" smtClean="0"/>
              <a:t>staff </a:t>
            </a:r>
          </a:p>
          <a:p>
            <a:pPr marL="358775" lvl="3" indent="-179388">
              <a:buFont typeface="Arial" pitchFamily="34" charset="0"/>
              <a:buChar char="•"/>
            </a:pPr>
            <a:r>
              <a:rPr sz="1600" dirty="0"/>
              <a:t>E</a:t>
            </a:r>
            <a:r>
              <a:rPr sz="1600" dirty="0" smtClean="0"/>
              <a:t>nsures </a:t>
            </a:r>
            <a:r>
              <a:rPr sz="1600" dirty="0"/>
              <a:t>that all potential alerts are treated </a:t>
            </a:r>
            <a:r>
              <a:rPr sz="1600" dirty="0" smtClean="0"/>
              <a:t>properly</a:t>
            </a:r>
            <a:endParaRPr sz="1600" dirty="0"/>
          </a:p>
          <a:p>
            <a:pPr>
              <a:buFont typeface="Arial" pitchFamily="34" charset="0"/>
              <a:buChar char="•"/>
            </a:pPr>
            <a:r>
              <a:rPr sz="1600" dirty="0" smtClean="0"/>
              <a:t>Sguil </a:t>
            </a:r>
            <a:r>
              <a:rPr sz="1600" dirty="0"/>
              <a:t>provides a basic workflow </a:t>
            </a:r>
            <a:r>
              <a:rPr sz="1600" dirty="0" smtClean="0"/>
              <a:t>management but not a good </a:t>
            </a:r>
            <a:r>
              <a:rPr sz="1600" dirty="0"/>
              <a:t> </a:t>
            </a:r>
            <a:r>
              <a:rPr sz="1600" dirty="0" smtClean="0"/>
              <a:t>choice for </a:t>
            </a:r>
            <a:r>
              <a:rPr sz="1600" dirty="0"/>
              <a:t>large operations. There are third party systems available that can be </a:t>
            </a:r>
            <a:r>
              <a:rPr sz="1600" dirty="0" smtClean="0"/>
              <a:t>customized.</a:t>
            </a:r>
          </a:p>
          <a:p>
            <a:pPr>
              <a:buFont typeface="Arial" pitchFamily="34" charset="0"/>
              <a:buChar char="•"/>
            </a:pPr>
            <a:r>
              <a:rPr lang="en-GB" sz="1600" dirty="0" smtClean="0"/>
              <a:t>Automated </a:t>
            </a:r>
            <a:r>
              <a:rPr lang="en-GB" sz="1600" dirty="0"/>
              <a:t>queries add efficiency to the cyberoperations workflow</a:t>
            </a:r>
            <a:r>
              <a:rPr lang="en-GB" sz="1600" dirty="0" smtClean="0"/>
              <a:t>.</a:t>
            </a:r>
            <a:r>
              <a:rPr lang="en-GB" sz="1600" dirty="0"/>
              <a:t> These </a:t>
            </a:r>
            <a:r>
              <a:rPr lang="en-GB" sz="1600" dirty="0" smtClean="0"/>
              <a:t>queries automatically </a:t>
            </a:r>
            <a:r>
              <a:rPr lang="en-GB" sz="1600" dirty="0"/>
              <a:t>search for complex security incidents that may evade other tools.</a:t>
            </a:r>
            <a:endParaRPr sz="1600" dirty="0"/>
          </a:p>
          <a:p>
            <a:pPr marL="0" indent="0">
              <a:buNone/>
            </a:pPr>
            <a:endParaRPr lang="en-IN" sz="1600" dirty="0"/>
          </a:p>
          <a:p>
            <a:pPr marL="0" indent="0">
              <a:buNone/>
            </a:pPr>
            <a:endParaRPr sz="1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424782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6425" y="1366659"/>
            <a:ext cx="7598042" cy="1802391"/>
          </a:xfrm>
        </p:spPr>
        <p:txBody>
          <a:bodyPr/>
          <a:lstStyle/>
          <a:p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27.4 </a:t>
            </a:r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Working with Network Security Data Summary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7309964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xmlns="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 dirty="0"/>
              <a:t>Working with Network Security Data </a:t>
            </a:r>
          </a:p>
          <a:p>
            <a:r>
              <a:rPr lang="en-US" dirty="0"/>
              <a:t>What Did I Learn in this Module?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00627" y="819623"/>
            <a:ext cx="8801971" cy="3654309"/>
          </a:xfrm>
        </p:spPr>
        <p:txBody>
          <a:bodyPr/>
          <a:lstStyle/>
          <a:p>
            <a:pPr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en-GB" sz="1600" dirty="0"/>
              <a:t>A network security monitoring </a:t>
            </a:r>
            <a:r>
              <a:rPr lang="en-GB" sz="1600" dirty="0" smtClean="0"/>
              <a:t>platform </a:t>
            </a:r>
            <a:r>
              <a:rPr lang="en-GB" sz="1600" dirty="0"/>
              <a:t>such as ELK or Elastic </a:t>
            </a:r>
            <a:r>
              <a:rPr lang="en-GB" sz="1600" dirty="0" smtClean="0"/>
              <a:t>Stack must </a:t>
            </a:r>
            <a:r>
              <a:rPr lang="en-GB" sz="1600" dirty="0"/>
              <a:t>unite the data for analysis. </a:t>
            </a:r>
            <a:endParaRPr lang="en-GB" sz="1600" dirty="0" smtClean="0"/>
          </a:p>
          <a:p>
            <a:pPr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en-GB" sz="1600" dirty="0" smtClean="0"/>
              <a:t>ELK </a:t>
            </a:r>
            <a:r>
              <a:rPr lang="en-GB" sz="1600" dirty="0"/>
              <a:t>consists of Elasticsearch, Logstash, and Kibana with components, Beats, ElastAlert, and Curator.</a:t>
            </a:r>
          </a:p>
          <a:p>
            <a:pPr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en-IN" sz="1600" dirty="0"/>
              <a:t>Network data must be reduced so that only relevant data is processed by the NSM system</a:t>
            </a:r>
            <a:r>
              <a:rPr lang="en-IN" sz="1600" dirty="0" smtClean="0"/>
              <a:t>.</a:t>
            </a:r>
          </a:p>
          <a:p>
            <a:pPr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en-IN" sz="1600" dirty="0"/>
              <a:t>Network data must also be normalized to convert the same types of data to consistent formats.</a:t>
            </a:r>
            <a:endParaRPr lang="en-GB" sz="1600" dirty="0" smtClean="0"/>
          </a:p>
          <a:p>
            <a:pPr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en-GB" sz="1600" dirty="0" smtClean="0"/>
              <a:t>Sguil </a:t>
            </a:r>
            <a:r>
              <a:rPr lang="en-GB" sz="1600" dirty="0"/>
              <a:t>provides a console that enables a cybersecurity analyst to investigate, verify, and classify security alerts. </a:t>
            </a:r>
          </a:p>
          <a:p>
            <a:pPr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en-GB" sz="1600" dirty="0"/>
              <a:t>Kibana visualizations provide insights into NSM </a:t>
            </a:r>
            <a:r>
              <a:rPr lang="en-GB" sz="1600" dirty="0" smtClean="0"/>
              <a:t>data </a:t>
            </a:r>
            <a:r>
              <a:rPr lang="en-IN" sz="1600" dirty="0"/>
              <a:t>by representing large amounts of data formats that are easier to interpret.</a:t>
            </a:r>
            <a:endParaRPr lang="en-GB" sz="1600" dirty="0"/>
          </a:p>
          <a:p>
            <a:pPr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en-GB" sz="1600" dirty="0"/>
              <a:t>Workflow management adds efficiency to the work of the SOC team.</a:t>
            </a:r>
          </a:p>
          <a:p>
            <a:pPr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endParaRPr lang="en-IN" sz="1600" dirty="0"/>
          </a:p>
          <a:p>
            <a:pPr marL="0" indent="0">
              <a:spcBef>
                <a:spcPts val="300"/>
              </a:spcBef>
              <a:spcAft>
                <a:spcPts val="300"/>
              </a:spcAft>
              <a:buNone/>
            </a:pPr>
            <a:endParaRPr sz="1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424782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C20E6F39-0F2C-4B59-9668-10C5C0CA86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41393"/>
            <a:ext cx="9144000" cy="627347"/>
          </a:xfrm>
        </p:spPr>
        <p:txBody>
          <a:bodyPr/>
          <a:lstStyle/>
          <a:p>
            <a:pPr marL="95250"/>
            <a:r>
              <a:rPr lang="en-US" altLang="en-US" sz="1600" dirty="0"/>
              <a:t>Module </a:t>
            </a:r>
            <a:r>
              <a:rPr lang="en-US" altLang="en-US" sz="1600" dirty="0" smtClean="0"/>
              <a:t>27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New Terms and Commands</a:t>
            </a:r>
            <a:endParaRPr lang="en-US" dirty="0"/>
          </a:p>
        </p:txBody>
      </p:sp>
      <p:graphicFrame>
        <p:nvGraphicFramePr>
          <p:cNvPr id="4" name="Content Placeholder 2">
            <a:extLst>
              <a:ext uri="{FF2B5EF4-FFF2-40B4-BE49-F238E27FC236}">
                <a16:creationId xmlns="" xmlns:a16="http://schemas.microsoft.com/office/drawing/2014/main" id="{616AC491-310B-4986-B1AE-E89441096C1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3584239"/>
              </p:ext>
            </p:extLst>
          </p:nvPr>
        </p:nvGraphicFramePr>
        <p:xfrm>
          <a:off x="308759" y="1188627"/>
          <a:ext cx="8526483" cy="156644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859480">
                  <a:extLst>
                    <a:ext uri="{9D8B030D-6E8A-4147-A177-3AD203B41FA5}">
                      <a16:colId xmlns="" xmlns:a16="http://schemas.microsoft.com/office/drawing/2014/main" val="2731093094"/>
                    </a:ext>
                  </a:extLst>
                </a:gridCol>
                <a:gridCol w="4667003">
                  <a:extLst>
                    <a:ext uri="{9D8B030D-6E8A-4147-A177-3AD203B41FA5}">
                      <a16:colId xmlns="" xmlns:a16="http://schemas.microsoft.com/office/drawing/2014/main" val="2353496225"/>
                    </a:ext>
                  </a:extLst>
                </a:gridCol>
              </a:tblGrid>
              <a:tr h="1566448">
                <a:tc>
                  <a:txBody>
                    <a:bodyPr/>
                    <a:lstStyle/>
                    <a:p>
                      <a:pPr marL="285750" marR="0" lvl="0" indent="-285750" algn="l" defTabSz="685777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IN" sz="1600" b="0" i="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Elasticsearch, Logstash, and Kibana (ELK).</a:t>
                      </a:r>
                    </a:p>
                    <a:p>
                      <a:pPr marL="285750" marR="0" lvl="0" indent="-285750" algn="l" defTabSz="685777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IN" sz="1600" b="0" i="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Security Onion</a:t>
                      </a:r>
                    </a:p>
                    <a:p>
                      <a:pPr marL="285750" marR="0" lvl="0" indent="-285750" algn="l" defTabSz="685777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IN" sz="1600" b="0" i="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Squil</a:t>
                      </a:r>
                    </a:p>
                    <a:p>
                      <a:pPr marL="285750" marR="0" lvl="0" indent="-285750" algn="l" defTabSz="685777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IN" sz="1600" b="0" i="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Network Security Monitoring (NSM)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685777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IN" sz="1600" b="0" i="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Passive Real-time Asset Detection System (PRADS)</a:t>
                      </a:r>
                    </a:p>
                    <a:p>
                      <a:pPr marL="285750" marR="0" lvl="0" indent="-285750" algn="l" defTabSz="685777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IN" sz="1600" b="0" i="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Security Analyst Network Connection Profiler (SANCP)</a:t>
                      </a:r>
                    </a:p>
                    <a:p>
                      <a:pPr marL="285750" marR="0" lvl="0" indent="-285750" algn="l" defTabSz="685777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IN" sz="1600" b="0" i="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Squert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600795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8569096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4190828277"/>
      </p:ext>
    </p:extLst>
  </p:cSld>
  <p:clrMapOvr>
    <a:masterClrMapping/>
  </p:clrMapOvr>
  <p:transition spd="slow">
    <p:wip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71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Default Theme">
  <a:themeElements>
    <a:clrScheme name="Custom 6">
      <a:dk1>
        <a:srgbClr val="58585B"/>
      </a:dk1>
      <a:lt1>
        <a:srgbClr val="FFFFFF"/>
      </a:lt1>
      <a:dk2>
        <a:srgbClr val="58585B"/>
      </a:dk2>
      <a:lt2>
        <a:srgbClr val="81C569"/>
      </a:lt2>
      <a:accent1>
        <a:srgbClr val="004C69"/>
      </a:accent1>
      <a:accent2>
        <a:srgbClr val="9E0B0F"/>
      </a:accent2>
      <a:accent3>
        <a:srgbClr val="FFFFFF"/>
      </a:accent3>
      <a:accent4>
        <a:srgbClr val="367187"/>
      </a:accent4>
      <a:accent5>
        <a:srgbClr val="38C6F4"/>
      </a:accent5>
      <a:accent6>
        <a:srgbClr val="FBAB18"/>
      </a:accent6>
      <a:hlink>
        <a:srgbClr val="38C6F4"/>
      </a:hlink>
      <a:folHlink>
        <a:srgbClr val="81C569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36A4D7"/>
        </a:solidFill>
        <a:ln>
          <a:noFill/>
        </a:ln>
        <a:effectLst/>
      </a:spPr>
      <a:bodyPr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Default Theme" id="{A3178FD6-045E-43BB-9FF9-79BDC55288A1}" vid="{B3635A64-254C-4D4D-B1C2-6197525273F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37519</TotalTime>
  <Words>2643</Words>
  <Application>Microsoft Office PowerPoint</Application>
  <PresentationFormat>On-screen Show (16:9)</PresentationFormat>
  <Paragraphs>432</Paragraphs>
  <Slides>39</Slides>
  <Notes>39</Notes>
  <HiddenSlides>7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Default Theme</vt:lpstr>
      <vt:lpstr>Module 27: Working with Network Security Data</vt:lpstr>
      <vt:lpstr>Instructor Materials – Module 27 Planning Guide</vt:lpstr>
      <vt:lpstr>What to Expect in this Module</vt:lpstr>
      <vt:lpstr>Check Your Understanding</vt:lpstr>
      <vt:lpstr>Module 27: Activities</vt:lpstr>
      <vt:lpstr>Module 27: Best Practices</vt:lpstr>
      <vt:lpstr>Module 27: Best Practices (Contd.)</vt:lpstr>
      <vt:lpstr>Module 27: Working with Network Security Data</vt:lpstr>
      <vt:lpstr>Module Objectives</vt:lpstr>
      <vt:lpstr>27.1 A Common Data Platform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27.2 Investigating Network Data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27.3 Enhancing the Work of the Cybersecurity Analyst</vt:lpstr>
      <vt:lpstr>PowerPoint Presentation</vt:lpstr>
      <vt:lpstr>PowerPoint Presentation</vt:lpstr>
      <vt:lpstr>27.4 Working with Network Security Data Summary </vt:lpstr>
      <vt:lpstr>PowerPoint Presentation</vt:lpstr>
      <vt:lpstr>Module 27 New Terms and Commands</vt:lpstr>
      <vt:lpstr>PowerPoint Presentation</vt:lpstr>
    </vt:vector>
  </TitlesOfParts>
  <Company>Cisco Systems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bvachon@cisco.com</dc:creator>
  <cp:lastModifiedBy>admin</cp:lastModifiedBy>
  <cp:revision>1395</cp:revision>
  <dcterms:created xsi:type="dcterms:W3CDTF">2016-08-22T22:27:36Z</dcterms:created>
  <dcterms:modified xsi:type="dcterms:W3CDTF">2020-08-12T08:28:41Z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ffisync_ProviderInitializationData">
    <vt:lpwstr>https://cisco.jiveon.com</vt:lpwstr>
  </property>
  <property fmtid="{D5CDD505-2E9C-101B-9397-08002B2CF9AE}" pid="3" name="Offisync_UpdateToken">
    <vt:lpwstr>1</vt:lpwstr>
  </property>
  <property fmtid="{D5CDD505-2E9C-101B-9397-08002B2CF9AE}" pid="4" name="Offisync_ServerID">
    <vt:lpwstr>07841bbc-cd3c-4a76-827f-75a2226890f4</vt:lpwstr>
  </property>
  <property fmtid="{D5CDD505-2E9C-101B-9397-08002B2CF9AE}" pid="5" name="Offisync_UniqueId">
    <vt:lpwstr>1702406</vt:lpwstr>
  </property>
  <property fmtid="{D5CDD505-2E9C-101B-9397-08002B2CF9AE}" pid="6" name="Jive_VersionGuid">
    <vt:lpwstr>fd96a0b3-f68d-4727-8e4f-2128d37ed30a</vt:lpwstr>
  </property>
  <property fmtid="{D5CDD505-2E9C-101B-9397-08002B2CF9AE}" pid="7" name="Jive_LatestUserAccountName">
    <vt:lpwstr>alljohns</vt:lpwstr>
  </property>
  <property fmtid="{D5CDD505-2E9C-101B-9397-08002B2CF9AE}" pid="8" name="ArticulateGUID">
    <vt:lpwstr>F9A496F7-57D7-4028-9572-D40DFDF3715A</vt:lpwstr>
  </property>
  <property fmtid="{D5CDD505-2E9C-101B-9397-08002B2CF9AE}" pid="9" name="ArticulatePath">
    <vt:lpwstr>ITE7_Chp9_by_jg</vt:lpwstr>
  </property>
</Properties>
</file>