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tags/tag19.xml" ContentType="application/vnd.openxmlformats-officedocument.presentationml.tags+xml"/>
  <Override PartName="/ppt/notesSlides/notesSlide19.xml" ContentType="application/vnd.openxmlformats-officedocument.presentationml.notesSlide+xml"/>
  <Override PartName="/ppt/tags/tag20.xml" ContentType="application/vnd.openxmlformats-officedocument.presentationml.tags+xml"/>
  <Override PartName="/ppt/notesSlides/notesSlide20.xml" ContentType="application/vnd.openxmlformats-officedocument.presentationml.notesSlide+xml"/>
  <Override PartName="/ppt/tags/tag21.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22.xml" ContentType="application/vnd.openxmlformats-officedocument.presentationml.tags+xml"/>
  <Override PartName="/ppt/notesSlides/notesSlide23.xml" ContentType="application/vnd.openxmlformats-officedocument.presentationml.notesSlide+xml"/>
  <Override PartName="/ppt/tags/tag23.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24.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5.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26.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27.xml" ContentType="application/vnd.openxmlformats-officedocument.presentationml.tags+xml"/>
  <Override PartName="/ppt/notesSlides/notesSlide37.xml" ContentType="application/vnd.openxmlformats-officedocument.presentationml.notesSlide+xml"/>
  <Override PartName="/ppt/tags/tag28.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tags/tag29.xml" ContentType="application/vnd.openxmlformats-officedocument.presentationml.tag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tags/tag30.xml" ContentType="application/vnd.openxmlformats-officedocument.presentationml.tags+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tags/tag31.xml" ContentType="application/vnd.openxmlformats-officedocument.presentationml.tags+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tags/tag32.xml" ContentType="application/vnd.openxmlformats-officedocument.presentationml.tags+xml"/>
  <Override PartName="/ppt/notesSlides/notesSlide64.xml" ContentType="application/vnd.openxmlformats-officedocument.presentationml.notesSlide+xml"/>
  <Override PartName="/ppt/tags/tag33.xml" ContentType="application/vnd.openxmlformats-officedocument.presentationml.tags+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tags/tag34.xml" ContentType="application/vnd.openxmlformats-officedocument.presentationml.tags+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tags/tag3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 id="2147484032" r:id="rId2"/>
  </p:sldMasterIdLst>
  <p:notesMasterIdLst>
    <p:notesMasterId r:id="rId77"/>
  </p:notesMasterIdLst>
  <p:sldIdLst>
    <p:sldId id="513" r:id="rId3"/>
    <p:sldId id="730" r:id="rId4"/>
    <p:sldId id="1070" r:id="rId5"/>
    <p:sldId id="1071" r:id="rId6"/>
    <p:sldId id="880" r:id="rId7"/>
    <p:sldId id="1072" r:id="rId8"/>
    <p:sldId id="924" r:id="rId9"/>
    <p:sldId id="1073" r:id="rId10"/>
    <p:sldId id="1052" r:id="rId11"/>
    <p:sldId id="1054" r:id="rId12"/>
    <p:sldId id="1055" r:id="rId13"/>
    <p:sldId id="1056" r:id="rId14"/>
    <p:sldId id="1057" r:id="rId15"/>
    <p:sldId id="876" r:id="rId16"/>
    <p:sldId id="925" r:id="rId17"/>
    <p:sldId id="759" r:id="rId18"/>
    <p:sldId id="628" r:id="rId19"/>
    <p:sldId id="1058" r:id="rId20"/>
    <p:sldId id="926" r:id="rId21"/>
    <p:sldId id="927" r:id="rId22"/>
    <p:sldId id="788" r:id="rId23"/>
    <p:sldId id="928" r:id="rId24"/>
    <p:sldId id="956" r:id="rId25"/>
    <p:sldId id="930" r:id="rId26"/>
    <p:sldId id="932" r:id="rId27"/>
    <p:sldId id="886" r:id="rId28"/>
    <p:sldId id="936" r:id="rId29"/>
    <p:sldId id="955" r:id="rId30"/>
    <p:sldId id="942" r:id="rId31"/>
    <p:sldId id="957" r:id="rId32"/>
    <p:sldId id="944" r:id="rId33"/>
    <p:sldId id="946" r:id="rId34"/>
    <p:sldId id="947" r:id="rId35"/>
    <p:sldId id="948" r:id="rId36"/>
    <p:sldId id="952" r:id="rId37"/>
    <p:sldId id="966" r:id="rId38"/>
    <p:sldId id="967" r:id="rId39"/>
    <p:sldId id="968" r:id="rId40"/>
    <p:sldId id="972" r:id="rId41"/>
    <p:sldId id="976" r:id="rId42"/>
    <p:sldId id="977" r:id="rId43"/>
    <p:sldId id="978" r:id="rId44"/>
    <p:sldId id="979" r:id="rId45"/>
    <p:sldId id="980" r:id="rId46"/>
    <p:sldId id="981" r:id="rId47"/>
    <p:sldId id="987" r:id="rId48"/>
    <p:sldId id="984" r:id="rId49"/>
    <p:sldId id="985" r:id="rId50"/>
    <p:sldId id="990" r:id="rId51"/>
    <p:sldId id="995" r:id="rId52"/>
    <p:sldId id="996" r:id="rId53"/>
    <p:sldId id="1015" r:id="rId54"/>
    <p:sldId id="998" r:id="rId55"/>
    <p:sldId id="999" r:id="rId56"/>
    <p:sldId id="1009" r:id="rId57"/>
    <p:sldId id="1000" r:id="rId58"/>
    <p:sldId id="1001" r:id="rId59"/>
    <p:sldId id="1002" r:id="rId60"/>
    <p:sldId id="1003" r:id="rId61"/>
    <p:sldId id="1004" r:id="rId62"/>
    <p:sldId id="1021" r:id="rId63"/>
    <p:sldId id="1022" r:id="rId64"/>
    <p:sldId id="1035" r:id="rId65"/>
    <p:sldId id="1024" r:id="rId66"/>
    <p:sldId id="1025" r:id="rId67"/>
    <p:sldId id="1041" r:id="rId68"/>
    <p:sldId id="1026" r:id="rId69"/>
    <p:sldId id="1027" r:id="rId70"/>
    <p:sldId id="1043" r:id="rId71"/>
    <p:sldId id="1042" r:id="rId72"/>
    <p:sldId id="1044" r:id="rId73"/>
    <p:sldId id="1045" r:id="rId74"/>
    <p:sldId id="1050" r:id="rId75"/>
    <p:sldId id="291" r:id="rId76"/>
  </p:sldIdLst>
  <p:sldSz cx="9144000" cy="5143500" type="screen16x9"/>
  <p:notesSz cx="6858000" cy="9144000"/>
  <p:custDataLst>
    <p:tags r:id="rId78"/>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cmAuthor id="2" name="Bob Vachon" initials="BV" lastIdx="24" clrIdx="2"/>
  <p:cmAuthor id="3" name="Sue Livingston -X (suliving - UNICON INC at Cisco)" initials="SL-(-UIaC" lastIdx="4" clrIdx="3">
    <p:extLst>
      <p:ext uri="{19B8F6BF-5375-455C-9EA6-DF929625EA0E}">
        <p15:presenceInfo xmlns:p15="http://schemas.microsoft.com/office/powerpoint/2012/main" userId="S::suliving@cisco.com::dc701d48-dd51-411a-9041-b7f1328f1486" providerId="AD"/>
      </p:ext>
    </p:extLst>
  </p:cmAuthor>
  <p:cmAuthor id="4" name="jagibbon" initials="jmg" lastIdx="3"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913" autoAdjust="0"/>
    <p:restoredTop sz="84965" autoAdjust="0"/>
  </p:normalViewPr>
  <p:slideViewPr>
    <p:cSldViewPr snapToGrid="0" showGuides="1">
      <p:cViewPr>
        <p:scale>
          <a:sx n="81" d="100"/>
          <a:sy n="81" d="100"/>
        </p:scale>
        <p:origin x="1156" y="196"/>
      </p:cViewPr>
      <p:guideLst>
        <p:guide orient="horz" pos="1620"/>
        <p:guide pos="336"/>
      </p:guideLst>
    </p:cSldViewPr>
  </p:slid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commentAuthors" Target="commentAuthor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theme" Target="theme/theme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tags" Target="tags/tag1.xml"/><Relationship Id="rId8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dirty="0"/>
              <a:t>Introduction to Networks v7.0 (ITN)</a:t>
            </a:r>
          </a:p>
          <a:p>
            <a:pPr>
              <a:buFontTx/>
              <a:buNone/>
            </a:pPr>
            <a:r>
              <a:rPr lang="en-US" sz="1200" b="0" dirty="0"/>
              <a:t>Module 1: Networking Today</a:t>
            </a:r>
            <a:endParaRPr lang="en-GB" b="0"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marL="0" marR="0" lvl="0" indent="0" algn="r" defTabSz="901700" rtl="0" eaLnBrk="0" fontAlgn="base" latinLnBrk="0" hangingPunct="0">
              <a:lnSpc>
                <a:spcPct val="100000"/>
              </a:lnSpc>
              <a:spcBef>
                <a:spcPct val="0"/>
              </a:spcBef>
              <a:spcAft>
                <a:spcPct val="0"/>
              </a:spcAft>
              <a:buClrTx/>
              <a:buSzTx/>
              <a:buFontTx/>
              <a:buNone/>
              <a:tabLst/>
              <a:defRPr/>
            </a:pPr>
            <a:fld id="{ACE20BE7-F2F3-4E26-9454-50B18F790A4E}" type="slidenum">
              <a:rPr kumimoji="0" lang="en-US" sz="800" b="0" i="0" u="none" strike="noStrike" kern="1200" cap="none" spc="0" normalizeH="0" baseline="0" noProof="0">
                <a:ln>
                  <a:noFill/>
                </a:ln>
                <a:solidFill>
                  <a:prstClr val="black"/>
                </a:solidFill>
                <a:effectLst/>
                <a:uLnTx/>
                <a:uFillTx/>
                <a:latin typeface="Arial" charset="0"/>
                <a:ea typeface="ＭＳ Ｐゴシック" pitchFamily="34" charset="-128"/>
                <a:cs typeface="Arial" charset="0"/>
              </a:rPr>
              <a:pPr marL="0" marR="0" lvl="0" indent="0" algn="r" defTabSz="901700" rtl="0" eaLnBrk="0" fontAlgn="base" latinLnBrk="0" hangingPunct="0">
                <a:lnSpc>
                  <a:spcPct val="100000"/>
                </a:lnSpc>
                <a:spcBef>
                  <a:spcPct val="0"/>
                </a:spcBef>
                <a:spcAft>
                  <a:spcPct val="0"/>
                </a:spcAft>
                <a:buClrTx/>
                <a:buSzTx/>
                <a:buFontTx/>
                <a:buNone/>
                <a:tabLst/>
                <a:defRPr/>
              </a:pPr>
              <a:t>6</a:t>
            </a:fld>
            <a:endParaRPr kumimoji="0" lang="en-US" sz="800" b="0" i="0" u="none" strike="noStrike" kern="1200" cap="none" spc="0" normalizeH="0" baseline="0" noProof="0" dirty="0">
              <a:ln>
                <a:noFill/>
              </a:ln>
              <a:solidFill>
                <a:prstClr val="black"/>
              </a:solidFill>
              <a:effectLst/>
              <a:uLnTx/>
              <a:uFillTx/>
              <a:latin typeface="Arial" charset="0"/>
              <a:ea typeface="ＭＳ Ｐゴシック" pitchFamily="34" charset="-128"/>
              <a:cs typeface="Arial" charset="0"/>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697717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7</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8</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9421661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9</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1079690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10</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8381961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11</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9560440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12</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2878378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solidFill>
                  <a:prstClr val="black"/>
                </a:solidFill>
              </a:rPr>
              <a:pPr algn="r"/>
              <a:t>13</a:t>
            </a:fld>
            <a:endParaRPr lang="en-US" sz="800" b="0" dirty="0">
              <a:solidFill>
                <a:prstClr val="black"/>
              </a:solidFill>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41499764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dirty="0"/>
              <a:t>Introduction to Networks v7.0 (ITN)</a:t>
            </a:r>
          </a:p>
          <a:p>
            <a:pPr>
              <a:buFontTx/>
              <a:buNone/>
            </a:pPr>
            <a:r>
              <a:rPr lang="en-US" sz="1200" b="0" dirty="0"/>
              <a:t>Module 1: Networking</a:t>
            </a:r>
            <a:r>
              <a:rPr lang="en-US" sz="1200" b="0" baseline="0" dirty="0"/>
              <a:t> Today</a:t>
            </a:r>
            <a:endParaRPr lang="en-GB" b="0"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15</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0" dirty="0"/>
              <a:t>1 – Networking Today</a:t>
            </a:r>
          </a:p>
          <a:p>
            <a:r>
              <a:rPr lang="en-GB" dirty="0"/>
              <a:t>1.0.2 – What will I learn to do in this module?</a:t>
            </a:r>
          </a:p>
        </p:txBody>
      </p:sp>
    </p:spTree>
    <p:extLst>
      <p:ext uri="{BB962C8B-B14F-4D97-AF65-F5344CB8AC3E}">
        <p14:creationId xmlns:p14="http://schemas.microsoft.com/office/powerpoint/2010/main" val="15879240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1200" b="0" dirty="0"/>
              <a:t>1 – Networking Today</a:t>
            </a:r>
          </a:p>
          <a:p>
            <a:pPr>
              <a:buFontTx/>
              <a:buNone/>
            </a:pPr>
            <a:r>
              <a:rPr lang="en-US" sz="1200" b="0" dirty="0"/>
              <a:t>1.1 – Networks</a:t>
            </a:r>
            <a:r>
              <a:rPr lang="en-US" sz="1200" b="0" baseline="0" dirty="0"/>
              <a:t> Affect Our Lives</a:t>
            </a:r>
            <a:endParaRPr lang="en-GB" b="0"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1.1 – Networks Affect our Lives</a:t>
            </a:r>
          </a:p>
          <a:p>
            <a:pPr>
              <a:lnSpc>
                <a:spcPct val="80000"/>
              </a:lnSpc>
              <a:buFontTx/>
              <a:buNone/>
            </a:pPr>
            <a:r>
              <a:rPr lang="en-US" sz="1200" kern="1200" dirty="0">
                <a:solidFill>
                  <a:schemeClr val="tx1"/>
                </a:solidFill>
                <a:latin typeface="Arial" charset="0"/>
                <a:ea typeface="ＭＳ Ｐゴシック" charset="0"/>
                <a:cs typeface="ＭＳ Ｐゴシック" charset="0"/>
              </a:rPr>
              <a:t>1.1.1 – </a:t>
            </a:r>
            <a:r>
              <a:rPr lang="en-US" altLang="en-US" dirty="0"/>
              <a:t>Networks Connect Us</a:t>
            </a: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5251901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1.1 – Networks Affect our Lives</a:t>
            </a:r>
          </a:p>
          <a:p>
            <a:pPr>
              <a:lnSpc>
                <a:spcPct val="80000"/>
              </a:lnSpc>
              <a:buFontTx/>
              <a:buNone/>
            </a:pPr>
            <a:r>
              <a:rPr lang="en-US" sz="1200" kern="1200" dirty="0">
                <a:solidFill>
                  <a:schemeClr val="tx1"/>
                </a:solidFill>
                <a:latin typeface="Arial" charset="0"/>
                <a:ea typeface="ＭＳ Ｐゴシック" charset="0"/>
                <a:cs typeface="ＭＳ Ｐゴシック" charset="0"/>
              </a:rPr>
              <a:t>1.1.2 – </a:t>
            </a:r>
            <a:r>
              <a:rPr lang="en-US" altLang="en-US" dirty="0"/>
              <a:t>Video – The Cisco Networking Academy Learning Experience</a:t>
            </a: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0705504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19</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1.1 – Networks Affect our Lives</a:t>
            </a:r>
          </a:p>
          <a:p>
            <a:pPr>
              <a:lnSpc>
                <a:spcPct val="80000"/>
              </a:lnSpc>
              <a:buFontTx/>
              <a:buNone/>
            </a:pPr>
            <a:r>
              <a:rPr lang="en-US" dirty="0">
                <a:latin typeface="Arial" charset="0"/>
              </a:rPr>
              <a:t>1.1.3</a:t>
            </a:r>
            <a:r>
              <a:rPr lang="en-US" baseline="0" dirty="0">
                <a:latin typeface="Arial" charset="0"/>
              </a:rPr>
              <a:t> No Boundaries</a:t>
            </a:r>
          </a:p>
          <a:p>
            <a:pPr>
              <a:lnSpc>
                <a:spcPct val="80000"/>
              </a:lnSpc>
              <a:buFontTx/>
              <a:buNone/>
            </a:pPr>
            <a:endParaRPr lang="en-US" dirty="0"/>
          </a:p>
        </p:txBody>
      </p:sp>
    </p:spTree>
    <p:extLst>
      <p:ext uri="{BB962C8B-B14F-4D97-AF65-F5344CB8AC3E}">
        <p14:creationId xmlns:p14="http://schemas.microsoft.com/office/powerpoint/2010/main" val="7853359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1.2 – Network</a:t>
            </a:r>
            <a:r>
              <a:rPr lang="en-US" sz="1200" kern="1200" baseline="0" dirty="0">
                <a:solidFill>
                  <a:schemeClr val="tx1"/>
                </a:solidFill>
                <a:latin typeface="Arial" charset="0"/>
                <a:ea typeface="ＭＳ Ｐゴシック" charset="0"/>
                <a:cs typeface="ＭＳ Ｐゴシック" charset="0"/>
              </a:rPr>
              <a:t> Components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21</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1.2 – Network</a:t>
            </a:r>
            <a:r>
              <a:rPr lang="en-US" sz="1200" kern="1200" baseline="0" dirty="0">
                <a:solidFill>
                  <a:schemeClr val="tx1"/>
                </a:solidFill>
                <a:latin typeface="Arial" charset="0"/>
                <a:ea typeface="ＭＳ Ｐゴシック" charset="0"/>
                <a:cs typeface="ＭＳ Ｐゴシック" charset="0"/>
              </a:rPr>
              <a:t> Components</a:t>
            </a:r>
            <a:endParaRPr lang="en-US" dirty="0"/>
          </a:p>
          <a:p>
            <a:pPr>
              <a:lnSpc>
                <a:spcPct val="80000"/>
              </a:lnSpc>
              <a:buFontTx/>
              <a:buNone/>
            </a:pPr>
            <a:r>
              <a:rPr lang="en-US" sz="1200" kern="1200" dirty="0">
                <a:solidFill>
                  <a:schemeClr val="tx1"/>
                </a:solidFill>
                <a:latin typeface="Arial" charset="0"/>
                <a:ea typeface="ＭＳ Ｐゴシック" charset="0"/>
                <a:cs typeface="ＭＳ Ｐゴシック" charset="0"/>
              </a:rPr>
              <a:t>1.2.1– Host Roles</a:t>
            </a:r>
          </a:p>
        </p:txBody>
      </p:sp>
    </p:spTree>
    <p:extLst>
      <p:ext uri="{BB962C8B-B14F-4D97-AF65-F5344CB8AC3E}">
        <p14:creationId xmlns:p14="http://schemas.microsoft.com/office/powerpoint/2010/main" val="34275545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22</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1.2 – Network</a:t>
            </a:r>
            <a:r>
              <a:rPr lang="en-US" sz="1200" kern="1200" baseline="0" dirty="0">
                <a:solidFill>
                  <a:schemeClr val="tx1"/>
                </a:solidFill>
                <a:latin typeface="Arial" charset="0"/>
                <a:ea typeface="ＭＳ Ｐゴシック" charset="0"/>
                <a:cs typeface="ＭＳ Ｐゴシック" charset="0"/>
              </a:rPr>
              <a:t> Components</a:t>
            </a:r>
            <a:endParaRPr lang="en-US" dirty="0"/>
          </a:p>
          <a:p>
            <a:pPr marL="0" marR="0" lvl="0" indent="0" algn="l" defTabSz="457200" rtl="0" eaLnBrk="1" fontAlgn="auto" latinLnBrk="0" hangingPunct="1">
              <a:lnSpc>
                <a:spcPct val="80000"/>
              </a:lnSpc>
              <a:spcBef>
                <a:spcPts val="0"/>
              </a:spcBef>
              <a:spcAft>
                <a:spcPts val="0"/>
              </a:spcAft>
              <a:buClrTx/>
              <a:buSzTx/>
              <a:buFontTx/>
              <a:buNone/>
              <a:tabLst/>
              <a:defRPr/>
            </a:pPr>
            <a:r>
              <a:rPr lang="en-US" sz="1200" kern="1200" dirty="0">
                <a:solidFill>
                  <a:schemeClr val="tx1"/>
                </a:solidFill>
                <a:latin typeface="Arial" charset="0"/>
                <a:ea typeface="ＭＳ Ｐゴシック" charset="0"/>
                <a:cs typeface="ＭＳ Ｐゴシック" charset="0"/>
              </a:rPr>
              <a:t>1.2.2 – Peer-to-Peer</a:t>
            </a:r>
            <a:endParaRPr lang="en-US" dirty="0"/>
          </a:p>
          <a:p>
            <a:pPr>
              <a:lnSpc>
                <a:spcPct val="80000"/>
              </a:lnSpc>
              <a:buFontTx/>
              <a:buNone/>
            </a:pPr>
            <a:endParaRPr lang="en-US" dirty="0"/>
          </a:p>
        </p:txBody>
      </p:sp>
    </p:spTree>
    <p:extLst>
      <p:ext uri="{BB962C8B-B14F-4D97-AF65-F5344CB8AC3E}">
        <p14:creationId xmlns:p14="http://schemas.microsoft.com/office/powerpoint/2010/main" val="34275545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23</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1.2 – Network</a:t>
            </a:r>
            <a:r>
              <a:rPr lang="en-US" sz="1200" kern="1200" baseline="0" dirty="0">
                <a:solidFill>
                  <a:schemeClr val="tx1"/>
                </a:solidFill>
                <a:latin typeface="Arial" charset="0"/>
                <a:ea typeface="ＭＳ Ｐゴシック" charset="0"/>
                <a:cs typeface="ＭＳ Ｐゴシック" charset="0"/>
              </a:rPr>
              <a:t> Components</a:t>
            </a:r>
            <a:endParaRPr lang="en-US" dirty="0"/>
          </a:p>
          <a:p>
            <a:pPr marL="0" marR="0" lvl="0" indent="0" algn="l" defTabSz="457200" rtl="0" eaLnBrk="1" fontAlgn="auto" latinLnBrk="0" hangingPunct="1">
              <a:lnSpc>
                <a:spcPct val="80000"/>
              </a:lnSpc>
              <a:spcBef>
                <a:spcPts val="0"/>
              </a:spcBef>
              <a:spcAft>
                <a:spcPts val="0"/>
              </a:spcAft>
              <a:buClrTx/>
              <a:buSzTx/>
              <a:buFontTx/>
              <a:buNone/>
              <a:tabLst/>
              <a:defRPr/>
            </a:pPr>
            <a:r>
              <a:rPr lang="en-US" sz="1200" kern="1200" dirty="0">
                <a:solidFill>
                  <a:schemeClr val="tx1"/>
                </a:solidFill>
                <a:latin typeface="Arial" charset="0"/>
                <a:ea typeface="ＭＳ Ｐゴシック" charset="0"/>
                <a:cs typeface="ＭＳ Ｐゴシック" charset="0"/>
              </a:rPr>
              <a:t>1.2.3 – End Devices</a:t>
            </a:r>
            <a:endParaRPr lang="en-US" dirty="0"/>
          </a:p>
        </p:txBody>
      </p:sp>
    </p:spTree>
    <p:extLst>
      <p:ext uri="{BB962C8B-B14F-4D97-AF65-F5344CB8AC3E}">
        <p14:creationId xmlns:p14="http://schemas.microsoft.com/office/powerpoint/2010/main" val="34275545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1.2 – Network</a:t>
            </a:r>
            <a:r>
              <a:rPr lang="en-US" sz="1200" kern="1200" baseline="0" dirty="0">
                <a:solidFill>
                  <a:schemeClr val="tx1"/>
                </a:solidFill>
                <a:latin typeface="Arial" charset="0"/>
                <a:ea typeface="ＭＳ Ｐゴシック" charset="0"/>
                <a:cs typeface="ＭＳ Ｐゴシック" charset="0"/>
              </a:rPr>
              <a:t> Components</a:t>
            </a:r>
            <a:endParaRPr lang="en-US" dirty="0"/>
          </a:p>
          <a:p>
            <a:pPr marL="0" marR="0" lvl="0" indent="0" algn="l" defTabSz="457200" rtl="0" eaLnBrk="1" fontAlgn="auto" latinLnBrk="0" hangingPunct="1">
              <a:lnSpc>
                <a:spcPct val="80000"/>
              </a:lnSpc>
              <a:spcBef>
                <a:spcPts val="0"/>
              </a:spcBef>
              <a:spcAft>
                <a:spcPts val="0"/>
              </a:spcAft>
              <a:buClrTx/>
              <a:buSzTx/>
              <a:buFontTx/>
              <a:buNone/>
              <a:tabLst/>
              <a:defRPr/>
            </a:pPr>
            <a:r>
              <a:rPr lang="en-US" sz="1200" kern="1200" dirty="0">
                <a:solidFill>
                  <a:schemeClr val="tx1"/>
                </a:solidFill>
                <a:latin typeface="Arial" charset="0"/>
                <a:ea typeface="ＭＳ Ｐゴシック" charset="0"/>
                <a:cs typeface="ＭＳ Ｐゴシック" charset="0"/>
              </a:rPr>
              <a:t>1.2.4 – </a:t>
            </a:r>
            <a:r>
              <a:rPr lang="en-US" altLang="en-US" dirty="0"/>
              <a:t>Intermediary Network Devices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24</a:t>
            </a:fld>
            <a:endParaRPr lang="en-US" dirty="0">
              <a:solidFill>
                <a:prstClr val="black"/>
              </a:solidFill>
            </a:endParaRPr>
          </a:p>
        </p:txBody>
      </p:sp>
    </p:spTree>
    <p:extLst>
      <p:ext uri="{BB962C8B-B14F-4D97-AF65-F5344CB8AC3E}">
        <p14:creationId xmlns:p14="http://schemas.microsoft.com/office/powerpoint/2010/main" val="34479415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25</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1.2 – Network</a:t>
            </a:r>
            <a:r>
              <a:rPr lang="en-US" sz="1200" kern="1200" baseline="0" dirty="0">
                <a:solidFill>
                  <a:schemeClr val="tx1"/>
                </a:solidFill>
                <a:latin typeface="Arial" charset="0"/>
                <a:ea typeface="ＭＳ Ｐゴシック" charset="0"/>
                <a:cs typeface="ＭＳ Ｐゴシック" charset="0"/>
              </a:rPr>
              <a:t> Components</a:t>
            </a:r>
            <a:endParaRPr lang="en-US" dirty="0"/>
          </a:p>
          <a:p>
            <a:pPr marL="0" marR="0" lvl="0" indent="0" algn="l" defTabSz="457200" rtl="0" eaLnBrk="1" fontAlgn="auto" latinLnBrk="0" hangingPunct="1">
              <a:lnSpc>
                <a:spcPct val="80000"/>
              </a:lnSpc>
              <a:spcBef>
                <a:spcPts val="0"/>
              </a:spcBef>
              <a:spcAft>
                <a:spcPts val="0"/>
              </a:spcAft>
              <a:buClrTx/>
              <a:buSzTx/>
              <a:buFontTx/>
              <a:buNone/>
              <a:tabLst/>
              <a:defRPr/>
            </a:pPr>
            <a:r>
              <a:rPr lang="en-US" sz="1200" kern="1200" dirty="0">
                <a:solidFill>
                  <a:schemeClr val="tx1"/>
                </a:solidFill>
                <a:latin typeface="Arial" charset="0"/>
                <a:ea typeface="ＭＳ Ｐゴシック" charset="0"/>
                <a:cs typeface="ＭＳ Ｐゴシック" charset="0"/>
              </a:rPr>
              <a:t>1.2.5 – </a:t>
            </a:r>
            <a:r>
              <a:rPr lang="en-US" altLang="en-US" dirty="0"/>
              <a:t>Network Media</a:t>
            </a:r>
          </a:p>
          <a:p>
            <a:pPr marL="0" marR="0" lvl="0" indent="0" algn="l" defTabSz="457200" rtl="0" eaLnBrk="1" fontAlgn="auto" latinLnBrk="0" hangingPunct="1">
              <a:lnSpc>
                <a:spcPct val="80000"/>
              </a:lnSpc>
              <a:spcBef>
                <a:spcPts val="0"/>
              </a:spcBef>
              <a:spcAft>
                <a:spcPts val="0"/>
              </a:spcAft>
              <a:buClrTx/>
              <a:buSzTx/>
              <a:buFontTx/>
              <a:buNone/>
              <a:tabLst/>
              <a:defRPr/>
            </a:pPr>
            <a:r>
              <a:rPr lang="en-US" sz="1200" dirty="0">
                <a:effectLst/>
              </a:rPr>
              <a:t>1.2.6 – Check Your Understanding – Network Components</a:t>
            </a:r>
            <a:endParaRPr lang="en-US" dirty="0"/>
          </a:p>
        </p:txBody>
      </p:sp>
    </p:spTree>
    <p:extLst>
      <p:ext uri="{BB962C8B-B14F-4D97-AF65-F5344CB8AC3E}">
        <p14:creationId xmlns:p14="http://schemas.microsoft.com/office/powerpoint/2010/main" val="34275545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1.3 – </a:t>
            </a:r>
            <a:r>
              <a:rPr lang="en-US" sz="1200" dirty="0">
                <a:solidFill>
                  <a:schemeClr val="accent5">
                    <a:lumMod val="40000"/>
                    <a:lumOff val="60000"/>
                  </a:schemeClr>
                </a:solidFill>
              </a:rPr>
              <a:t>Network Representations and Topologies</a:t>
            </a:r>
            <a:endParaRPr lang="en-GB" b="0"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9681813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1.3 – </a:t>
            </a:r>
            <a:r>
              <a:rPr lang="en-US" sz="1200" dirty="0">
                <a:solidFill>
                  <a:schemeClr val="accent5">
                    <a:lumMod val="40000"/>
                    <a:lumOff val="60000"/>
                  </a:schemeClr>
                </a:solidFill>
              </a:rPr>
              <a:t>Network Representations and Topologies</a:t>
            </a:r>
            <a:endParaRPr lang="en-GB" b="0" dirty="0"/>
          </a:p>
          <a:p>
            <a:pPr>
              <a:lnSpc>
                <a:spcPct val="80000"/>
              </a:lnSpc>
              <a:buFontTx/>
              <a:buNone/>
            </a:pPr>
            <a:r>
              <a:rPr lang="en-US" dirty="0">
                <a:latin typeface="Arial" charset="0"/>
              </a:rPr>
              <a:t>1.3.1 – Network</a:t>
            </a:r>
            <a:r>
              <a:rPr lang="en-US" baseline="0" dirty="0">
                <a:latin typeface="Arial" charset="0"/>
              </a:rPr>
              <a:t> Representations</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25158769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1.3 – </a:t>
            </a:r>
            <a:r>
              <a:rPr lang="en-US" sz="1200" dirty="0">
                <a:solidFill>
                  <a:schemeClr val="accent5">
                    <a:lumMod val="40000"/>
                    <a:lumOff val="60000"/>
                  </a:schemeClr>
                </a:solidFill>
              </a:rPr>
              <a:t>Network Representations and Topologies</a:t>
            </a:r>
            <a:endParaRPr lang="en-GB" b="0" dirty="0"/>
          </a:p>
          <a:p>
            <a:pPr>
              <a:lnSpc>
                <a:spcPct val="80000"/>
              </a:lnSpc>
              <a:buFontTx/>
              <a:buNone/>
            </a:pPr>
            <a:r>
              <a:rPr lang="en-US" dirty="0">
                <a:latin typeface="Arial" charset="0"/>
              </a:rPr>
              <a:t>1.3.2 – Topology Diagrams</a:t>
            </a:r>
          </a:p>
          <a:p>
            <a:pPr marL="0" marR="0" lvl="0" indent="0" algn="l" defTabSz="457200" rtl="0" eaLnBrk="1" fontAlgn="auto" latinLnBrk="0" hangingPunct="1">
              <a:lnSpc>
                <a:spcPct val="80000"/>
              </a:lnSpc>
              <a:spcBef>
                <a:spcPts val="0"/>
              </a:spcBef>
              <a:spcAft>
                <a:spcPts val="0"/>
              </a:spcAft>
              <a:buClrTx/>
              <a:buSzTx/>
              <a:buFontTx/>
              <a:buNone/>
              <a:tabLst/>
              <a:defRPr/>
            </a:pPr>
            <a:r>
              <a:rPr lang="en-US" sz="1200" dirty="0">
                <a:effectLst/>
              </a:rPr>
              <a:t>1.3.3 – Check Your Understanding – Network Representation and Topologies</a:t>
            </a:r>
            <a:endParaRPr lang="en-US" dirty="0"/>
          </a:p>
          <a:p>
            <a:pPr>
              <a:lnSpc>
                <a:spcPct val="80000"/>
              </a:lnSpc>
              <a:buFontTx/>
              <a:buNone/>
            </a:pP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42607111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1.4 – </a:t>
            </a:r>
            <a:r>
              <a:rPr lang="en-US" sz="1200" dirty="0">
                <a:solidFill>
                  <a:schemeClr val="accent5">
                    <a:lumMod val="40000"/>
                    <a:lumOff val="60000"/>
                  </a:schemeClr>
                </a:solidFill>
              </a:rPr>
              <a:t>Common Types of Networks</a:t>
            </a:r>
            <a:endParaRPr lang="en-GB" b="0"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29</a:t>
            </a:fld>
            <a:endParaRPr lang="en-US" dirty="0">
              <a:solidFill>
                <a:prstClr val="black"/>
              </a:solidFill>
            </a:endParaRPr>
          </a:p>
        </p:txBody>
      </p:sp>
    </p:spTree>
    <p:extLst>
      <p:ext uri="{BB962C8B-B14F-4D97-AF65-F5344CB8AC3E}">
        <p14:creationId xmlns:p14="http://schemas.microsoft.com/office/powerpoint/2010/main" val="9681813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1.4 – </a:t>
            </a:r>
            <a:r>
              <a:rPr lang="en-US" sz="1200" dirty="0">
                <a:solidFill>
                  <a:schemeClr val="accent5">
                    <a:lumMod val="40000"/>
                    <a:lumOff val="60000"/>
                  </a:schemeClr>
                </a:solidFill>
              </a:rPr>
              <a:t>Common Types of Networks</a:t>
            </a:r>
            <a:endParaRPr lang="en-GB" b="0" dirty="0"/>
          </a:p>
          <a:p>
            <a:r>
              <a:rPr lang="en-US" dirty="0"/>
              <a:t>1.4.1</a:t>
            </a:r>
            <a:r>
              <a:rPr lang="en-US" baseline="0" dirty="0"/>
              <a:t> – Networks of Many Sizes</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30</a:t>
            </a:fld>
            <a:endParaRPr lang="en-US" dirty="0">
              <a:solidFill>
                <a:prstClr val="black"/>
              </a:solidFill>
            </a:endParaRPr>
          </a:p>
        </p:txBody>
      </p:sp>
    </p:spTree>
    <p:extLst>
      <p:ext uri="{BB962C8B-B14F-4D97-AF65-F5344CB8AC3E}">
        <p14:creationId xmlns:p14="http://schemas.microsoft.com/office/powerpoint/2010/main" val="42784409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31</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1.4 – </a:t>
            </a:r>
            <a:r>
              <a:rPr lang="en-US" sz="1200" dirty="0">
                <a:solidFill>
                  <a:schemeClr val="accent5">
                    <a:lumMod val="40000"/>
                    <a:lumOff val="60000"/>
                  </a:schemeClr>
                </a:solidFill>
              </a:rPr>
              <a:t>Common Types of Networks</a:t>
            </a:r>
            <a:endParaRPr lang="en-GB" b="0" dirty="0"/>
          </a:p>
          <a:p>
            <a:r>
              <a:rPr lang="en-US" dirty="0"/>
              <a:t>1.4.2</a:t>
            </a:r>
            <a:r>
              <a:rPr lang="en-US" baseline="0" dirty="0"/>
              <a:t> – </a:t>
            </a:r>
            <a:r>
              <a:rPr lang="en-US" altLang="en-US" dirty="0"/>
              <a:t>LANs and WANs</a:t>
            </a:r>
            <a:endParaRPr lang="en-US" dirty="0"/>
          </a:p>
        </p:txBody>
      </p:sp>
    </p:spTree>
    <p:extLst>
      <p:ext uri="{BB962C8B-B14F-4D97-AF65-F5344CB8AC3E}">
        <p14:creationId xmlns:p14="http://schemas.microsoft.com/office/powerpoint/2010/main" val="34275545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1.4 – </a:t>
            </a:r>
            <a:r>
              <a:rPr lang="en-US" sz="1200" dirty="0">
                <a:solidFill>
                  <a:schemeClr val="accent5">
                    <a:lumMod val="40000"/>
                    <a:lumOff val="60000"/>
                  </a:schemeClr>
                </a:solidFill>
              </a:rPr>
              <a:t>Common Types of Networks</a:t>
            </a:r>
            <a:endParaRPr lang="en-GB" b="0" dirty="0"/>
          </a:p>
          <a:p>
            <a:r>
              <a:rPr lang="en-US" dirty="0"/>
              <a:t>1.4.2</a:t>
            </a:r>
            <a:r>
              <a:rPr lang="en-US" baseline="0" dirty="0"/>
              <a:t> – </a:t>
            </a:r>
            <a:r>
              <a:rPr lang="en-US" altLang="en-US" dirty="0"/>
              <a:t>LANs and WANs (cont.)</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32</a:t>
            </a:fld>
            <a:endParaRPr lang="en-US" dirty="0">
              <a:solidFill>
                <a:prstClr val="black"/>
              </a:solidFill>
            </a:endParaRPr>
          </a:p>
        </p:txBody>
      </p:sp>
    </p:spTree>
    <p:extLst>
      <p:ext uri="{BB962C8B-B14F-4D97-AF65-F5344CB8AC3E}">
        <p14:creationId xmlns:p14="http://schemas.microsoft.com/office/powerpoint/2010/main" val="42607111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1.4 – </a:t>
            </a:r>
            <a:r>
              <a:rPr lang="en-US" sz="1200" dirty="0">
                <a:solidFill>
                  <a:schemeClr val="accent5">
                    <a:lumMod val="40000"/>
                    <a:lumOff val="60000"/>
                  </a:schemeClr>
                </a:solidFill>
              </a:rPr>
              <a:t>Common Types of Networks</a:t>
            </a:r>
            <a:endParaRPr lang="en-GB" b="0" dirty="0"/>
          </a:p>
          <a:p>
            <a:r>
              <a:rPr lang="en-US" dirty="0"/>
              <a:t>1.4.3</a:t>
            </a:r>
            <a:r>
              <a:rPr lang="en-US" baseline="0" dirty="0"/>
              <a:t> – </a:t>
            </a:r>
            <a:r>
              <a:rPr lang="en-US" dirty="0">
                <a:latin typeface="Arial" charset="0"/>
              </a:rPr>
              <a:t>The</a:t>
            </a:r>
            <a:r>
              <a:rPr lang="en-US" baseline="0" dirty="0">
                <a:latin typeface="Arial" charset="0"/>
              </a:rPr>
              <a:t> Internet</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23431774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1.4 – </a:t>
            </a:r>
            <a:r>
              <a:rPr lang="en-US" sz="1200" dirty="0">
                <a:solidFill>
                  <a:schemeClr val="accent5">
                    <a:lumMod val="40000"/>
                    <a:lumOff val="60000"/>
                  </a:schemeClr>
                </a:solidFill>
              </a:rPr>
              <a:t>Common Types of Networks</a:t>
            </a:r>
            <a:endParaRPr lang="en-GB" b="0" dirty="0"/>
          </a:p>
          <a:p>
            <a:r>
              <a:rPr lang="en-US" dirty="0"/>
              <a:t>1.4.4</a:t>
            </a:r>
            <a:r>
              <a:rPr lang="en-US" baseline="0" dirty="0"/>
              <a:t> </a:t>
            </a:r>
            <a:r>
              <a:rPr lang="en-US" dirty="0">
                <a:latin typeface="Arial" charset="0"/>
              </a:rPr>
              <a:t>– Intranets</a:t>
            </a:r>
            <a:r>
              <a:rPr lang="en-US" baseline="0" dirty="0">
                <a:latin typeface="Arial" charset="0"/>
              </a:rPr>
              <a:t> and Extranets</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effectLst/>
              </a:rPr>
              <a:t>1.4.5 – Check Your Understanding – Common Types of Networks</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317434213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1.5 – </a:t>
            </a:r>
            <a:r>
              <a:rPr lang="en-US" sz="1200" dirty="0">
                <a:solidFill>
                  <a:schemeClr val="accent5">
                    <a:lumMod val="40000"/>
                    <a:lumOff val="60000"/>
                  </a:schemeClr>
                </a:solidFill>
              </a:rPr>
              <a:t>Internet Connections</a:t>
            </a:r>
            <a:endParaRPr lang="en-GB" b="0"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35</a:t>
            </a:fld>
            <a:endParaRPr lang="en-US" dirty="0">
              <a:solidFill>
                <a:prstClr val="black"/>
              </a:solidFill>
            </a:endParaRPr>
          </a:p>
        </p:txBody>
      </p:sp>
    </p:spTree>
    <p:extLst>
      <p:ext uri="{BB962C8B-B14F-4D97-AF65-F5344CB8AC3E}">
        <p14:creationId xmlns:p14="http://schemas.microsoft.com/office/powerpoint/2010/main" val="9681813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1.5 – </a:t>
            </a:r>
            <a:r>
              <a:rPr lang="en-US" sz="1200" dirty="0">
                <a:solidFill>
                  <a:schemeClr val="accent5">
                    <a:lumMod val="40000"/>
                    <a:lumOff val="60000"/>
                  </a:schemeClr>
                </a:solidFill>
              </a:rPr>
              <a:t>Internet Connections</a:t>
            </a:r>
            <a:endParaRPr lang="en-GB" b="0" dirty="0"/>
          </a:p>
          <a:p>
            <a:pPr>
              <a:lnSpc>
                <a:spcPct val="80000"/>
              </a:lnSpc>
              <a:buFontTx/>
              <a:buNone/>
            </a:pPr>
            <a:r>
              <a:rPr lang="en-US" dirty="0">
                <a:latin typeface="Arial" charset="0"/>
              </a:rPr>
              <a:t>1.5.1 – Internet Access Technologies</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36</a:t>
            </a:fld>
            <a:endParaRPr lang="en-US" dirty="0">
              <a:solidFill>
                <a:prstClr val="black"/>
              </a:solidFill>
            </a:endParaRPr>
          </a:p>
        </p:txBody>
      </p:sp>
    </p:spTree>
    <p:extLst>
      <p:ext uri="{BB962C8B-B14F-4D97-AF65-F5344CB8AC3E}">
        <p14:creationId xmlns:p14="http://schemas.microsoft.com/office/powerpoint/2010/main" val="31795741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1.5 – </a:t>
            </a:r>
            <a:r>
              <a:rPr lang="en-US" sz="1200" dirty="0">
                <a:solidFill>
                  <a:schemeClr val="accent5">
                    <a:lumMod val="40000"/>
                    <a:lumOff val="60000"/>
                  </a:schemeClr>
                </a:solidFill>
              </a:rPr>
              <a:t>Internet Connections</a:t>
            </a:r>
            <a:endParaRPr lang="en-GB" b="0" dirty="0"/>
          </a:p>
          <a:p>
            <a:pPr>
              <a:lnSpc>
                <a:spcPct val="80000"/>
              </a:lnSpc>
              <a:buFontTx/>
              <a:buNone/>
            </a:pPr>
            <a:r>
              <a:rPr lang="en-US" dirty="0">
                <a:latin typeface="Arial" charset="0"/>
              </a:rPr>
              <a:t>1.5.2 – Home and Small Office Internet Connections</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37</a:t>
            </a:fld>
            <a:endParaRPr lang="en-US" dirty="0">
              <a:solidFill>
                <a:prstClr val="black"/>
              </a:solidFill>
            </a:endParaRPr>
          </a:p>
        </p:txBody>
      </p:sp>
    </p:spTree>
    <p:extLst>
      <p:ext uri="{BB962C8B-B14F-4D97-AF65-F5344CB8AC3E}">
        <p14:creationId xmlns:p14="http://schemas.microsoft.com/office/powerpoint/2010/main" val="29126298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1.5 – </a:t>
            </a:r>
            <a:r>
              <a:rPr lang="en-US" sz="1200" dirty="0">
                <a:solidFill>
                  <a:schemeClr val="accent5">
                    <a:lumMod val="40000"/>
                    <a:lumOff val="60000"/>
                  </a:schemeClr>
                </a:solidFill>
              </a:rPr>
              <a:t>Internet Connections</a:t>
            </a:r>
            <a:endParaRPr lang="en-GB" b="0" dirty="0"/>
          </a:p>
          <a:p>
            <a:pPr>
              <a:lnSpc>
                <a:spcPct val="80000"/>
              </a:lnSpc>
              <a:buFontTx/>
              <a:buNone/>
            </a:pPr>
            <a:r>
              <a:rPr lang="en-US" dirty="0">
                <a:latin typeface="Arial" charset="0"/>
              </a:rPr>
              <a:t>1.5.3 – Businesses Internet Connections</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38</a:t>
            </a:fld>
            <a:endParaRPr lang="en-US" dirty="0">
              <a:solidFill>
                <a:prstClr val="black"/>
              </a:solidFill>
            </a:endParaRPr>
          </a:p>
        </p:txBody>
      </p:sp>
    </p:spTree>
    <p:extLst>
      <p:ext uri="{BB962C8B-B14F-4D97-AF65-F5344CB8AC3E}">
        <p14:creationId xmlns:p14="http://schemas.microsoft.com/office/powerpoint/2010/main" val="9392875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1.5 – </a:t>
            </a:r>
            <a:r>
              <a:rPr lang="en-US" sz="1200" dirty="0">
                <a:solidFill>
                  <a:schemeClr val="accent5">
                    <a:lumMod val="40000"/>
                    <a:lumOff val="60000"/>
                  </a:schemeClr>
                </a:solidFill>
              </a:rPr>
              <a:t>Internet Connections</a:t>
            </a:r>
            <a:endParaRPr lang="en-GB" b="0" dirty="0"/>
          </a:p>
          <a:p>
            <a:pPr>
              <a:lnSpc>
                <a:spcPct val="80000"/>
              </a:lnSpc>
              <a:buFontTx/>
              <a:buNone/>
            </a:pPr>
            <a:r>
              <a:rPr lang="en-US" dirty="0">
                <a:latin typeface="Arial" charset="0"/>
              </a:rPr>
              <a:t>1.5.5 – The Converging Network</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39</a:t>
            </a:fld>
            <a:endParaRPr lang="en-US" dirty="0">
              <a:solidFill>
                <a:prstClr val="black"/>
              </a:solidFill>
            </a:endParaRPr>
          </a:p>
        </p:txBody>
      </p:sp>
    </p:spTree>
    <p:extLst>
      <p:ext uri="{BB962C8B-B14F-4D97-AF65-F5344CB8AC3E}">
        <p14:creationId xmlns:p14="http://schemas.microsoft.com/office/powerpoint/2010/main" val="10162150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1.5 – </a:t>
            </a:r>
            <a:r>
              <a:rPr lang="en-US" sz="1200" dirty="0">
                <a:solidFill>
                  <a:schemeClr val="accent5">
                    <a:lumMod val="40000"/>
                    <a:lumOff val="60000"/>
                  </a:schemeClr>
                </a:solidFill>
              </a:rPr>
              <a:t>Internet Connections</a:t>
            </a:r>
            <a:endParaRPr lang="en-GB" b="0" dirty="0"/>
          </a:p>
          <a:p>
            <a:pPr>
              <a:lnSpc>
                <a:spcPct val="80000"/>
              </a:lnSpc>
              <a:buFontTx/>
              <a:buNone/>
            </a:pPr>
            <a:r>
              <a:rPr lang="en-US" dirty="0">
                <a:latin typeface="Arial" charset="0"/>
              </a:rPr>
              <a:t>1.5.5 – The Converging Network (Cont.)</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40</a:t>
            </a:fld>
            <a:endParaRPr lang="en-US" dirty="0">
              <a:solidFill>
                <a:prstClr val="black"/>
              </a:solidFill>
            </a:endParaRPr>
          </a:p>
        </p:txBody>
      </p:sp>
    </p:spTree>
    <p:extLst>
      <p:ext uri="{BB962C8B-B14F-4D97-AF65-F5344CB8AC3E}">
        <p14:creationId xmlns:p14="http://schemas.microsoft.com/office/powerpoint/2010/main" val="26128918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1.5 – </a:t>
            </a:r>
            <a:r>
              <a:rPr lang="en-US" sz="1200" dirty="0">
                <a:solidFill>
                  <a:schemeClr val="accent5">
                    <a:lumMod val="40000"/>
                    <a:lumOff val="60000"/>
                  </a:schemeClr>
                </a:solidFill>
              </a:rPr>
              <a:t>Internet Connections</a:t>
            </a:r>
            <a:endParaRPr lang="en-GB" b="0" dirty="0"/>
          </a:p>
          <a:p>
            <a:pPr>
              <a:lnSpc>
                <a:spcPct val="80000"/>
              </a:lnSpc>
              <a:buFontTx/>
              <a:buNone/>
            </a:pPr>
            <a:r>
              <a:rPr lang="en-US" dirty="0">
                <a:latin typeface="Arial" charset="0"/>
              </a:rPr>
              <a:t>1.5.5 – </a:t>
            </a:r>
            <a:r>
              <a:rPr lang="en-US" dirty="0"/>
              <a:t>Video – Download and Install Packet Tracer</a:t>
            </a:r>
          </a:p>
        </p:txBody>
      </p:sp>
      <p:sp>
        <p:nvSpPr>
          <p:cNvPr id="4" name="Slide Number Placeholder 3"/>
          <p:cNvSpPr>
            <a:spLocks noGrp="1"/>
          </p:cNvSpPr>
          <p:nvPr>
            <p:ph type="sldNum" sz="quarter" idx="10"/>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16862446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1.5 – </a:t>
            </a:r>
            <a:r>
              <a:rPr lang="en-US" sz="1200" dirty="0">
                <a:solidFill>
                  <a:schemeClr val="accent5">
                    <a:lumMod val="40000"/>
                    <a:lumOff val="60000"/>
                  </a:schemeClr>
                </a:solidFill>
              </a:rPr>
              <a:t>Internet Connections</a:t>
            </a:r>
            <a:endParaRPr lang="en-GB" b="0" dirty="0"/>
          </a:p>
          <a:p>
            <a:pPr>
              <a:lnSpc>
                <a:spcPct val="80000"/>
              </a:lnSpc>
              <a:buFontTx/>
              <a:buNone/>
            </a:pPr>
            <a:r>
              <a:rPr lang="en-US" dirty="0">
                <a:latin typeface="Arial" charset="0"/>
              </a:rPr>
              <a:t>1.5.6 – </a:t>
            </a:r>
            <a:r>
              <a:rPr lang="en-US" dirty="0"/>
              <a:t>Video – Getting Started in Cisco Packet Tracer</a:t>
            </a:r>
          </a:p>
        </p:txBody>
      </p:sp>
      <p:sp>
        <p:nvSpPr>
          <p:cNvPr id="4" name="Slide Number Placeholder 3"/>
          <p:cNvSpPr>
            <a:spLocks noGrp="1"/>
          </p:cNvSpPr>
          <p:nvPr>
            <p:ph type="sldNum" sz="quarter" idx="10"/>
          </p:nvPr>
        </p:nvSpPr>
        <p:spPr/>
        <p:txBody>
          <a:bodyPr/>
          <a:lstStyle/>
          <a:p>
            <a:fld id="{5641018C-6CAF-B84E-B92C-ECB119457FBA}" type="slidenum">
              <a:rPr lang="en-US" smtClean="0"/>
              <a:t>42</a:t>
            </a:fld>
            <a:endParaRPr lang="en-US" dirty="0"/>
          </a:p>
        </p:txBody>
      </p:sp>
    </p:spTree>
    <p:extLst>
      <p:ext uri="{BB962C8B-B14F-4D97-AF65-F5344CB8AC3E}">
        <p14:creationId xmlns:p14="http://schemas.microsoft.com/office/powerpoint/2010/main" val="1273139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1.5 – </a:t>
            </a:r>
            <a:r>
              <a:rPr lang="en-US" sz="1200" dirty="0">
                <a:solidFill>
                  <a:schemeClr val="accent5">
                    <a:lumMod val="40000"/>
                    <a:lumOff val="60000"/>
                  </a:schemeClr>
                </a:solidFill>
              </a:rPr>
              <a:t>Internet Connections</a:t>
            </a:r>
            <a:endParaRPr lang="en-GB" b="0" dirty="0"/>
          </a:p>
          <a:p>
            <a:pPr>
              <a:lnSpc>
                <a:spcPct val="80000"/>
              </a:lnSpc>
              <a:buFontTx/>
              <a:buNone/>
            </a:pPr>
            <a:r>
              <a:rPr lang="en-US" dirty="0">
                <a:latin typeface="Arial" charset="0"/>
              </a:rPr>
              <a:t>1.5.7 – </a:t>
            </a:r>
            <a:r>
              <a:rPr lang="en-US" dirty="0"/>
              <a:t>Packet Tracer – Network Representation</a:t>
            </a:r>
          </a:p>
        </p:txBody>
      </p:sp>
      <p:sp>
        <p:nvSpPr>
          <p:cNvPr id="4" name="Slide Number Placeholder 3"/>
          <p:cNvSpPr>
            <a:spLocks noGrp="1"/>
          </p:cNvSpPr>
          <p:nvPr>
            <p:ph type="sldNum" sz="quarter" idx="10"/>
          </p:nvPr>
        </p:nvSpPr>
        <p:spPr/>
        <p:txBody>
          <a:bodyPr/>
          <a:lstStyle/>
          <a:p>
            <a:fld id="{5641018C-6CAF-B84E-B92C-ECB119457FBA}" type="slidenum">
              <a:rPr lang="en-US" smtClean="0"/>
              <a:t>43</a:t>
            </a:fld>
            <a:endParaRPr lang="en-US" dirty="0"/>
          </a:p>
        </p:txBody>
      </p:sp>
    </p:spTree>
    <p:extLst>
      <p:ext uri="{BB962C8B-B14F-4D97-AF65-F5344CB8AC3E}">
        <p14:creationId xmlns:p14="http://schemas.microsoft.com/office/powerpoint/2010/main" val="35962847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1.6 – </a:t>
            </a:r>
            <a:r>
              <a:rPr lang="en-US" sz="1200" dirty="0">
                <a:solidFill>
                  <a:schemeClr val="accent5">
                    <a:lumMod val="40000"/>
                    <a:lumOff val="60000"/>
                  </a:schemeClr>
                </a:solidFill>
              </a:rPr>
              <a:t>Reliable Networks</a:t>
            </a:r>
            <a:endParaRPr lang="en-GB" b="0"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44</a:t>
            </a:fld>
            <a:endParaRPr lang="en-US" dirty="0">
              <a:solidFill>
                <a:prstClr val="black"/>
              </a:solidFill>
            </a:endParaRPr>
          </a:p>
        </p:txBody>
      </p:sp>
    </p:spTree>
    <p:extLst>
      <p:ext uri="{BB962C8B-B14F-4D97-AF65-F5344CB8AC3E}">
        <p14:creationId xmlns:p14="http://schemas.microsoft.com/office/powerpoint/2010/main" val="25730151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1.6 – </a:t>
            </a:r>
            <a:r>
              <a:rPr lang="en-US" sz="1200" dirty="0">
                <a:solidFill>
                  <a:schemeClr val="accent5">
                    <a:lumMod val="40000"/>
                    <a:lumOff val="60000"/>
                  </a:schemeClr>
                </a:solidFill>
              </a:rPr>
              <a:t>Reliable Networks</a:t>
            </a:r>
            <a:endParaRPr lang="en-GB" b="0" dirty="0"/>
          </a:p>
          <a:p>
            <a:pPr>
              <a:lnSpc>
                <a:spcPct val="80000"/>
              </a:lnSpc>
              <a:buFontTx/>
              <a:buNone/>
            </a:pPr>
            <a:r>
              <a:rPr lang="en-US" dirty="0">
                <a:latin typeface="Arial" charset="0"/>
              </a:rPr>
              <a:t>1.6.1 – Network Architecture</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45</a:t>
            </a:fld>
            <a:endParaRPr lang="en-US" dirty="0">
              <a:solidFill>
                <a:prstClr val="black"/>
              </a:solidFill>
            </a:endParaRPr>
          </a:p>
        </p:txBody>
      </p:sp>
    </p:spTree>
    <p:extLst>
      <p:ext uri="{BB962C8B-B14F-4D97-AF65-F5344CB8AC3E}">
        <p14:creationId xmlns:p14="http://schemas.microsoft.com/office/powerpoint/2010/main" val="12518452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1.6 – </a:t>
            </a:r>
            <a:r>
              <a:rPr lang="en-US" sz="1200" dirty="0">
                <a:solidFill>
                  <a:schemeClr val="accent5">
                    <a:lumMod val="40000"/>
                    <a:lumOff val="60000"/>
                  </a:schemeClr>
                </a:solidFill>
              </a:rPr>
              <a:t>Reliable Networks</a:t>
            </a:r>
            <a:endParaRPr lang="en-GB" b="0" dirty="0"/>
          </a:p>
          <a:p>
            <a:pPr>
              <a:lnSpc>
                <a:spcPct val="80000"/>
              </a:lnSpc>
              <a:buFontTx/>
              <a:buNone/>
            </a:pPr>
            <a:r>
              <a:rPr lang="en-US" dirty="0">
                <a:latin typeface="Arial" charset="0"/>
              </a:rPr>
              <a:t>1.6.2 – Fault</a:t>
            </a:r>
            <a:r>
              <a:rPr lang="en-US" baseline="0" dirty="0">
                <a:latin typeface="Arial" charset="0"/>
              </a:rPr>
              <a:t> Tolerance</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46</a:t>
            </a:fld>
            <a:endParaRPr lang="en-US" dirty="0">
              <a:solidFill>
                <a:prstClr val="black"/>
              </a:solidFill>
            </a:endParaRPr>
          </a:p>
        </p:txBody>
      </p:sp>
    </p:spTree>
    <p:extLst>
      <p:ext uri="{BB962C8B-B14F-4D97-AF65-F5344CB8AC3E}">
        <p14:creationId xmlns:p14="http://schemas.microsoft.com/office/powerpoint/2010/main" val="64033206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1.6 – </a:t>
            </a:r>
            <a:r>
              <a:rPr lang="en-US" sz="1200" dirty="0">
                <a:solidFill>
                  <a:schemeClr val="accent5">
                    <a:lumMod val="40000"/>
                    <a:lumOff val="60000"/>
                  </a:schemeClr>
                </a:solidFill>
              </a:rPr>
              <a:t>Reliable Networks</a:t>
            </a:r>
            <a:endParaRPr lang="en-GB" b="0" dirty="0"/>
          </a:p>
          <a:p>
            <a:pPr>
              <a:lnSpc>
                <a:spcPct val="80000"/>
              </a:lnSpc>
              <a:buFontTx/>
              <a:buNone/>
            </a:pPr>
            <a:r>
              <a:rPr lang="en-US" dirty="0">
                <a:latin typeface="Arial" charset="0"/>
              </a:rPr>
              <a:t>1.6.3 – Scalability</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47</a:t>
            </a:fld>
            <a:endParaRPr lang="en-US" dirty="0">
              <a:solidFill>
                <a:prstClr val="black"/>
              </a:solidFill>
            </a:endParaRPr>
          </a:p>
        </p:txBody>
      </p:sp>
    </p:spTree>
    <p:extLst>
      <p:ext uri="{BB962C8B-B14F-4D97-AF65-F5344CB8AC3E}">
        <p14:creationId xmlns:p14="http://schemas.microsoft.com/office/powerpoint/2010/main" val="24003054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1.6 – </a:t>
            </a:r>
            <a:r>
              <a:rPr lang="en-US" sz="1200" dirty="0">
                <a:solidFill>
                  <a:schemeClr val="accent5">
                    <a:lumMod val="40000"/>
                    <a:lumOff val="60000"/>
                  </a:schemeClr>
                </a:solidFill>
              </a:rPr>
              <a:t>Reliable Networks</a:t>
            </a:r>
            <a:endParaRPr lang="en-GB" b="0" dirty="0"/>
          </a:p>
          <a:p>
            <a:pPr>
              <a:lnSpc>
                <a:spcPct val="80000"/>
              </a:lnSpc>
              <a:buFontTx/>
              <a:buNone/>
            </a:pPr>
            <a:r>
              <a:rPr lang="en-US" dirty="0">
                <a:latin typeface="Arial" charset="0"/>
              </a:rPr>
              <a:t>1.6.4 – Quality of Service</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48</a:t>
            </a:fld>
            <a:endParaRPr lang="en-US" dirty="0">
              <a:solidFill>
                <a:prstClr val="black"/>
              </a:solidFill>
            </a:endParaRPr>
          </a:p>
        </p:txBody>
      </p:sp>
    </p:spTree>
    <p:extLst>
      <p:ext uri="{BB962C8B-B14F-4D97-AF65-F5344CB8AC3E}">
        <p14:creationId xmlns:p14="http://schemas.microsoft.com/office/powerpoint/2010/main" val="241543346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1.6 – </a:t>
            </a:r>
            <a:r>
              <a:rPr lang="en-US" sz="1200" dirty="0">
                <a:solidFill>
                  <a:schemeClr val="accent5">
                    <a:lumMod val="40000"/>
                    <a:lumOff val="60000"/>
                  </a:schemeClr>
                </a:solidFill>
              </a:rPr>
              <a:t>Reliable Networks</a:t>
            </a:r>
            <a:endParaRPr lang="en-GB" b="0" dirty="0"/>
          </a:p>
          <a:p>
            <a:pPr>
              <a:lnSpc>
                <a:spcPct val="80000"/>
              </a:lnSpc>
              <a:buFontTx/>
              <a:buNone/>
            </a:pPr>
            <a:r>
              <a:rPr lang="en-US" dirty="0">
                <a:latin typeface="Arial" charset="0"/>
              </a:rPr>
              <a:t>1.6.5 – Network Security</a:t>
            </a:r>
          </a:p>
          <a:p>
            <a:pPr marL="0" marR="0" lvl="0" indent="0" algn="l" defTabSz="457200" rtl="0" eaLnBrk="1" fontAlgn="auto" latinLnBrk="0" hangingPunct="1">
              <a:lnSpc>
                <a:spcPct val="80000"/>
              </a:lnSpc>
              <a:spcBef>
                <a:spcPts val="0"/>
              </a:spcBef>
              <a:spcAft>
                <a:spcPts val="0"/>
              </a:spcAft>
              <a:buClrTx/>
              <a:buSzTx/>
              <a:buFontTx/>
              <a:buNone/>
              <a:tabLst/>
              <a:defRPr/>
            </a:pPr>
            <a:r>
              <a:rPr lang="en-US" sz="1200" dirty="0">
                <a:effectLst/>
              </a:rPr>
              <a:t>1.6.6 – Check Your Understanding – Reliable Networks</a:t>
            </a:r>
            <a:endParaRPr lang="en-US" dirty="0"/>
          </a:p>
          <a:p>
            <a:pPr>
              <a:lnSpc>
                <a:spcPct val="80000"/>
              </a:lnSpc>
              <a:buFontTx/>
              <a:buNone/>
            </a:pP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49</a:t>
            </a:fld>
            <a:endParaRPr lang="en-US" dirty="0">
              <a:solidFill>
                <a:prstClr val="black"/>
              </a:solidFill>
            </a:endParaRPr>
          </a:p>
        </p:txBody>
      </p:sp>
    </p:spTree>
    <p:extLst>
      <p:ext uri="{BB962C8B-B14F-4D97-AF65-F5344CB8AC3E}">
        <p14:creationId xmlns:p14="http://schemas.microsoft.com/office/powerpoint/2010/main" val="38052331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1.7 – </a:t>
            </a:r>
            <a:r>
              <a:rPr lang="en-US" sz="1200" dirty="0">
                <a:solidFill>
                  <a:schemeClr val="accent5">
                    <a:lumMod val="40000"/>
                    <a:lumOff val="60000"/>
                  </a:schemeClr>
                </a:solidFill>
              </a:rPr>
              <a:t>Network Trends</a:t>
            </a:r>
            <a:endParaRPr lang="en-GB" b="0" dirty="0"/>
          </a:p>
          <a:p>
            <a:pPr>
              <a:buFontTx/>
              <a:buNone/>
            </a:pPr>
            <a:endParaRPr lang="en-GB" b="0"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50</a:t>
            </a:fld>
            <a:endParaRPr lang="en-US" dirty="0">
              <a:solidFill>
                <a:prstClr val="black"/>
              </a:solidFill>
            </a:endParaRPr>
          </a:p>
        </p:txBody>
      </p:sp>
    </p:spTree>
    <p:extLst>
      <p:ext uri="{BB962C8B-B14F-4D97-AF65-F5344CB8AC3E}">
        <p14:creationId xmlns:p14="http://schemas.microsoft.com/office/powerpoint/2010/main" val="306517531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1.7 – </a:t>
            </a:r>
            <a:r>
              <a:rPr lang="en-US" sz="1200" dirty="0">
                <a:solidFill>
                  <a:schemeClr val="accent5">
                    <a:lumMod val="40000"/>
                    <a:lumOff val="60000"/>
                  </a:schemeClr>
                </a:solidFill>
              </a:rPr>
              <a:t>Network Trends</a:t>
            </a:r>
            <a:endParaRPr lang="en-GB" b="0" dirty="0"/>
          </a:p>
          <a:p>
            <a:pPr>
              <a:lnSpc>
                <a:spcPct val="80000"/>
              </a:lnSpc>
              <a:buFontTx/>
              <a:buNone/>
            </a:pPr>
            <a:r>
              <a:rPr lang="en-US" dirty="0">
                <a:latin typeface="Arial" charset="0"/>
              </a:rPr>
              <a:t>1.7.1 – Recent</a:t>
            </a:r>
            <a:r>
              <a:rPr lang="en-US" baseline="0" dirty="0">
                <a:latin typeface="Arial" charset="0"/>
              </a:rPr>
              <a:t> Trends</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51</a:t>
            </a:fld>
            <a:endParaRPr lang="en-US" dirty="0">
              <a:solidFill>
                <a:prstClr val="black"/>
              </a:solidFill>
            </a:endParaRPr>
          </a:p>
        </p:txBody>
      </p:sp>
    </p:spTree>
    <p:extLst>
      <p:ext uri="{BB962C8B-B14F-4D97-AF65-F5344CB8AC3E}">
        <p14:creationId xmlns:p14="http://schemas.microsoft.com/office/powerpoint/2010/main" val="29884006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1.7 – </a:t>
            </a:r>
            <a:r>
              <a:rPr lang="en-US" sz="1200" dirty="0">
                <a:solidFill>
                  <a:schemeClr val="accent5">
                    <a:lumMod val="40000"/>
                    <a:lumOff val="60000"/>
                  </a:schemeClr>
                </a:solidFill>
              </a:rPr>
              <a:t>Network Trends</a:t>
            </a:r>
            <a:endParaRPr lang="en-GB" b="0" dirty="0"/>
          </a:p>
          <a:p>
            <a:pPr>
              <a:lnSpc>
                <a:spcPct val="80000"/>
              </a:lnSpc>
              <a:buFontTx/>
              <a:buNone/>
            </a:pPr>
            <a:r>
              <a:rPr lang="en-US" dirty="0">
                <a:latin typeface="Arial" charset="0"/>
              </a:rPr>
              <a:t>1.7.2 – Bring Your Own Device (BYOD)</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52</a:t>
            </a:fld>
            <a:endParaRPr lang="en-US" dirty="0">
              <a:solidFill>
                <a:prstClr val="black"/>
              </a:solidFill>
            </a:endParaRPr>
          </a:p>
        </p:txBody>
      </p:sp>
    </p:spTree>
    <p:extLst>
      <p:ext uri="{BB962C8B-B14F-4D97-AF65-F5344CB8AC3E}">
        <p14:creationId xmlns:p14="http://schemas.microsoft.com/office/powerpoint/2010/main" val="9769226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1.7 – </a:t>
            </a:r>
            <a:r>
              <a:rPr lang="en-US" sz="1200" dirty="0">
                <a:solidFill>
                  <a:schemeClr val="accent5">
                    <a:lumMod val="40000"/>
                    <a:lumOff val="60000"/>
                  </a:schemeClr>
                </a:solidFill>
              </a:rPr>
              <a:t>Network Trends</a:t>
            </a:r>
            <a:endParaRPr lang="en-GB" b="0" dirty="0"/>
          </a:p>
          <a:p>
            <a:pPr>
              <a:lnSpc>
                <a:spcPct val="80000"/>
              </a:lnSpc>
              <a:buFontTx/>
              <a:buNone/>
            </a:pPr>
            <a:r>
              <a:rPr lang="en-US" dirty="0">
                <a:latin typeface="Arial" charset="0"/>
              </a:rPr>
              <a:t>1.7.3 – Online Collaboration</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53</a:t>
            </a:fld>
            <a:endParaRPr lang="en-US" dirty="0">
              <a:solidFill>
                <a:prstClr val="black"/>
              </a:solidFill>
            </a:endParaRPr>
          </a:p>
        </p:txBody>
      </p:sp>
    </p:spTree>
    <p:extLst>
      <p:ext uri="{BB962C8B-B14F-4D97-AF65-F5344CB8AC3E}">
        <p14:creationId xmlns:p14="http://schemas.microsoft.com/office/powerpoint/2010/main" val="180099455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1.7 – </a:t>
            </a:r>
            <a:r>
              <a:rPr lang="en-US" sz="1200" dirty="0">
                <a:solidFill>
                  <a:schemeClr val="accent5">
                    <a:lumMod val="40000"/>
                    <a:lumOff val="60000"/>
                  </a:schemeClr>
                </a:solidFill>
              </a:rPr>
              <a:t>Network Trends</a:t>
            </a:r>
            <a:endParaRPr lang="en-GB" b="0" dirty="0"/>
          </a:p>
          <a:p>
            <a:pPr>
              <a:lnSpc>
                <a:spcPct val="80000"/>
              </a:lnSpc>
              <a:buFontTx/>
              <a:buNone/>
            </a:pPr>
            <a:r>
              <a:rPr lang="en-US" dirty="0">
                <a:latin typeface="Arial" charset="0"/>
              </a:rPr>
              <a:t>1.7.4 – Video Communication</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54</a:t>
            </a:fld>
            <a:endParaRPr lang="en-US" dirty="0">
              <a:solidFill>
                <a:prstClr val="black"/>
              </a:solidFill>
            </a:endParaRPr>
          </a:p>
        </p:txBody>
      </p:sp>
    </p:spTree>
    <p:extLst>
      <p:ext uri="{BB962C8B-B14F-4D97-AF65-F5344CB8AC3E}">
        <p14:creationId xmlns:p14="http://schemas.microsoft.com/office/powerpoint/2010/main" val="399265661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1.7 – </a:t>
            </a:r>
            <a:r>
              <a:rPr lang="en-US" sz="1200" dirty="0">
                <a:solidFill>
                  <a:schemeClr val="accent5">
                    <a:lumMod val="40000"/>
                    <a:lumOff val="60000"/>
                  </a:schemeClr>
                </a:solidFill>
              </a:rPr>
              <a:t>Network Trends</a:t>
            </a:r>
            <a:endParaRPr lang="en-GB" b="0" dirty="0"/>
          </a:p>
          <a:p>
            <a:pPr>
              <a:lnSpc>
                <a:spcPct val="80000"/>
              </a:lnSpc>
              <a:buFontTx/>
              <a:buNone/>
            </a:pPr>
            <a:r>
              <a:rPr lang="en-US" dirty="0">
                <a:latin typeface="Arial" charset="0"/>
              </a:rPr>
              <a:t>1.7.5 – </a:t>
            </a:r>
            <a:r>
              <a:rPr lang="en-US" altLang="en-US" dirty="0"/>
              <a:t>Video – Cisco WebEx for Huddles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55</a:t>
            </a:fld>
            <a:endParaRPr lang="en-US" dirty="0">
              <a:solidFill>
                <a:prstClr val="black"/>
              </a:solidFill>
            </a:endParaRPr>
          </a:p>
        </p:txBody>
      </p:sp>
    </p:spTree>
    <p:extLst>
      <p:ext uri="{BB962C8B-B14F-4D97-AF65-F5344CB8AC3E}">
        <p14:creationId xmlns:p14="http://schemas.microsoft.com/office/powerpoint/2010/main" val="266719637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1.7 – </a:t>
            </a:r>
            <a:r>
              <a:rPr lang="en-US" sz="1200" dirty="0">
                <a:solidFill>
                  <a:schemeClr val="accent5">
                    <a:lumMod val="40000"/>
                    <a:lumOff val="60000"/>
                  </a:schemeClr>
                </a:solidFill>
              </a:rPr>
              <a:t>Network Trends</a:t>
            </a:r>
            <a:endParaRPr lang="en-GB" b="0" dirty="0"/>
          </a:p>
          <a:p>
            <a:pPr>
              <a:lnSpc>
                <a:spcPct val="80000"/>
              </a:lnSpc>
              <a:buFontTx/>
              <a:buNone/>
            </a:pPr>
            <a:r>
              <a:rPr lang="en-US" dirty="0">
                <a:latin typeface="Arial" charset="0"/>
              </a:rPr>
              <a:t>1.7.6 – Cloud Computing</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56</a:t>
            </a:fld>
            <a:endParaRPr lang="en-US" dirty="0">
              <a:solidFill>
                <a:prstClr val="black"/>
              </a:solidFill>
            </a:endParaRPr>
          </a:p>
        </p:txBody>
      </p:sp>
    </p:spTree>
    <p:extLst>
      <p:ext uri="{BB962C8B-B14F-4D97-AF65-F5344CB8AC3E}">
        <p14:creationId xmlns:p14="http://schemas.microsoft.com/office/powerpoint/2010/main" val="153679121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1.7 – </a:t>
            </a:r>
            <a:r>
              <a:rPr lang="en-US" sz="1200" dirty="0">
                <a:solidFill>
                  <a:schemeClr val="accent5">
                    <a:lumMod val="40000"/>
                    <a:lumOff val="60000"/>
                  </a:schemeClr>
                </a:solidFill>
              </a:rPr>
              <a:t>Network Trends</a:t>
            </a:r>
            <a:endParaRPr lang="en-GB" b="0" dirty="0"/>
          </a:p>
          <a:p>
            <a:pPr>
              <a:lnSpc>
                <a:spcPct val="80000"/>
              </a:lnSpc>
              <a:buFontTx/>
              <a:buNone/>
            </a:pPr>
            <a:r>
              <a:rPr lang="en-US" dirty="0">
                <a:latin typeface="Arial" charset="0"/>
              </a:rPr>
              <a:t>1.7.6 – Cloud Computing (Cont.)</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57</a:t>
            </a:fld>
            <a:endParaRPr lang="en-US" dirty="0">
              <a:solidFill>
                <a:prstClr val="black"/>
              </a:solidFill>
            </a:endParaRPr>
          </a:p>
        </p:txBody>
      </p:sp>
    </p:spTree>
    <p:extLst>
      <p:ext uri="{BB962C8B-B14F-4D97-AF65-F5344CB8AC3E}">
        <p14:creationId xmlns:p14="http://schemas.microsoft.com/office/powerpoint/2010/main" val="9990140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1.7 – </a:t>
            </a:r>
            <a:r>
              <a:rPr lang="en-US" sz="1200" dirty="0">
                <a:solidFill>
                  <a:schemeClr val="accent5">
                    <a:lumMod val="40000"/>
                    <a:lumOff val="60000"/>
                  </a:schemeClr>
                </a:solidFill>
              </a:rPr>
              <a:t>Network Trends</a:t>
            </a:r>
            <a:endParaRPr lang="en-GB" b="0" dirty="0"/>
          </a:p>
          <a:p>
            <a:pPr>
              <a:lnSpc>
                <a:spcPct val="80000"/>
              </a:lnSpc>
              <a:buFontTx/>
              <a:buNone/>
            </a:pPr>
            <a:r>
              <a:rPr lang="en-US" dirty="0">
                <a:latin typeface="Arial" charset="0"/>
              </a:rPr>
              <a:t>1.7.7 – Technology</a:t>
            </a:r>
            <a:r>
              <a:rPr lang="en-US" baseline="0" dirty="0">
                <a:latin typeface="Arial" charset="0"/>
              </a:rPr>
              <a:t> Trends in the Home</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58</a:t>
            </a:fld>
            <a:endParaRPr lang="en-US" dirty="0">
              <a:solidFill>
                <a:prstClr val="black"/>
              </a:solidFill>
            </a:endParaRPr>
          </a:p>
        </p:txBody>
      </p:sp>
    </p:spTree>
    <p:extLst>
      <p:ext uri="{BB962C8B-B14F-4D97-AF65-F5344CB8AC3E}">
        <p14:creationId xmlns:p14="http://schemas.microsoft.com/office/powerpoint/2010/main" val="308885217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1.7 – </a:t>
            </a:r>
            <a:r>
              <a:rPr lang="en-US" sz="1200" dirty="0">
                <a:solidFill>
                  <a:schemeClr val="accent5">
                    <a:lumMod val="40000"/>
                    <a:lumOff val="60000"/>
                  </a:schemeClr>
                </a:solidFill>
              </a:rPr>
              <a:t>Network Trends</a:t>
            </a:r>
            <a:endParaRPr lang="en-GB" b="0" dirty="0"/>
          </a:p>
          <a:p>
            <a:pPr>
              <a:lnSpc>
                <a:spcPct val="80000"/>
              </a:lnSpc>
              <a:buFontTx/>
              <a:buNone/>
            </a:pPr>
            <a:r>
              <a:rPr lang="en-US" dirty="0">
                <a:latin typeface="Arial" charset="0"/>
              </a:rPr>
              <a:t>1.7.8 – Powerline Networking</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59</a:t>
            </a:fld>
            <a:endParaRPr lang="en-US" dirty="0">
              <a:solidFill>
                <a:prstClr val="black"/>
              </a:solidFill>
            </a:endParaRPr>
          </a:p>
        </p:txBody>
      </p:sp>
    </p:spTree>
    <p:extLst>
      <p:ext uri="{BB962C8B-B14F-4D97-AF65-F5344CB8AC3E}">
        <p14:creationId xmlns:p14="http://schemas.microsoft.com/office/powerpoint/2010/main" val="160499983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1.7 – </a:t>
            </a:r>
            <a:r>
              <a:rPr lang="en-US" sz="1200" dirty="0">
                <a:solidFill>
                  <a:schemeClr val="accent5">
                    <a:lumMod val="40000"/>
                    <a:lumOff val="60000"/>
                  </a:schemeClr>
                </a:solidFill>
              </a:rPr>
              <a:t>Network Trends</a:t>
            </a:r>
            <a:endParaRPr lang="en-GB" b="0" dirty="0"/>
          </a:p>
          <a:p>
            <a:pPr>
              <a:lnSpc>
                <a:spcPct val="80000"/>
              </a:lnSpc>
              <a:buFontTx/>
              <a:buNone/>
            </a:pPr>
            <a:r>
              <a:rPr lang="en-US" dirty="0">
                <a:latin typeface="Arial" charset="0"/>
              </a:rPr>
              <a:t>1.7.9 – Wireless Broadband</a:t>
            </a:r>
          </a:p>
          <a:p>
            <a:pPr marL="0" marR="0" lvl="0" indent="0" algn="l" defTabSz="457200" rtl="0" eaLnBrk="1" fontAlgn="auto" latinLnBrk="0" hangingPunct="1">
              <a:lnSpc>
                <a:spcPct val="80000"/>
              </a:lnSpc>
              <a:spcBef>
                <a:spcPts val="0"/>
              </a:spcBef>
              <a:spcAft>
                <a:spcPts val="0"/>
              </a:spcAft>
              <a:buClrTx/>
              <a:buSzTx/>
              <a:buFontTx/>
              <a:buNone/>
              <a:tabLst/>
              <a:defRPr/>
            </a:pPr>
            <a:r>
              <a:rPr lang="en-US" sz="1200" dirty="0">
                <a:effectLst/>
              </a:rPr>
              <a:t>1.7.10 – Check Your Understanding – Network Trends</a:t>
            </a:r>
            <a:endParaRPr lang="en-US" dirty="0"/>
          </a:p>
          <a:p>
            <a:pPr>
              <a:lnSpc>
                <a:spcPct val="80000"/>
              </a:lnSpc>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60</a:t>
            </a:fld>
            <a:endParaRPr lang="en-US" dirty="0">
              <a:solidFill>
                <a:prstClr val="black"/>
              </a:solidFill>
            </a:endParaRPr>
          </a:p>
        </p:txBody>
      </p:sp>
    </p:spTree>
    <p:extLst>
      <p:ext uri="{BB962C8B-B14F-4D97-AF65-F5344CB8AC3E}">
        <p14:creationId xmlns:p14="http://schemas.microsoft.com/office/powerpoint/2010/main" val="330477242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1.8 – </a:t>
            </a:r>
            <a:r>
              <a:rPr lang="en-US" sz="1200" dirty="0">
                <a:solidFill>
                  <a:schemeClr val="accent5">
                    <a:lumMod val="40000"/>
                    <a:lumOff val="60000"/>
                  </a:schemeClr>
                </a:solidFill>
              </a:rPr>
              <a:t>Network Security</a:t>
            </a:r>
            <a:endParaRPr lang="en-GB" b="0" dirty="0"/>
          </a:p>
          <a:p>
            <a:pPr>
              <a:buFontTx/>
              <a:buNone/>
            </a:pPr>
            <a:endParaRPr lang="en-GB" b="0"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61</a:t>
            </a:fld>
            <a:endParaRPr lang="en-US" dirty="0">
              <a:solidFill>
                <a:prstClr val="black"/>
              </a:solidFill>
            </a:endParaRPr>
          </a:p>
        </p:txBody>
      </p:sp>
    </p:spTree>
    <p:extLst>
      <p:ext uri="{BB962C8B-B14F-4D97-AF65-F5344CB8AC3E}">
        <p14:creationId xmlns:p14="http://schemas.microsoft.com/office/powerpoint/2010/main" val="364082442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1.8 – </a:t>
            </a:r>
            <a:r>
              <a:rPr lang="en-US" sz="1200" dirty="0">
                <a:solidFill>
                  <a:schemeClr val="accent5">
                    <a:lumMod val="40000"/>
                    <a:lumOff val="60000"/>
                  </a:schemeClr>
                </a:solidFill>
              </a:rPr>
              <a:t>Network Security</a:t>
            </a:r>
            <a:endParaRPr lang="en-GB" b="0" dirty="0"/>
          </a:p>
          <a:p>
            <a:pPr>
              <a:lnSpc>
                <a:spcPct val="80000"/>
              </a:lnSpc>
              <a:buFontTx/>
              <a:buNone/>
            </a:pPr>
            <a:r>
              <a:rPr lang="en-US" dirty="0">
                <a:latin typeface="Arial" charset="0"/>
              </a:rPr>
              <a:t>1.8.1 – Security</a:t>
            </a:r>
            <a:r>
              <a:rPr lang="en-US" baseline="0" dirty="0">
                <a:latin typeface="Arial" charset="0"/>
              </a:rPr>
              <a:t> Threats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62</a:t>
            </a:fld>
            <a:endParaRPr lang="en-US" dirty="0">
              <a:solidFill>
                <a:prstClr val="black"/>
              </a:solidFill>
            </a:endParaRPr>
          </a:p>
        </p:txBody>
      </p:sp>
    </p:spTree>
    <p:extLst>
      <p:ext uri="{BB962C8B-B14F-4D97-AF65-F5344CB8AC3E}">
        <p14:creationId xmlns:p14="http://schemas.microsoft.com/office/powerpoint/2010/main" val="107776514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1.8 – </a:t>
            </a:r>
            <a:r>
              <a:rPr lang="en-US" sz="1200" dirty="0">
                <a:solidFill>
                  <a:schemeClr val="accent5">
                    <a:lumMod val="40000"/>
                    <a:lumOff val="60000"/>
                  </a:schemeClr>
                </a:solidFill>
              </a:rPr>
              <a:t>Network Security</a:t>
            </a:r>
            <a:endParaRPr lang="en-GB" b="0" dirty="0"/>
          </a:p>
          <a:p>
            <a:pPr>
              <a:lnSpc>
                <a:spcPct val="80000"/>
              </a:lnSpc>
              <a:buFontTx/>
              <a:buNone/>
            </a:pPr>
            <a:r>
              <a:rPr lang="en-US" dirty="0">
                <a:latin typeface="Arial" charset="0"/>
              </a:rPr>
              <a:t>1.8.1 – Security</a:t>
            </a:r>
            <a:r>
              <a:rPr lang="en-US" baseline="0" dirty="0">
                <a:latin typeface="Arial" charset="0"/>
              </a:rPr>
              <a:t> Threats (Cont.)</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63</a:t>
            </a:fld>
            <a:endParaRPr lang="en-US" dirty="0">
              <a:solidFill>
                <a:prstClr val="black"/>
              </a:solidFill>
            </a:endParaRPr>
          </a:p>
        </p:txBody>
      </p:sp>
    </p:spTree>
    <p:extLst>
      <p:ext uri="{BB962C8B-B14F-4D97-AF65-F5344CB8AC3E}">
        <p14:creationId xmlns:p14="http://schemas.microsoft.com/office/powerpoint/2010/main" val="317012754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1.8 – </a:t>
            </a:r>
            <a:r>
              <a:rPr lang="en-US" sz="1200" dirty="0">
                <a:solidFill>
                  <a:schemeClr val="accent5">
                    <a:lumMod val="40000"/>
                    <a:lumOff val="60000"/>
                  </a:schemeClr>
                </a:solidFill>
              </a:rPr>
              <a:t>Network Security</a:t>
            </a:r>
            <a:endParaRPr lang="en-GB" b="0" dirty="0"/>
          </a:p>
          <a:p>
            <a:pPr>
              <a:lnSpc>
                <a:spcPct val="80000"/>
              </a:lnSpc>
              <a:buFontTx/>
              <a:buNone/>
            </a:pPr>
            <a:r>
              <a:rPr lang="en-US" dirty="0">
                <a:latin typeface="Arial" charset="0"/>
              </a:rPr>
              <a:t>1.8.2 – Security</a:t>
            </a:r>
            <a:r>
              <a:rPr lang="en-US" baseline="0" dirty="0">
                <a:latin typeface="Arial" charset="0"/>
              </a:rPr>
              <a:t> Solutions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64</a:t>
            </a:fld>
            <a:endParaRPr lang="en-US" dirty="0">
              <a:solidFill>
                <a:prstClr val="black"/>
              </a:solidFill>
            </a:endParaRPr>
          </a:p>
        </p:txBody>
      </p:sp>
    </p:spTree>
    <p:extLst>
      <p:ext uri="{BB962C8B-B14F-4D97-AF65-F5344CB8AC3E}">
        <p14:creationId xmlns:p14="http://schemas.microsoft.com/office/powerpoint/2010/main" val="25637961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1.8 – </a:t>
            </a:r>
            <a:r>
              <a:rPr lang="en-US" sz="1200" dirty="0">
                <a:solidFill>
                  <a:schemeClr val="accent5">
                    <a:lumMod val="40000"/>
                    <a:lumOff val="60000"/>
                  </a:schemeClr>
                </a:solidFill>
              </a:rPr>
              <a:t>Network Security</a:t>
            </a:r>
            <a:endParaRPr lang="en-GB" b="0" dirty="0"/>
          </a:p>
          <a:p>
            <a:pPr>
              <a:lnSpc>
                <a:spcPct val="80000"/>
              </a:lnSpc>
              <a:buFontTx/>
              <a:buNone/>
            </a:pPr>
            <a:r>
              <a:rPr lang="en-US" dirty="0">
                <a:latin typeface="Arial" charset="0"/>
              </a:rPr>
              <a:t>1.8.2 – Security</a:t>
            </a:r>
            <a:r>
              <a:rPr lang="en-US" baseline="0" dirty="0">
                <a:latin typeface="Arial" charset="0"/>
              </a:rPr>
              <a:t> Solutions (Cont.)</a:t>
            </a:r>
          </a:p>
          <a:p>
            <a:pPr marL="0" marR="0" lvl="0" indent="0" algn="l" defTabSz="457200" rtl="0" eaLnBrk="1" fontAlgn="auto" latinLnBrk="0" hangingPunct="1">
              <a:lnSpc>
                <a:spcPct val="80000"/>
              </a:lnSpc>
              <a:spcBef>
                <a:spcPts val="0"/>
              </a:spcBef>
              <a:spcAft>
                <a:spcPts val="0"/>
              </a:spcAft>
              <a:buClrTx/>
              <a:buSzTx/>
              <a:buFontTx/>
              <a:buNone/>
              <a:tabLst/>
              <a:defRPr/>
            </a:pPr>
            <a:r>
              <a:rPr lang="en-US" sz="1200" dirty="0">
                <a:effectLst/>
              </a:rPr>
              <a:t>1.8.3 – Check Your Understanding – Network Security</a:t>
            </a:r>
            <a:endParaRPr lang="en-US" dirty="0"/>
          </a:p>
          <a:p>
            <a:pPr>
              <a:lnSpc>
                <a:spcPct val="80000"/>
              </a:lnSpc>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65</a:t>
            </a:fld>
            <a:endParaRPr lang="en-US" dirty="0">
              <a:solidFill>
                <a:prstClr val="black"/>
              </a:solidFill>
            </a:endParaRPr>
          </a:p>
        </p:txBody>
      </p:sp>
    </p:spTree>
    <p:extLst>
      <p:ext uri="{BB962C8B-B14F-4D97-AF65-F5344CB8AC3E}">
        <p14:creationId xmlns:p14="http://schemas.microsoft.com/office/powerpoint/2010/main" val="30804635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1.9 – </a:t>
            </a:r>
            <a:r>
              <a:rPr lang="en-US" sz="1200" dirty="0">
                <a:solidFill>
                  <a:schemeClr val="accent5">
                    <a:lumMod val="40000"/>
                    <a:lumOff val="60000"/>
                  </a:schemeClr>
                </a:solidFill>
              </a:rPr>
              <a:t>The IT Professional</a:t>
            </a:r>
            <a:endParaRPr lang="en-GB" b="0"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66</a:t>
            </a:fld>
            <a:endParaRPr lang="en-US" dirty="0">
              <a:solidFill>
                <a:prstClr val="black"/>
              </a:solidFill>
            </a:endParaRPr>
          </a:p>
        </p:txBody>
      </p:sp>
    </p:spTree>
    <p:extLst>
      <p:ext uri="{BB962C8B-B14F-4D97-AF65-F5344CB8AC3E}">
        <p14:creationId xmlns:p14="http://schemas.microsoft.com/office/powerpoint/2010/main" val="252407405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1.9 – </a:t>
            </a:r>
            <a:r>
              <a:rPr lang="en-US" sz="1200" dirty="0">
                <a:solidFill>
                  <a:schemeClr val="accent5">
                    <a:lumMod val="40000"/>
                    <a:lumOff val="60000"/>
                  </a:schemeClr>
                </a:solidFill>
              </a:rPr>
              <a:t>The IT Professional</a:t>
            </a:r>
            <a:endParaRPr lang="en-GB" b="0" dirty="0"/>
          </a:p>
          <a:p>
            <a:pPr>
              <a:lnSpc>
                <a:spcPct val="80000"/>
              </a:lnSpc>
              <a:buFontTx/>
              <a:buNone/>
            </a:pPr>
            <a:r>
              <a:rPr lang="en-US" baseline="0" dirty="0">
                <a:latin typeface="Arial" charset="0"/>
              </a:rPr>
              <a:t>1.9.1 – CCNA</a:t>
            </a:r>
          </a:p>
          <a:p>
            <a:pPr>
              <a:lnSpc>
                <a:spcPct val="80000"/>
              </a:lnSpc>
              <a:buFontTx/>
              <a:buNone/>
            </a:pPr>
            <a:r>
              <a:rPr lang="en-US" baseline="0" dirty="0">
                <a:latin typeface="Arial" charset="0"/>
              </a:rPr>
              <a:t>Diagram from https://newsroom.cisco.com/press-release-content?type=webcontent&amp;articleId=1993077</a:t>
            </a:r>
          </a:p>
          <a:p>
            <a:pPr>
              <a:lnSpc>
                <a:spcPct val="80000"/>
              </a:lnSpc>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67</a:t>
            </a:fld>
            <a:endParaRPr lang="en-US" dirty="0">
              <a:solidFill>
                <a:prstClr val="black"/>
              </a:solidFill>
            </a:endParaRPr>
          </a:p>
        </p:txBody>
      </p:sp>
    </p:spTree>
    <p:extLst>
      <p:ext uri="{BB962C8B-B14F-4D97-AF65-F5344CB8AC3E}">
        <p14:creationId xmlns:p14="http://schemas.microsoft.com/office/powerpoint/2010/main" val="287057070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1.9 – </a:t>
            </a:r>
            <a:r>
              <a:rPr lang="en-US" sz="1200" dirty="0">
                <a:solidFill>
                  <a:schemeClr val="accent5">
                    <a:lumMod val="40000"/>
                    <a:lumOff val="60000"/>
                  </a:schemeClr>
                </a:solidFill>
              </a:rPr>
              <a:t>The IT Professional</a:t>
            </a:r>
            <a:endParaRPr lang="en-GB" b="0" dirty="0"/>
          </a:p>
          <a:p>
            <a:pPr>
              <a:lnSpc>
                <a:spcPct val="80000"/>
              </a:lnSpc>
              <a:buFontTx/>
              <a:buNone/>
            </a:pPr>
            <a:r>
              <a:rPr lang="en-US" baseline="0" dirty="0">
                <a:latin typeface="Arial" charset="0"/>
              </a:rPr>
              <a:t>1.9.2 – </a:t>
            </a:r>
            <a:r>
              <a:rPr lang="en-US" altLang="en-US" dirty="0"/>
              <a:t>Networking Jobs</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68</a:t>
            </a:fld>
            <a:endParaRPr lang="en-US" dirty="0">
              <a:solidFill>
                <a:prstClr val="black"/>
              </a:solidFill>
            </a:endParaRPr>
          </a:p>
        </p:txBody>
      </p:sp>
    </p:spTree>
    <p:extLst>
      <p:ext uri="{BB962C8B-B14F-4D97-AF65-F5344CB8AC3E}">
        <p14:creationId xmlns:p14="http://schemas.microsoft.com/office/powerpoint/2010/main" val="278819068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1.9 – </a:t>
            </a:r>
            <a:r>
              <a:rPr lang="en-US" sz="1200" dirty="0">
                <a:solidFill>
                  <a:schemeClr val="accent5">
                    <a:lumMod val="40000"/>
                    <a:lumOff val="60000"/>
                  </a:schemeClr>
                </a:solidFill>
              </a:rPr>
              <a:t>The IT Professional</a:t>
            </a:r>
            <a:endParaRPr lang="en-GB" b="0" dirty="0"/>
          </a:p>
          <a:p>
            <a:pPr>
              <a:lnSpc>
                <a:spcPct val="80000"/>
              </a:lnSpc>
              <a:buFontTx/>
              <a:buNone/>
            </a:pPr>
            <a:r>
              <a:rPr lang="en-US" baseline="0" dirty="0">
                <a:latin typeface="Arial" charset="0"/>
              </a:rPr>
              <a:t>1.9.3 – </a:t>
            </a:r>
            <a:r>
              <a:rPr lang="en-US" altLang="en-US" dirty="0"/>
              <a:t>Lab – Researching IT and Networking Job Opportunities </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69</a:t>
            </a:fld>
            <a:endParaRPr lang="en-US" dirty="0">
              <a:solidFill>
                <a:prstClr val="black"/>
              </a:solidFill>
            </a:endParaRPr>
          </a:p>
        </p:txBody>
      </p:sp>
    </p:spTree>
    <p:extLst>
      <p:ext uri="{BB962C8B-B14F-4D97-AF65-F5344CB8AC3E}">
        <p14:creationId xmlns:p14="http://schemas.microsoft.com/office/powerpoint/2010/main" val="156435307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1.10 – </a:t>
            </a:r>
            <a:r>
              <a:rPr lang="en-US" dirty="0">
                <a:solidFill>
                  <a:schemeClr val="accent5">
                    <a:lumMod val="40000"/>
                    <a:lumOff val="60000"/>
                  </a:schemeClr>
                </a:solidFill>
              </a:rPr>
              <a:t>Module Practice and Quiz </a:t>
            </a:r>
            <a:endParaRPr lang="en-GB" b="0" dirty="0"/>
          </a:p>
        </p:txBody>
      </p:sp>
      <p:sp>
        <p:nvSpPr>
          <p:cNvPr id="4" name="Slide Number Placeholder 3"/>
          <p:cNvSpPr>
            <a:spLocks noGrp="1"/>
          </p:cNvSpPr>
          <p:nvPr>
            <p:ph type="sldNum" sz="quarter" idx="10"/>
          </p:nvPr>
        </p:nvSpPr>
        <p:spPr/>
        <p:txBody>
          <a:bodyPr/>
          <a:lstStyle/>
          <a:p>
            <a:fld id="{5641018C-6CAF-B84E-B92C-ECB119457FBA}" type="slidenum">
              <a:rPr lang="en-US" smtClean="0"/>
              <a:t>70</a:t>
            </a:fld>
            <a:endParaRPr lang="en-US" dirty="0"/>
          </a:p>
        </p:txBody>
      </p:sp>
    </p:spTree>
    <p:extLst>
      <p:ext uri="{BB962C8B-B14F-4D97-AF65-F5344CB8AC3E}">
        <p14:creationId xmlns:p14="http://schemas.microsoft.com/office/powerpoint/2010/main" val="181592676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1.10 – </a:t>
            </a:r>
            <a:r>
              <a:rPr lang="en-US" dirty="0">
                <a:solidFill>
                  <a:schemeClr val="accent5">
                    <a:lumMod val="40000"/>
                    <a:lumOff val="60000"/>
                  </a:schemeClr>
                </a:solidFill>
              </a:rPr>
              <a:t>Module Practice and Quiz </a:t>
            </a:r>
            <a:endParaRPr lang="en-GB" b="0" dirty="0"/>
          </a:p>
          <a:p>
            <a:pPr>
              <a:lnSpc>
                <a:spcPct val="80000"/>
              </a:lnSpc>
              <a:buFontTx/>
              <a:buNone/>
            </a:pPr>
            <a:r>
              <a:rPr lang="en-US" dirty="0">
                <a:latin typeface="Arial" charset="0"/>
              </a:rPr>
              <a:t>1.10.1</a:t>
            </a:r>
            <a:r>
              <a:rPr lang="en-US" baseline="0" dirty="0">
                <a:latin typeface="Arial" charset="0"/>
              </a:rPr>
              <a:t> – </a:t>
            </a:r>
            <a:r>
              <a:rPr lang="en-US" altLang="en-US" dirty="0"/>
              <a:t>What did I learn in this module?</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71</a:t>
            </a:fld>
            <a:endParaRPr lang="en-US" dirty="0">
              <a:solidFill>
                <a:prstClr val="black"/>
              </a:solidFill>
            </a:endParaRPr>
          </a:p>
        </p:txBody>
      </p:sp>
    </p:spTree>
    <p:extLst>
      <p:ext uri="{BB962C8B-B14F-4D97-AF65-F5344CB8AC3E}">
        <p14:creationId xmlns:p14="http://schemas.microsoft.com/office/powerpoint/2010/main" val="207069413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sz="1200" kern="1200" dirty="0">
                <a:solidFill>
                  <a:schemeClr val="tx1"/>
                </a:solidFill>
                <a:latin typeface="Arial" charset="0"/>
                <a:ea typeface="ＭＳ Ｐゴシック" charset="0"/>
                <a:cs typeface="ＭＳ Ｐゴシック" charset="0"/>
              </a:rPr>
              <a:t>1.10 – </a:t>
            </a:r>
            <a:r>
              <a:rPr lang="en-US" dirty="0">
                <a:solidFill>
                  <a:schemeClr val="accent5">
                    <a:lumMod val="40000"/>
                    <a:lumOff val="60000"/>
                  </a:schemeClr>
                </a:solidFill>
              </a:rPr>
              <a:t>Module Practice and Quiz </a:t>
            </a:r>
            <a:endParaRPr lang="en-GB" b="0" dirty="0"/>
          </a:p>
          <a:p>
            <a:pPr>
              <a:lnSpc>
                <a:spcPct val="80000"/>
              </a:lnSpc>
              <a:buFontTx/>
              <a:buNone/>
            </a:pPr>
            <a:r>
              <a:rPr lang="en-US" dirty="0">
                <a:latin typeface="Arial" charset="0"/>
              </a:rPr>
              <a:t>1.10.1</a:t>
            </a:r>
            <a:r>
              <a:rPr lang="en-US" baseline="0" dirty="0">
                <a:latin typeface="Arial" charset="0"/>
              </a:rPr>
              <a:t> – </a:t>
            </a:r>
            <a:r>
              <a:rPr lang="en-US" altLang="en-US" dirty="0"/>
              <a:t>What did I learn in this module? (Cont.)</a:t>
            </a:r>
          </a:p>
          <a:p>
            <a:pPr marL="0" marR="0" lvl="0" indent="0" algn="l" defTabSz="457200" rtl="0" eaLnBrk="1" fontAlgn="auto" latinLnBrk="0" hangingPunct="1">
              <a:lnSpc>
                <a:spcPct val="80000"/>
              </a:lnSpc>
              <a:spcBef>
                <a:spcPts val="0"/>
              </a:spcBef>
              <a:spcAft>
                <a:spcPts val="0"/>
              </a:spcAft>
              <a:buClrTx/>
              <a:buSzTx/>
              <a:buFontTx/>
              <a:buNone/>
              <a:tabLst/>
              <a:defRPr/>
            </a:pPr>
            <a:r>
              <a:rPr lang="en-US" dirty="0"/>
              <a:t>1.10.2 </a:t>
            </a:r>
            <a:r>
              <a:rPr lang="en-US" sz="1200" dirty="0">
                <a:effectLst/>
              </a:rPr>
              <a:t>– Module</a:t>
            </a:r>
            <a:r>
              <a:rPr lang="en-US" sz="1200" baseline="0" dirty="0">
                <a:effectLst/>
              </a:rPr>
              <a:t> Quiz</a:t>
            </a:r>
            <a:endParaRPr lang="en-US" dirty="0"/>
          </a:p>
          <a:p>
            <a:pPr>
              <a:lnSpc>
                <a:spcPct val="80000"/>
              </a:lnSpc>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72</a:t>
            </a:fld>
            <a:endParaRPr lang="en-US" dirty="0">
              <a:solidFill>
                <a:prstClr val="black"/>
              </a:solidFill>
            </a:endParaRPr>
          </a:p>
        </p:txBody>
      </p:sp>
    </p:spTree>
    <p:extLst>
      <p:ext uri="{BB962C8B-B14F-4D97-AF65-F5344CB8AC3E}">
        <p14:creationId xmlns:p14="http://schemas.microsoft.com/office/powerpoint/2010/main" val="226877475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73</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 – Networking Today</a:t>
            </a:r>
          </a:p>
          <a:p>
            <a:pPr>
              <a:lnSpc>
                <a:spcPct val="80000"/>
              </a:lnSpc>
              <a:buFontTx/>
              <a:buNone/>
            </a:pPr>
            <a:r>
              <a:rPr lang="en-US" dirty="0">
                <a:latin typeface="Arial" charset="0"/>
              </a:rPr>
              <a:t>New Terms and Commands</a:t>
            </a:r>
            <a:endParaRPr lang="en-US" dirty="0"/>
          </a:p>
        </p:txBody>
      </p:sp>
    </p:spTree>
    <p:extLst>
      <p:ext uri="{BB962C8B-B14F-4D97-AF65-F5344CB8AC3E}">
        <p14:creationId xmlns:p14="http://schemas.microsoft.com/office/powerpoint/2010/main" val="4156090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dirty="0"/>
              <a:t>Click to edit Master subtitle style</a:t>
            </a:r>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dirty="0"/>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dirty="0"/>
              <a:t>Click to edit Master title style</a:t>
            </a:r>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dirty="0"/>
              <a:t>Click to edit Master title style</a:t>
            </a:r>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dirty="0"/>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dirty="0"/>
              <a:t>Click to edit Master title style</a:t>
            </a:r>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dirty="0"/>
              <a:t>Click to edit Master title style</a:t>
            </a:r>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dirty="0">
                <a:sym typeface="Arial" pitchFamily="34" charset="0"/>
              </a:rPr>
              <a:t>Click to edit Master text styles</a:t>
            </a:r>
          </a:p>
          <a:p>
            <a:pPr lvl="1"/>
            <a:r>
              <a:rPr lang="en-US" dirty="0">
                <a:sym typeface="Arial" pitchFamily="34" charset="0"/>
              </a:rPr>
              <a:t>Second level</a:t>
            </a:r>
          </a:p>
          <a:p>
            <a:pPr lvl="2"/>
            <a:r>
              <a:rPr lang="en-US" dirty="0">
                <a:sym typeface="Arial" pitchFamily="34" charset="0"/>
              </a:rPr>
              <a:t>Third level</a:t>
            </a:r>
          </a:p>
          <a:p>
            <a:pPr lvl="3"/>
            <a:r>
              <a:rPr lang="en-US" dirty="0">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dirty="0">
                <a:sym typeface="Arial" pitchFamily="34" charset="0"/>
              </a:rPr>
              <a:t>Click to edit Master title style</a:t>
            </a: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585900788"/>
      </p:ext>
    </p:extLst>
  </p:cSld>
  <p:clrMapOvr>
    <a:masterClrMapping/>
  </p:clrMapOvr>
  <p:transition spd="slow">
    <p:wipe/>
  </p:transition>
  <p:extLst>
    <p:ext uri="{DCECCB84-F9BA-43D5-87BE-67443E8EF086}">
      <p15:sldGuideLst xmlns:p15="http://schemas.microsoft.com/office/powerpoint/2012/main">
        <p15:guide id="1" orient="horz" pos="228">
          <p15:clr>
            <a:srgbClr val="FBAE40"/>
          </p15:clr>
        </p15:guide>
        <p15:guide id="2" pos="360">
          <p15:clr>
            <a:srgbClr val="FBAE40"/>
          </p15:clr>
        </p15:guide>
        <p15:guide id="3" orient="horz" pos="518">
          <p15:clr>
            <a:srgbClr val="FBAE40"/>
          </p15:clr>
        </p15:guide>
        <p15:guide id="4" pos="812">
          <p15:clr>
            <a:srgbClr val="FBAE40"/>
          </p15:clr>
        </p15:guide>
        <p15:guide id="5" pos="31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2505005947"/>
      </p:ext>
    </p:extLst>
  </p:cSld>
  <p:clrMapOvr>
    <a:masterClrMapping/>
  </p:clrMapOvr>
  <p:transition spd="slow">
    <p:wipe/>
  </p:transition>
  <p:extLst>
    <p:ext uri="{DCECCB84-F9BA-43D5-87BE-67443E8EF086}">
      <p15:sldGuideLst xmlns:p15="http://schemas.microsoft.com/office/powerpoint/2012/main">
        <p15:guide id="1" orient="horz" pos="228">
          <p15:clr>
            <a:srgbClr val="FBAE40"/>
          </p15:clr>
        </p15:guide>
        <p15:guide id="2" pos="360">
          <p15:clr>
            <a:srgbClr val="FBAE40"/>
          </p15:clr>
        </p15:guide>
        <p15:guide id="3" orient="horz" pos="518">
          <p15:clr>
            <a:srgbClr val="FBAE40"/>
          </p15:clr>
        </p15:guide>
        <p15:guide id="4" pos="812">
          <p15:clr>
            <a:srgbClr val="FBAE40"/>
          </p15:clr>
        </p15:guide>
        <p15:guide id="5" pos="31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245927920"/>
      </p:ext>
    </p:extLst>
  </p:cSld>
  <p:clrMapOvr>
    <a:masterClrMapping/>
  </p:clrMapOvr>
  <p:transition spd="slow">
    <p:wipe/>
  </p:transition>
  <p:extLst>
    <p:ext uri="{DCECCB84-F9BA-43D5-87BE-67443E8EF086}">
      <p15:sldGuideLst xmlns:p15="http://schemas.microsoft.com/office/powerpoint/2012/main">
        <p15:guide id="1" orient="horz" pos="228">
          <p15:clr>
            <a:srgbClr val="FBAE40"/>
          </p15:clr>
        </p15:guide>
        <p15:guide id="2" pos="360">
          <p15:clr>
            <a:srgbClr val="FBAE40"/>
          </p15:clr>
        </p15:guide>
        <p15:guide id="3" orient="horz" pos="518">
          <p15:clr>
            <a:srgbClr val="FBAE40"/>
          </p15:clr>
        </p15:guide>
        <p15:guide id="4" pos="812">
          <p15:clr>
            <a:srgbClr val="FBAE40"/>
          </p15:clr>
        </p15:guide>
        <p15:guide id="5" pos="31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509772669"/>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408090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3963389"/>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902326994"/>
      </p:ext>
    </p:extLst>
  </p:cSld>
  <p:clrMapOvr>
    <a:masterClrMapping/>
  </p:clrMapOvr>
  <p:transition spd="slow">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1109486808"/>
      </p:ext>
    </p:extLst>
  </p:cSld>
  <p:clrMapOvr>
    <a:masterClrMapping/>
  </p:clrMapOvr>
  <p:transition spd="slow">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2731436979"/>
      </p:ext>
    </p:extLst>
  </p:cSld>
  <p:clrMapOvr>
    <a:masterClrMapping/>
  </p:clrMapOvr>
  <p:transition spd="slow">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28553789"/>
      </p:ext>
    </p:extLst>
  </p:cSld>
  <p:clrMapOvr>
    <a:masterClrMapping/>
  </p:clrMapOvr>
  <p:transition spd="slow">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044045931"/>
      </p:ext>
    </p:extLst>
  </p:cSld>
  <p:clrMapOvr>
    <a:masterClrMapping/>
  </p:clrMapOvr>
  <p:transition spd="slow">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067125480"/>
      </p:ext>
    </p:extLst>
  </p:cSld>
  <p:clrMapOvr>
    <a:masterClrMapping/>
  </p:clrMapOvr>
  <p:transition spd="slow">
    <p:wip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4045682949"/>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57552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493429" y="4741653"/>
            <a:ext cx="3032097" cy="154518"/>
          </a:xfrm>
          <a:prstGeom prst="rect">
            <a:avLst/>
          </a:prstGeom>
          <a:noFill/>
          <a:ln w="9525">
            <a:noFill/>
            <a:miter lim="800000"/>
            <a:headEnd/>
            <a:tailEnd/>
          </a:ln>
          <a:effectLst/>
        </p:spPr>
        <p:txBody>
          <a:bodyPr wrap="square"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2021  Cisco and/or its affiliates. All rights reserved.   Cisco Confidential</a:t>
            </a:r>
          </a:p>
        </p:txBody>
      </p:sp>
      <p:grpSp>
        <p:nvGrpSpPr>
          <p:cNvPr id="6" name="Group 4"/>
          <p:cNvGrpSpPr>
            <a:grpSpLocks noChangeAspect="1"/>
          </p:cNvGrpSpPr>
          <p:nvPr/>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622226" y="4741653"/>
            <a:ext cx="2903300" cy="154518"/>
          </a:xfrm>
          <a:prstGeom prst="rect">
            <a:avLst/>
          </a:prstGeom>
          <a:noFill/>
          <a:ln w="9525">
            <a:noFill/>
            <a:miter lim="800000"/>
            <a:headEnd/>
            <a:tailEnd/>
          </a:ln>
          <a:effectLst/>
        </p:spPr>
        <p:txBody>
          <a:bodyPr wrap="square"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2021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864252666"/>
      </p:ext>
    </p:extLst>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 id="2147484044" r:id="rId12"/>
    <p:sldLayoutId id="2147484045" r:id="rId13"/>
    <p:sldLayoutId id="2147484046"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33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7.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1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1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tags" Target="../tags/tag17.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19.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20.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21.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tags" Target="../tags/tag22.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tags" Target="../tags/tag23.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4.xml"/><Relationship Id="rId1" Type="http://schemas.openxmlformats.org/officeDocument/2006/relationships/tags" Target="../tags/tag24.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8.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tags" Target="../tags/tag25.xml"/><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4.xml"/><Relationship Id="rId1" Type="http://schemas.openxmlformats.org/officeDocument/2006/relationships/tags" Target="../tags/tag26.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3.xml"/><Relationship Id="rId1" Type="http://schemas.openxmlformats.org/officeDocument/2006/relationships/tags" Target="../tags/tag27.xml"/><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3.xml"/><Relationship Id="rId1" Type="http://schemas.openxmlformats.org/officeDocument/2006/relationships/tags" Target="../tags/tag28.xml"/><Relationship Id="rId4" Type="http://schemas.openxmlformats.org/officeDocument/2006/relationships/image" Target="../media/image27.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4.xml"/><Relationship Id="rId1" Type="http://schemas.openxmlformats.org/officeDocument/2006/relationships/tags" Target="../tags/tag29.xm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4.xml"/><Relationship Id="rId1" Type="http://schemas.openxmlformats.org/officeDocument/2006/relationships/tags" Target="../tags/tag30.xml"/></Relationships>
</file>

<file path=ppt/slides/_rels/slide5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6.xml"/><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7.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4.xml"/><Relationship Id="rId1" Type="http://schemas.openxmlformats.org/officeDocument/2006/relationships/tags" Target="../tags/tag31.xml"/></Relationships>
</file>

<file path=ppt/slides/_rels/slide6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0.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2.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3.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4.xml"/><Relationship Id="rId1" Type="http://schemas.openxmlformats.org/officeDocument/2006/relationships/tags" Target="../tags/tag32.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13.xml"/><Relationship Id="rId1" Type="http://schemas.openxmlformats.org/officeDocument/2006/relationships/tags" Target="../tags/tag33.xml"/><Relationship Id="rId4" Type="http://schemas.openxmlformats.org/officeDocument/2006/relationships/image" Target="../media/image42.png"/></Relationships>
</file>

<file path=ppt/slides/_rels/slide68.xml.rels><?xml version="1.0" encoding="UTF-8" standalone="yes"?>
<Relationships xmlns="http://schemas.openxmlformats.org/package/2006/relationships"><Relationship Id="rId3" Type="http://schemas.openxmlformats.org/officeDocument/2006/relationships/hyperlink" Target="http://www.netacad.com/" TargetMode="External"/><Relationship Id="rId2" Type="http://schemas.openxmlformats.org/officeDocument/2006/relationships/notesSlide" Target="../notesSlides/notesSlide66.xml"/><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4.xml"/><Relationship Id="rId1" Type="http://schemas.openxmlformats.org/officeDocument/2006/relationships/tags" Target="../tags/tag3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1: Networking Today</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Introduction to Networks v7.0 (ITN)</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1 Planning Guide</a:t>
            </a:r>
          </a:p>
        </p:txBody>
      </p:sp>
      <p:sp>
        <p:nvSpPr>
          <p:cNvPr id="4099" name="Rectangle 34"/>
          <p:cNvSpPr>
            <a:spLocks noGrp="1" noChangeArrowheads="1"/>
          </p:cNvSpPr>
          <p:nvPr>
            <p:ph idx="1"/>
          </p:nvPr>
        </p:nvSpPr>
        <p:spPr>
          <a:xfrm>
            <a:off x="144065" y="798944"/>
            <a:ext cx="8853286" cy="3747655"/>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r>
              <a:rPr lang="en-CA" dirty="0"/>
              <a:t>Information to help you become familiar with the module</a:t>
            </a:r>
          </a:p>
          <a:p>
            <a:pPr lvl="1"/>
            <a:r>
              <a:rPr lang="en-CA" dirty="0"/>
              <a:t>Teaching aids</a:t>
            </a:r>
          </a:p>
          <a:p>
            <a:pPr>
              <a:buFont typeface="Arial" panose="020B0604020202020204" pitchFamily="34" charset="0"/>
              <a:buChar char="•"/>
            </a:pPr>
            <a:r>
              <a:rPr lang="en-CA" dirty="0"/>
              <a:t>Instructor Class Presentation</a:t>
            </a:r>
          </a:p>
          <a:p>
            <a:pPr lvl="1"/>
            <a:r>
              <a:rPr lang="en-CA" dirty="0"/>
              <a:t>Optional slides that you can use in the classroom</a:t>
            </a:r>
          </a:p>
          <a:p>
            <a:pPr lvl="1"/>
            <a:r>
              <a:rPr lang="en-CA" dirty="0"/>
              <a:t>Begins on slide </a:t>
            </a:r>
            <a:r>
              <a:rPr lang="en-CA"/>
              <a:t># 14</a:t>
            </a:r>
            <a:endParaRPr lang="en-CA" dirty="0"/>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pPr marL="0" indent="0">
              <a:buNone/>
            </a:pPr>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None/>
            </a:pPr>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pic>
        <p:nvPicPr>
          <p:cNvPr id="8" name="Content Placeholder 7">
            <a:extLst>
              <a:ext uri="{FF2B5EF4-FFF2-40B4-BE49-F238E27FC236}">
                <a16:creationId xmlns:a16="http://schemas.microsoft.com/office/drawing/2014/main" id="{3D564A16-0E5E-4415-9C46-267DE1635336}"/>
              </a:ext>
            </a:extLst>
          </p:cNvPr>
          <p:cNvPicPr>
            <a:picLocks noGrp="1" noChangeAspect="1"/>
          </p:cNvPicPr>
          <p:nvPr>
            <p:ph idx="1"/>
          </p:nvPr>
        </p:nvPicPr>
        <p:blipFill>
          <a:blip r:embed="rId3"/>
          <a:stretch>
            <a:fillRect/>
          </a:stretch>
        </p:blipFill>
        <p:spPr>
          <a:xfrm>
            <a:off x="255658" y="1036095"/>
            <a:ext cx="8632684" cy="3438442"/>
          </a:xfrm>
        </p:spPr>
      </p:pic>
    </p:spTree>
    <p:custDataLst>
      <p:tags r:id="rId1"/>
    </p:custDataLst>
    <p:extLst>
      <p:ext uri="{BB962C8B-B14F-4D97-AF65-F5344CB8AC3E}">
        <p14:creationId xmlns:p14="http://schemas.microsoft.com/office/powerpoint/2010/main" val="17360580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dirty="0"/>
              <a:t>Check Your Understanding activities </a:t>
            </a:r>
            <a:r>
              <a:rPr lang="en-US" b="1" i="1" dirty="0"/>
              <a:t>do not </a:t>
            </a:r>
            <a:r>
              <a:rPr lang="en-US" dirty="0"/>
              <a:t>affect student grades.</a:t>
            </a:r>
          </a:p>
          <a:p>
            <a:pPr>
              <a:spcBef>
                <a:spcPct val="30000"/>
              </a:spcBef>
              <a:buFont typeface="Arial" panose="020B0604020202020204" pitchFamily="34" charset="0"/>
              <a:buChar char="•"/>
            </a:pPr>
            <a:r>
              <a:rPr lang="en-US"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1533357529"/>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Packet Tracer Physical Mode Activities</a:t>
            </a:r>
          </a:p>
        </p:txBody>
      </p:sp>
      <p:sp>
        <p:nvSpPr>
          <p:cNvPr id="4" name="Rectangle 34">
            <a:extLst>
              <a:ext uri="{FF2B5EF4-FFF2-40B4-BE49-F238E27FC236}">
                <a16:creationId xmlns:a16="http://schemas.microsoft.com/office/drawing/2014/main" id="{08FDDB5E-A0F2-A445-A3E2-506D151576AB}"/>
              </a:ext>
            </a:extLst>
          </p:cNvPr>
          <p:cNvSpPr txBox="1">
            <a:spLocks noChangeArrowheads="1"/>
          </p:cNvSpPr>
          <p:nvPr/>
        </p:nvSpPr>
        <p:spPr bwMode="auto">
          <a:xfrm>
            <a:off x="132715" y="982690"/>
            <a:ext cx="8878570" cy="364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169863" marR="0" lvl="0" indent="-169863" algn="l" defTabSz="684213" rtl="0" eaLnBrk="1" fontAlgn="base" latinLnBrk="0" hangingPunct="1">
              <a:lnSpc>
                <a:spcPct val="100000"/>
              </a:lnSpc>
              <a:spcBef>
                <a:spcPct val="30000"/>
              </a:spcBef>
              <a:spcAft>
                <a:spcPts val="600"/>
              </a:spcAft>
              <a:buClr>
                <a:srgbClr val="58585B"/>
              </a:buClr>
              <a:buSzPct val="90000"/>
              <a:buFont typeface="Arial" panose="020B0604020202020204" pitchFamily="34" charset="0"/>
              <a:buChar char="•"/>
              <a:tabLst/>
              <a:defRPr/>
            </a:pPr>
            <a:r>
              <a:rPr kumimoji="0" lang="en-US" sz="1500" b="0" i="0" u="none" strike="noStrike" kern="1200" cap="none" spc="0" normalizeH="0" baseline="0" noProof="0" dirty="0">
                <a:ln>
                  <a:noFill/>
                </a:ln>
                <a:solidFill>
                  <a:srgbClr val="000000"/>
                </a:solidFill>
                <a:effectLst/>
                <a:uLnTx/>
                <a:uFillTx/>
                <a:latin typeface="Arial"/>
                <a:ea typeface="ＭＳ Ｐゴシック" charset="0"/>
              </a:rPr>
              <a:t>These activities are completed using Packet Tracer in Physical Mode. </a:t>
            </a:r>
          </a:p>
          <a:p>
            <a:pPr marL="169863" marR="0" lvl="0" indent="-169863" algn="l" defTabSz="684213" rtl="0" eaLnBrk="1" fontAlgn="base" latinLnBrk="0" hangingPunct="1">
              <a:lnSpc>
                <a:spcPct val="100000"/>
              </a:lnSpc>
              <a:spcBef>
                <a:spcPct val="30000"/>
              </a:spcBef>
              <a:spcAft>
                <a:spcPts val="600"/>
              </a:spcAft>
              <a:buClr>
                <a:srgbClr val="58585B"/>
              </a:buClr>
              <a:buSzPct val="90000"/>
              <a:buFont typeface="Arial" panose="020B0604020202020204" pitchFamily="34" charset="0"/>
              <a:buChar char="•"/>
              <a:tabLst/>
              <a:defRPr/>
            </a:pPr>
            <a:r>
              <a:rPr kumimoji="0" lang="en-US" sz="1500" b="0" i="0" u="none" strike="noStrike" kern="1200" cap="none" spc="0" normalizeH="0" baseline="0" noProof="0" dirty="0">
                <a:ln>
                  <a:noFill/>
                </a:ln>
                <a:solidFill>
                  <a:srgbClr val="000000"/>
                </a:solidFill>
                <a:effectLst/>
                <a:uLnTx/>
                <a:uFillTx/>
                <a:latin typeface="Arial"/>
                <a:ea typeface="ＭＳ Ｐゴシック" charset="0"/>
              </a:rPr>
              <a:t>They are designed to emulate the corresponding Labs. </a:t>
            </a:r>
          </a:p>
          <a:p>
            <a:pPr marL="169863" marR="0" lvl="0" indent="-169863" algn="l" defTabSz="684213" rtl="0" eaLnBrk="1" fontAlgn="base" latinLnBrk="0" hangingPunct="1">
              <a:lnSpc>
                <a:spcPct val="100000"/>
              </a:lnSpc>
              <a:spcBef>
                <a:spcPct val="30000"/>
              </a:spcBef>
              <a:spcAft>
                <a:spcPts val="600"/>
              </a:spcAft>
              <a:buClr>
                <a:srgbClr val="58585B"/>
              </a:buClr>
              <a:buSzPct val="90000"/>
              <a:buFont typeface="Arial" panose="020B0604020202020204" pitchFamily="34" charset="0"/>
              <a:buChar char="•"/>
              <a:tabLst/>
              <a:defRPr/>
            </a:pPr>
            <a:r>
              <a:rPr kumimoji="0" lang="en-US" sz="1500" b="0" i="0" u="none" strike="noStrike" kern="1200" cap="none" spc="0" normalizeH="0" baseline="0" noProof="0" dirty="0">
                <a:ln>
                  <a:noFill/>
                </a:ln>
                <a:solidFill>
                  <a:srgbClr val="000000"/>
                </a:solidFill>
                <a:effectLst/>
                <a:uLnTx/>
                <a:uFillTx/>
                <a:latin typeface="Arial"/>
                <a:ea typeface="ＭＳ Ｐゴシック" charset="0"/>
              </a:rPr>
              <a:t>They can be used instead of the lab when access to physical equipment is not possible. </a:t>
            </a:r>
          </a:p>
          <a:p>
            <a:pPr marL="169863" marR="0" lvl="0" indent="-169863" algn="l" defTabSz="684213" rtl="0" eaLnBrk="1" fontAlgn="base" latinLnBrk="0" hangingPunct="1">
              <a:lnSpc>
                <a:spcPct val="100000"/>
              </a:lnSpc>
              <a:spcBef>
                <a:spcPct val="30000"/>
              </a:spcBef>
              <a:spcAft>
                <a:spcPts val="600"/>
              </a:spcAft>
              <a:buClr>
                <a:srgbClr val="58585B"/>
              </a:buClr>
              <a:buSzPct val="90000"/>
              <a:buFont typeface="Arial" panose="020B0604020202020204" pitchFamily="34" charset="0"/>
              <a:buChar char="•"/>
              <a:tabLst/>
              <a:defRPr/>
            </a:pPr>
            <a:r>
              <a:rPr kumimoji="0" lang="en-US" sz="1500" b="0" i="0" u="none" strike="noStrike" kern="1200" cap="none" spc="0" normalizeH="0" baseline="0" noProof="0" dirty="0">
                <a:ln>
                  <a:noFill/>
                </a:ln>
                <a:solidFill>
                  <a:srgbClr val="000000"/>
                </a:solidFill>
                <a:effectLst/>
                <a:uLnTx/>
                <a:uFillTx/>
                <a:latin typeface="Arial"/>
                <a:ea typeface="ＭＳ Ｐゴシック" charset="0"/>
              </a:rPr>
              <a:t>These activities often do not have the level of scaffolding that is present in PT activities that immediately precede these activities.</a:t>
            </a:r>
          </a:p>
          <a:p>
            <a:pPr marL="0" marR="0" lvl="0" indent="0" algn="l" defTabSz="684213" rtl="0" eaLnBrk="1" fontAlgn="base" latinLnBrk="0" hangingPunct="1">
              <a:lnSpc>
                <a:spcPct val="100000"/>
              </a:lnSpc>
              <a:spcBef>
                <a:spcPct val="30000"/>
              </a:spcBef>
              <a:spcAft>
                <a:spcPts val="600"/>
              </a:spcAft>
              <a:buClr>
                <a:srgbClr val="58585B"/>
              </a:buClr>
              <a:buSzPct val="90000"/>
              <a:buFont typeface="Wingdings" panose="05000000000000000000" pitchFamily="2" charset="2"/>
              <a:buNone/>
              <a:tabLst/>
              <a:defRPr/>
            </a:pPr>
            <a:endParaRPr kumimoji="0" lang="en-US" sz="1500" b="0" i="0" u="none" strike="noStrike" kern="1200" cap="none" spc="0" normalizeH="0" baseline="0" noProof="0" dirty="0">
              <a:ln>
                <a:noFill/>
              </a:ln>
              <a:solidFill>
                <a:srgbClr val="000000"/>
              </a:solidFill>
              <a:effectLst/>
              <a:uLnTx/>
              <a:uFillTx/>
              <a:latin typeface="Arial"/>
              <a:ea typeface="ＭＳ Ｐゴシック" charset="0"/>
            </a:endParaRPr>
          </a:p>
          <a:p>
            <a:pPr marL="169863" marR="0" lvl="0" indent="-169863" algn="l" defTabSz="684213" rtl="0" eaLnBrk="1" fontAlgn="base" latinLnBrk="0" hangingPunct="1">
              <a:lnSpc>
                <a:spcPct val="100000"/>
              </a:lnSpc>
              <a:spcBef>
                <a:spcPct val="30000"/>
              </a:spcBef>
              <a:spcAft>
                <a:spcPts val="600"/>
              </a:spcAft>
              <a:buClr>
                <a:srgbClr val="58585B"/>
              </a:buClr>
              <a:buSzPct val="90000"/>
              <a:buFont typeface="Wingdings" panose="05000000000000000000" pitchFamily="2" charset="2"/>
              <a:buChar char="§"/>
              <a:tabLst/>
              <a:defRPr/>
            </a:pPr>
            <a:endParaRPr kumimoji="0" lang="en-US" sz="1500" b="0" i="0" u="none" strike="noStrike" kern="1200" cap="none" spc="0" normalizeH="0" baseline="0" noProof="0" dirty="0">
              <a:ln>
                <a:noFill/>
              </a:ln>
              <a:solidFill>
                <a:srgbClr val="000000"/>
              </a:solidFill>
              <a:effectLst/>
              <a:uLnTx/>
              <a:uFillTx/>
              <a:latin typeface="Arial"/>
              <a:ea typeface="ＭＳ Ｐゴシック" charset="0"/>
            </a:endParaRPr>
          </a:p>
        </p:txBody>
      </p:sp>
    </p:spTree>
    <p:custDataLst>
      <p:tags r:id="rId1"/>
    </p:custDataLst>
    <p:extLst>
      <p:ext uri="{BB962C8B-B14F-4D97-AF65-F5344CB8AC3E}">
        <p14:creationId xmlns:p14="http://schemas.microsoft.com/office/powerpoint/2010/main" val="2278866781"/>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a:xfrm>
            <a:off x="1" y="41393"/>
            <a:ext cx="9144000" cy="568207"/>
          </a:xfrm>
        </p:spPr>
        <p:txBody>
          <a:bodyPr/>
          <a:lstStyle/>
          <a:p>
            <a:pPr eaLnBrk="1" hangingPunct="1"/>
            <a:r>
              <a:rPr lang="en-US" dirty="0"/>
              <a:t>Module 1: Activities</a:t>
            </a:r>
          </a:p>
        </p:txBody>
      </p:sp>
      <p:sp>
        <p:nvSpPr>
          <p:cNvPr id="6147" name="Rectangle 34"/>
          <p:cNvSpPr>
            <a:spLocks noGrp="1" noChangeArrowheads="1"/>
          </p:cNvSpPr>
          <p:nvPr>
            <p:ph idx="1"/>
          </p:nvPr>
        </p:nvSpPr>
        <p:spPr>
          <a:xfrm>
            <a:off x="136631" y="609600"/>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1279737860"/>
              </p:ext>
            </p:extLst>
          </p:nvPr>
        </p:nvGraphicFramePr>
        <p:xfrm>
          <a:off x="369489" y="988376"/>
          <a:ext cx="8229418" cy="2862110"/>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382">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236179">
                <a:tc>
                  <a:txBody>
                    <a:bodyPr/>
                    <a:lstStyle/>
                    <a:p>
                      <a:pPr algn="ctr"/>
                      <a:r>
                        <a:rPr lang="en-US" sz="1100" dirty="0"/>
                        <a:t>1.0.3</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Video</a:t>
                      </a:r>
                    </a:p>
                  </a:txBody>
                  <a:tcPr marL="68580" marR="68580" marT="34290" marB="34290" anchor="ctr"/>
                </a:tc>
                <a:tc>
                  <a:txBody>
                    <a:bodyPr/>
                    <a:lstStyle/>
                    <a:p>
                      <a:r>
                        <a:rPr lang="en-US" sz="1100" dirty="0"/>
                        <a:t>Download and Install Packet Tracer</a:t>
                      </a:r>
                    </a:p>
                  </a:txBody>
                  <a:tcPr marL="68580" marR="68580" marT="34290" marB="34290" anchor="ctr"/>
                </a:tc>
                <a:tc>
                  <a:txBody>
                    <a:bodyPr/>
                    <a:lstStyle/>
                    <a:p>
                      <a:r>
                        <a:rPr lang="en-US" sz="1100" dirty="0">
                          <a:solidFill>
                            <a:schemeClr val="tx1"/>
                          </a:solidFill>
                        </a:rPr>
                        <a:t>Recommended</a:t>
                      </a:r>
                    </a:p>
                  </a:txBody>
                  <a:tcPr marL="68580" marR="68580" marT="34290" marB="34290" anchor="ctr"/>
                </a:tc>
                <a:extLst>
                  <a:ext uri="{0D108BD9-81ED-4DB2-BD59-A6C34878D82A}">
                    <a16:rowId xmlns:a16="http://schemas.microsoft.com/office/drawing/2014/main" val="3563025291"/>
                  </a:ext>
                </a:extLst>
              </a:tr>
              <a:tr h="236179">
                <a:tc>
                  <a:txBody>
                    <a:bodyPr/>
                    <a:lstStyle/>
                    <a:p>
                      <a:pPr algn="ctr"/>
                      <a:r>
                        <a:rPr lang="en-US" sz="1100" dirty="0"/>
                        <a:t>1.0.4</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Video</a:t>
                      </a:r>
                    </a:p>
                  </a:txBody>
                  <a:tcPr marL="68580" marR="68580" marT="34290" marB="34290" anchor="ctr"/>
                </a:tc>
                <a:tc>
                  <a:txBody>
                    <a:bodyPr/>
                    <a:lstStyle/>
                    <a:p>
                      <a:r>
                        <a:rPr lang="en-US" sz="1100" dirty="0"/>
                        <a:t>Getting Started in Cisco Packet Tracer</a:t>
                      </a:r>
                    </a:p>
                  </a:txBody>
                  <a:tcPr marL="68580" marR="68580" marT="34290" marB="34290" anchor="ctr"/>
                </a:tc>
                <a:tc>
                  <a:txBody>
                    <a:bodyPr/>
                    <a:lstStyle/>
                    <a:p>
                      <a:r>
                        <a:rPr lang="en-US" sz="1100" dirty="0">
                          <a:solidFill>
                            <a:schemeClr val="tx1"/>
                          </a:solidFill>
                        </a:rPr>
                        <a:t>Recommended</a:t>
                      </a:r>
                    </a:p>
                  </a:txBody>
                  <a:tcPr marL="68580" marR="68580" marT="34290" marB="34290" anchor="ctr"/>
                </a:tc>
                <a:extLst>
                  <a:ext uri="{0D108BD9-81ED-4DB2-BD59-A6C34878D82A}">
                    <a16:rowId xmlns:a16="http://schemas.microsoft.com/office/drawing/2014/main" val="1141565531"/>
                  </a:ext>
                </a:extLst>
              </a:tr>
              <a:tr h="236179">
                <a:tc>
                  <a:txBody>
                    <a:bodyPr/>
                    <a:lstStyle/>
                    <a:p>
                      <a:pPr algn="ctr"/>
                      <a:r>
                        <a:rPr lang="en-US" sz="1100" dirty="0"/>
                        <a:t>1.0.5</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a:t>Packet Tracer Physical Mode</a:t>
                      </a:r>
                      <a:endParaRPr lang="en-US" sz="1100" dirty="0"/>
                    </a:p>
                  </a:txBody>
                  <a:tcPr marL="68580" marR="68580" marT="34290" marB="34290" anchor="ctr"/>
                </a:tc>
                <a:tc>
                  <a:txBody>
                    <a:bodyPr/>
                    <a:lstStyle/>
                    <a:p>
                      <a:r>
                        <a:rPr lang="en-US" sz="1100" dirty="0"/>
                        <a:t>Logical and Physical Mode Exploration</a:t>
                      </a:r>
                    </a:p>
                  </a:txBody>
                  <a:tcPr marL="68580" marR="68580" marT="34290" marB="34290" anchor="ctr"/>
                </a:tc>
                <a:tc>
                  <a:txBody>
                    <a:bodyPr/>
                    <a:lstStyle/>
                    <a:p>
                      <a:r>
                        <a:rPr lang="en-US" sz="1100" dirty="0">
                          <a:solidFill>
                            <a:schemeClr val="tx1"/>
                          </a:solidFill>
                        </a:rPr>
                        <a:t>Recommended</a:t>
                      </a:r>
                    </a:p>
                  </a:txBody>
                  <a:tcPr marL="68580" marR="68580" marT="34290" marB="34290" anchor="ctr"/>
                </a:tc>
                <a:extLst>
                  <a:ext uri="{0D108BD9-81ED-4DB2-BD59-A6C34878D82A}">
                    <a16:rowId xmlns:a16="http://schemas.microsoft.com/office/drawing/2014/main" val="3127065451"/>
                  </a:ext>
                </a:extLst>
              </a:tr>
              <a:tr h="236179">
                <a:tc>
                  <a:txBody>
                    <a:bodyPr/>
                    <a:lstStyle/>
                    <a:p>
                      <a:pPr algn="ctr"/>
                      <a:r>
                        <a:rPr lang="en-US" sz="1100" dirty="0"/>
                        <a:t>1.1.2</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Video</a:t>
                      </a:r>
                    </a:p>
                  </a:txBody>
                  <a:tcPr marL="68580" marR="68580" marT="34290" marB="34290" anchor="ctr"/>
                </a:tc>
                <a:tc>
                  <a:txBody>
                    <a:bodyPr/>
                    <a:lstStyle/>
                    <a:p>
                      <a:r>
                        <a:rPr lang="en-US" sz="1100" dirty="0"/>
                        <a:t>The Cisco Networking Academy Learning Experience</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1"/>
                  </a:ext>
                </a:extLst>
              </a:tr>
              <a:tr h="236179">
                <a:tc>
                  <a:txBody>
                    <a:bodyPr/>
                    <a:lstStyle/>
                    <a:p>
                      <a:pPr algn="ctr"/>
                      <a:r>
                        <a:rPr lang="en-US" sz="1100" dirty="0"/>
                        <a:t>1.2.6</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Network Components</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3039725069"/>
                  </a:ext>
                </a:extLst>
              </a:tr>
              <a:tr h="236179">
                <a:tc>
                  <a:txBody>
                    <a:bodyPr/>
                    <a:lstStyle/>
                    <a:p>
                      <a:pPr algn="ctr"/>
                      <a:r>
                        <a:rPr lang="en-US" sz="1100" dirty="0"/>
                        <a:t>1.3.3</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r>
                        <a:rPr lang="en-US" sz="1100" dirty="0"/>
                        <a:t>Network Representations and Topologies</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814984366"/>
                  </a:ext>
                </a:extLst>
              </a:tr>
              <a:tr h="236179">
                <a:tc>
                  <a:txBody>
                    <a:bodyPr/>
                    <a:lstStyle/>
                    <a:p>
                      <a:pPr algn="ctr"/>
                      <a:r>
                        <a:rPr lang="en-US" sz="1100" dirty="0"/>
                        <a:t>1.4.5</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r>
                        <a:rPr lang="en-US" sz="1100" dirty="0"/>
                        <a:t>Common Types</a:t>
                      </a:r>
                      <a:r>
                        <a:rPr lang="en-US" sz="1100" baseline="0" dirty="0"/>
                        <a:t> of Networks</a:t>
                      </a:r>
                      <a:endParaRPr lang="en-US" sz="1100" dirty="0"/>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74708435"/>
                  </a:ext>
                </a:extLst>
              </a:tr>
              <a:tr h="236179">
                <a:tc>
                  <a:txBody>
                    <a:bodyPr/>
                    <a:lstStyle/>
                    <a:p>
                      <a:pPr algn="ctr"/>
                      <a:r>
                        <a:rPr lang="en-US" sz="1100" dirty="0"/>
                        <a:t>1.5.5</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Video</a:t>
                      </a:r>
                    </a:p>
                  </a:txBody>
                  <a:tcPr marL="68580" marR="68580" marT="34290" marB="34290" anchor="ctr"/>
                </a:tc>
                <a:tc>
                  <a:txBody>
                    <a:bodyPr/>
                    <a:lstStyle/>
                    <a:p>
                      <a:r>
                        <a:rPr lang="en-US" sz="1100" dirty="0"/>
                        <a:t>Download and Install Packet Tracer</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6"/>
                  </a:ext>
                </a:extLst>
              </a:tr>
              <a:tr h="236179">
                <a:tc>
                  <a:txBody>
                    <a:bodyPr/>
                    <a:lstStyle/>
                    <a:p>
                      <a:pPr algn="ctr"/>
                      <a:r>
                        <a:rPr lang="en-US" sz="1100" dirty="0"/>
                        <a:t>1.5.6</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Getting Started in Cisco 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161252496"/>
                  </a:ext>
                </a:extLst>
              </a:tr>
              <a:tr h="267108">
                <a:tc>
                  <a:txBody>
                    <a:bodyPr/>
                    <a:lstStyle/>
                    <a:p>
                      <a:pPr algn="ctr"/>
                      <a:r>
                        <a:rPr lang="en-US" sz="1100" dirty="0"/>
                        <a:t>1.5.7</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Network Representation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364792345"/>
                  </a:ext>
                </a:extLst>
              </a:tr>
            </a:tbl>
          </a:graphicData>
        </a:graphic>
      </p:graphicFrame>
    </p:spTree>
    <p:custDataLst>
      <p:tags r:id="rId1"/>
    </p:custDataLst>
    <p:extLst>
      <p:ext uri="{BB962C8B-B14F-4D97-AF65-F5344CB8AC3E}">
        <p14:creationId xmlns:p14="http://schemas.microsoft.com/office/powerpoint/2010/main" val="794653849"/>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a:xfrm>
            <a:off x="1" y="41393"/>
            <a:ext cx="9144000" cy="568207"/>
          </a:xfrm>
        </p:spPr>
        <p:txBody>
          <a:bodyPr/>
          <a:lstStyle/>
          <a:p>
            <a:pPr eaLnBrk="1" hangingPunct="1"/>
            <a:r>
              <a:rPr lang="en-US" dirty="0"/>
              <a:t>Module 1: Activities (Cont.)</a:t>
            </a:r>
          </a:p>
        </p:txBody>
      </p:sp>
      <p:sp>
        <p:nvSpPr>
          <p:cNvPr id="6147" name="Rectangle 34"/>
          <p:cNvSpPr>
            <a:spLocks noGrp="1" noChangeArrowheads="1"/>
          </p:cNvSpPr>
          <p:nvPr>
            <p:ph idx="1"/>
          </p:nvPr>
        </p:nvSpPr>
        <p:spPr>
          <a:xfrm>
            <a:off x="136631" y="609600"/>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656665636"/>
              </p:ext>
            </p:extLst>
          </p:nvPr>
        </p:nvGraphicFramePr>
        <p:xfrm>
          <a:off x="369489" y="988376"/>
          <a:ext cx="8229418" cy="1751644"/>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382">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267108">
                <a:tc>
                  <a:txBody>
                    <a:bodyPr/>
                    <a:lstStyle/>
                    <a:p>
                      <a:pPr algn="ctr"/>
                      <a:r>
                        <a:rPr lang="en-US" sz="1100" dirty="0"/>
                        <a:t>1.6.6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Reliable Networks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236179">
                <a:tc>
                  <a:txBody>
                    <a:bodyPr/>
                    <a:lstStyle/>
                    <a:p>
                      <a:pPr algn="ctr"/>
                      <a:r>
                        <a:rPr lang="en-US" sz="1100" dirty="0"/>
                        <a:t>1.7.5</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Video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Cisco WebEx</a:t>
                      </a:r>
                      <a:r>
                        <a:rPr lang="en-US" sz="1100" baseline="0" dirty="0"/>
                        <a:t> for Huddles</a:t>
                      </a:r>
                      <a:endParaRPr lang="en-US" sz="1100" dirty="0"/>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22544737"/>
                  </a:ext>
                </a:extLst>
              </a:tr>
              <a:tr h="236179">
                <a:tc>
                  <a:txBody>
                    <a:bodyPr/>
                    <a:lstStyle/>
                    <a:p>
                      <a:pPr algn="ctr"/>
                      <a:r>
                        <a:rPr lang="en-US" sz="1100" dirty="0"/>
                        <a:t>1.7.10</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Network Trends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30909535"/>
                  </a:ext>
                </a:extLst>
              </a:tr>
              <a:tr h="236179">
                <a:tc>
                  <a:txBody>
                    <a:bodyPr/>
                    <a:lstStyle/>
                    <a:p>
                      <a:pPr algn="ctr"/>
                      <a:r>
                        <a:rPr lang="en-US" sz="1100" dirty="0"/>
                        <a:t>1.8.3</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Network Security</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464881506"/>
                  </a:ext>
                </a:extLst>
              </a:tr>
              <a:tr h="237247">
                <a:tc>
                  <a:txBody>
                    <a:bodyPr/>
                    <a:lstStyle/>
                    <a:p>
                      <a:pPr algn="ctr"/>
                      <a:r>
                        <a:rPr lang="en-US" sz="1100" dirty="0"/>
                        <a:t>1.9.3</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Research IT and Networking Job Opportunities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001172460"/>
                  </a:ext>
                </a:extLst>
              </a:tr>
              <a:tr h="237247">
                <a:tc>
                  <a:txBody>
                    <a:bodyPr/>
                    <a:lstStyle/>
                    <a:p>
                      <a:pPr algn="ctr"/>
                      <a:r>
                        <a:rPr lang="en-US" sz="1100" dirty="0"/>
                        <a:t>1.10.2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Module Quiz- Networking Today</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8585B"/>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3658354242"/>
                  </a:ext>
                </a:extLst>
              </a:tr>
            </a:tbl>
          </a:graphicData>
        </a:graphic>
      </p:graphicFrame>
    </p:spTree>
    <p:custDataLst>
      <p:tags r:id="rId1"/>
    </p:custDataLst>
    <p:extLst>
      <p:ext uri="{BB962C8B-B14F-4D97-AF65-F5344CB8AC3E}">
        <p14:creationId xmlns:p14="http://schemas.microsoft.com/office/powerpoint/2010/main" val="286813295"/>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 Best Practices</a:t>
            </a:r>
          </a:p>
        </p:txBody>
      </p:sp>
      <p:sp>
        <p:nvSpPr>
          <p:cNvPr id="11266" name="Rectangle 34"/>
          <p:cNvSpPr>
            <a:spLocks noGrp="1" noChangeArrowheads="1"/>
          </p:cNvSpPr>
          <p:nvPr>
            <p:ph idx="1"/>
          </p:nvPr>
        </p:nvSpPr>
        <p:spPr/>
        <p:txBody>
          <a:bodyPr/>
          <a:lstStyle/>
          <a:p>
            <a:pPr marL="0" indent="0">
              <a:lnSpc>
                <a:spcPct val="85000"/>
              </a:lnSpc>
              <a:spcBef>
                <a:spcPct val="30000"/>
              </a:spcBef>
              <a:buNone/>
            </a:pPr>
            <a:r>
              <a:rPr lang="en-US" sz="1600" dirty="0"/>
              <a:t>Prior to teaching Module 1,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marL="0" indent="0">
              <a:lnSpc>
                <a:spcPct val="85000"/>
              </a:lnSpc>
              <a:spcBef>
                <a:spcPct val="30000"/>
              </a:spcBef>
              <a:buNone/>
            </a:pPr>
            <a:endParaRPr lang="en-US" sz="1600" dirty="0"/>
          </a:p>
          <a:p>
            <a:pPr marL="0" indent="0">
              <a:lnSpc>
                <a:spcPct val="85000"/>
              </a:lnSpc>
              <a:spcBef>
                <a:spcPct val="30000"/>
              </a:spcBef>
              <a:buNone/>
            </a:pPr>
            <a:r>
              <a:rPr lang="en-US" sz="1600" dirty="0"/>
              <a:t>Topic 1.1</a:t>
            </a:r>
          </a:p>
          <a:p>
            <a:pPr lvl="1"/>
            <a:r>
              <a:rPr lang="en-US" altLang="ja-JP" sz="1600" dirty="0"/>
              <a:t>Ask the class:</a:t>
            </a:r>
          </a:p>
          <a:p>
            <a:pPr lvl="2"/>
            <a:r>
              <a:rPr lang="en-US" altLang="ja-JP" sz="1600" dirty="0"/>
              <a:t>What wouldn’t we have without the internet?</a:t>
            </a:r>
          </a:p>
          <a:p>
            <a:pPr lvl="2"/>
            <a:r>
              <a:rPr lang="en-US" altLang="ja-JP" sz="1600" dirty="0"/>
              <a:t>What will be possible in the future using the network as the platform?</a:t>
            </a:r>
          </a:p>
          <a:p>
            <a:pPr lvl="1">
              <a:lnSpc>
                <a:spcPct val="85000"/>
              </a:lnSpc>
              <a:spcBef>
                <a:spcPct val="30000"/>
              </a:spcBef>
            </a:pPr>
            <a:endParaRPr lang="en-US" sz="1600"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1199766135"/>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 Best Practices (Cont.)</a:t>
            </a:r>
          </a:p>
        </p:txBody>
      </p:sp>
      <p:sp>
        <p:nvSpPr>
          <p:cNvPr id="11266" name="Rectangle 34"/>
          <p:cNvSpPr>
            <a:spLocks noGrp="1" noChangeArrowheads="1"/>
          </p:cNvSpPr>
          <p:nvPr>
            <p:ph idx="1"/>
          </p:nvPr>
        </p:nvSpPr>
        <p:spPr>
          <a:xfrm>
            <a:off x="145358" y="798944"/>
            <a:ext cx="8853286" cy="3993954"/>
          </a:xfrm>
        </p:spPr>
        <p:txBody>
          <a:bodyPr/>
          <a:lstStyle/>
          <a:p>
            <a:pPr marL="0" indent="0">
              <a:buNone/>
            </a:pPr>
            <a:r>
              <a:rPr lang="en-US" altLang="ja-JP" sz="1600" dirty="0"/>
              <a:t>Topic 1.2</a:t>
            </a:r>
          </a:p>
          <a:p>
            <a:pPr lvl="1"/>
            <a:r>
              <a:rPr lang="en-US" altLang="ja-JP" sz="1600" dirty="0"/>
              <a:t>Ask the students what they think of when someone uses the term “host”. What is a “host”?</a:t>
            </a:r>
          </a:p>
          <a:p>
            <a:pPr lvl="1"/>
            <a:r>
              <a:rPr lang="en-US" altLang="ja-JP" sz="1600" dirty="0"/>
              <a:t>Discuss the difference between a server client network verses a peer-to-peer (P2P) network. Ask the students what kind of issues we can have with a P2P. </a:t>
            </a:r>
          </a:p>
          <a:p>
            <a:pPr lvl="1"/>
            <a:r>
              <a:rPr lang="en-US" altLang="ja-JP" sz="1600" dirty="0"/>
              <a:t>In a P2P a user may share information with someone who really should not have this right. Remember this is a decentralized model that administers cannot exercise much control. </a:t>
            </a:r>
          </a:p>
          <a:p>
            <a:pPr lvl="1"/>
            <a:r>
              <a:rPr lang="en-US" altLang="ja-JP" sz="1600" dirty="0"/>
              <a:t>Also when a person who is the server is not available (gone to lunch, on vacation, etc.) their resources will not be available to the client. It is important that this is best used on extremely small networks.</a:t>
            </a:r>
            <a:endParaRPr lang="en-US" altLang="ja-JP" dirty="0"/>
          </a:p>
          <a:p>
            <a:pPr marL="0" indent="0">
              <a:lnSpc>
                <a:spcPct val="85000"/>
              </a:lnSpc>
              <a:spcBef>
                <a:spcPct val="30000"/>
              </a:spcBef>
              <a:buNone/>
            </a:pPr>
            <a:endParaRPr lang="en-US" dirty="0"/>
          </a:p>
          <a:p>
            <a:pPr>
              <a:lnSpc>
                <a:spcPct val="85000"/>
              </a:lnSpc>
              <a:spcBef>
                <a:spcPct val="30000"/>
              </a:spcBef>
            </a:pPr>
            <a:endParaRPr lang="en-US" dirty="0"/>
          </a:p>
          <a:p>
            <a:pPr>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4051986856"/>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 y="41394"/>
            <a:ext cx="9144000" cy="635940"/>
          </a:xfrm>
        </p:spPr>
        <p:txBody>
          <a:bodyPr/>
          <a:lstStyle/>
          <a:p>
            <a:r>
              <a:rPr lang="en-US" dirty="0"/>
              <a:t>Module 1: Best Practices (Cont.)</a:t>
            </a:r>
          </a:p>
        </p:txBody>
      </p:sp>
      <p:sp>
        <p:nvSpPr>
          <p:cNvPr id="11266" name="Rectangle 34"/>
          <p:cNvSpPr>
            <a:spLocks noGrp="1" noChangeArrowheads="1"/>
          </p:cNvSpPr>
          <p:nvPr>
            <p:ph idx="1"/>
          </p:nvPr>
        </p:nvSpPr>
        <p:spPr>
          <a:xfrm>
            <a:off x="145358" y="677334"/>
            <a:ext cx="8853286" cy="4155319"/>
          </a:xfrm>
        </p:spPr>
        <p:txBody>
          <a:bodyPr/>
          <a:lstStyle/>
          <a:p>
            <a:pPr marL="0" indent="0">
              <a:lnSpc>
                <a:spcPct val="85000"/>
              </a:lnSpc>
              <a:spcBef>
                <a:spcPct val="30000"/>
              </a:spcBef>
              <a:buNone/>
            </a:pPr>
            <a:r>
              <a:rPr lang="en-US" sz="1600" dirty="0"/>
              <a:t>Topic 1.3</a:t>
            </a:r>
          </a:p>
          <a:p>
            <a:pPr lvl="1">
              <a:lnSpc>
                <a:spcPct val="85000"/>
              </a:lnSpc>
              <a:spcBef>
                <a:spcPct val="30000"/>
              </a:spcBef>
            </a:pPr>
            <a:r>
              <a:rPr lang="en-US" sz="1600" dirty="0"/>
              <a:t>Create a Packet Tracer demonstration and refer to it throughout the module when referencing concepts introduced in the module (routers, switches, interface, ports, network media connections)</a:t>
            </a:r>
          </a:p>
          <a:p>
            <a:pPr lvl="2">
              <a:lnSpc>
                <a:spcPct val="85000"/>
              </a:lnSpc>
              <a:spcBef>
                <a:spcPct val="30000"/>
              </a:spcBef>
            </a:pPr>
            <a:r>
              <a:rPr lang="en-US" sz="1600" dirty="0"/>
              <a:t>Demonstrate a basic topology and some of the key icons </a:t>
            </a:r>
          </a:p>
          <a:p>
            <a:pPr lvl="2">
              <a:lnSpc>
                <a:spcPct val="85000"/>
              </a:lnSpc>
              <a:spcBef>
                <a:spcPct val="30000"/>
              </a:spcBef>
            </a:pPr>
            <a:r>
              <a:rPr lang="en-US" sz="1600" dirty="0"/>
              <a:t>Reinforce the differences between the physical and logical topologies</a:t>
            </a:r>
          </a:p>
          <a:p>
            <a:pPr lvl="2">
              <a:lnSpc>
                <a:spcPct val="85000"/>
              </a:lnSpc>
              <a:spcBef>
                <a:spcPct val="30000"/>
              </a:spcBef>
            </a:pPr>
            <a:r>
              <a:rPr lang="en-US" sz="1600" dirty="0"/>
              <a:t>Analogies can be good too, when thinking about a street map, a map that shows the physical topology would show where the streets are; whereas a logical map might show which directions the traffic flows on the streets, such as one-way streets or streets in both directions, etc. It is important to know both the physical and the logical, just as it is important to know not only where the streets are, but also which way traffic is allowed to flow on them.</a:t>
            </a:r>
          </a:p>
          <a:p>
            <a:pPr marL="0" indent="0">
              <a:lnSpc>
                <a:spcPct val="85000"/>
              </a:lnSpc>
              <a:spcBef>
                <a:spcPct val="30000"/>
              </a:spcBef>
              <a:buNone/>
            </a:pPr>
            <a:r>
              <a:rPr lang="en-US" sz="1600" dirty="0"/>
              <a:t>Topic 1.4</a:t>
            </a:r>
          </a:p>
          <a:p>
            <a:pPr lvl="1">
              <a:lnSpc>
                <a:spcPct val="85000"/>
              </a:lnSpc>
              <a:spcBef>
                <a:spcPct val="30000"/>
              </a:spcBef>
            </a:pPr>
            <a:r>
              <a:rPr lang="en-US" sz="1600" dirty="0"/>
              <a:t>Ask the students what kinds of equipment have on their home networks. Consider that all of these items are on the largest networks.  The difference is in ability, quantity, and cost of a companies equipment.</a:t>
            </a:r>
          </a:p>
          <a:p>
            <a:pPr marL="261937" lvl="2" indent="0">
              <a:lnSpc>
                <a:spcPct val="85000"/>
              </a:lnSpc>
              <a:spcBef>
                <a:spcPct val="30000"/>
              </a:spcBef>
              <a:buNone/>
            </a:pPr>
            <a:endParaRPr lang="en-US" sz="1400" dirty="0"/>
          </a:p>
          <a:p>
            <a:pPr marL="0" indent="0" eaLnBrk="1" hangingPunct="1">
              <a:lnSpc>
                <a:spcPct val="85000"/>
              </a:lnSpc>
              <a:spcBef>
                <a:spcPct val="30000"/>
              </a:spcBef>
              <a:buNone/>
            </a:pPr>
            <a:endParaRPr lang="en-US" dirty="0"/>
          </a:p>
        </p:txBody>
      </p:sp>
    </p:spTree>
    <p:custDataLst>
      <p:tags r:id="rId1"/>
    </p:custDataLst>
    <p:extLst>
      <p:ext uri="{BB962C8B-B14F-4D97-AF65-F5344CB8AC3E}">
        <p14:creationId xmlns:p14="http://schemas.microsoft.com/office/powerpoint/2010/main" val="1079321200"/>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 y="41393"/>
            <a:ext cx="9144000" cy="590785"/>
          </a:xfrm>
        </p:spPr>
        <p:txBody>
          <a:bodyPr/>
          <a:lstStyle/>
          <a:p>
            <a:r>
              <a:rPr lang="en-US" dirty="0"/>
              <a:t>Module 1: Best Practices (Cont.)</a:t>
            </a:r>
          </a:p>
        </p:txBody>
      </p:sp>
      <p:sp>
        <p:nvSpPr>
          <p:cNvPr id="11266" name="Rectangle 34"/>
          <p:cNvSpPr>
            <a:spLocks noGrp="1" noChangeArrowheads="1"/>
          </p:cNvSpPr>
          <p:nvPr>
            <p:ph idx="1"/>
          </p:nvPr>
        </p:nvSpPr>
        <p:spPr>
          <a:xfrm>
            <a:off x="145357" y="555978"/>
            <a:ext cx="8853286" cy="4155319"/>
          </a:xfrm>
        </p:spPr>
        <p:txBody>
          <a:bodyPr/>
          <a:lstStyle/>
          <a:p>
            <a:pPr marL="0" indent="0">
              <a:lnSpc>
                <a:spcPct val="85000"/>
              </a:lnSpc>
              <a:spcBef>
                <a:spcPct val="30000"/>
              </a:spcBef>
              <a:buNone/>
            </a:pPr>
            <a:r>
              <a:rPr lang="en-US" sz="1600" dirty="0"/>
              <a:t>Topic 1.5</a:t>
            </a:r>
          </a:p>
          <a:p>
            <a:pPr lvl="1">
              <a:lnSpc>
                <a:spcPct val="85000"/>
              </a:lnSpc>
              <a:spcBef>
                <a:spcPct val="30000"/>
              </a:spcBef>
            </a:pPr>
            <a:r>
              <a:rPr lang="en-US" sz="1600" dirty="0"/>
              <a:t>Ask the class how they connect to the internet at home. </a:t>
            </a:r>
          </a:p>
          <a:p>
            <a:pPr lvl="1">
              <a:lnSpc>
                <a:spcPct val="85000"/>
              </a:lnSpc>
              <a:spcBef>
                <a:spcPct val="30000"/>
              </a:spcBef>
            </a:pPr>
            <a:r>
              <a:rPr lang="en-US" sz="1600" dirty="0"/>
              <a:t>Does anyone ever remember connecting via dialup modem?</a:t>
            </a:r>
          </a:p>
          <a:p>
            <a:pPr lvl="1">
              <a:lnSpc>
                <a:spcPct val="85000"/>
              </a:lnSpc>
              <a:spcBef>
                <a:spcPct val="30000"/>
              </a:spcBef>
            </a:pPr>
            <a:r>
              <a:rPr lang="en-US" sz="1600" dirty="0"/>
              <a:t>Ask the class if any uses a VoIP phone service bundled from their ISP. This would be an example of home converged network.</a:t>
            </a:r>
          </a:p>
          <a:p>
            <a:pPr marL="0" lvl="0" indent="0">
              <a:lnSpc>
                <a:spcPct val="85000"/>
              </a:lnSpc>
              <a:spcBef>
                <a:spcPct val="30000"/>
              </a:spcBef>
              <a:buClr>
                <a:srgbClr val="58585B"/>
              </a:buClr>
              <a:buNone/>
            </a:pPr>
            <a:r>
              <a:rPr lang="en-US" sz="1600" dirty="0"/>
              <a:t>Topic 1.6</a:t>
            </a:r>
          </a:p>
          <a:p>
            <a:pPr lvl="1">
              <a:lnSpc>
                <a:spcPct val="85000"/>
              </a:lnSpc>
              <a:spcBef>
                <a:spcPct val="30000"/>
              </a:spcBef>
              <a:buClr>
                <a:srgbClr val="58585B"/>
              </a:buClr>
            </a:pPr>
            <a:r>
              <a:rPr lang="en-US" sz="1600" dirty="0"/>
              <a:t>QoS is the ability to give an advantage to certain kinds of traffic.  </a:t>
            </a:r>
          </a:p>
          <a:p>
            <a:pPr lvl="2">
              <a:lnSpc>
                <a:spcPct val="85000"/>
              </a:lnSpc>
              <a:spcBef>
                <a:spcPct val="30000"/>
              </a:spcBef>
              <a:buClr>
                <a:srgbClr val="58585B"/>
              </a:buClr>
            </a:pPr>
            <a:r>
              <a:rPr lang="en-US" sz="1600" dirty="0"/>
              <a:t>Ask the class when we like to give advantage to something or someone, but to everyone.  If they cannot think of anything, ask if we have an emergency would we want the ambulance, firetruck, etc. to be treated like any other piece of traffic on the highway? </a:t>
            </a:r>
          </a:p>
          <a:p>
            <a:pPr lvl="2">
              <a:lnSpc>
                <a:spcPct val="85000"/>
              </a:lnSpc>
              <a:spcBef>
                <a:spcPct val="30000"/>
              </a:spcBef>
              <a:buClr>
                <a:srgbClr val="58585B"/>
              </a:buClr>
            </a:pPr>
            <a:r>
              <a:rPr lang="en-US" sz="1600" dirty="0"/>
              <a:t>Briefly discuss examples of how Confidentiality, Integrity, and Availability are implemented.</a:t>
            </a:r>
          </a:p>
          <a:p>
            <a:pPr lvl="3">
              <a:lnSpc>
                <a:spcPct val="85000"/>
              </a:lnSpc>
              <a:spcBef>
                <a:spcPct val="30000"/>
              </a:spcBef>
              <a:buClr>
                <a:srgbClr val="58585B"/>
              </a:buClr>
            </a:pPr>
            <a:r>
              <a:rPr lang="en-US" sz="1600" dirty="0"/>
              <a:t>Confidentiality – Encryption</a:t>
            </a:r>
          </a:p>
          <a:p>
            <a:pPr lvl="3">
              <a:lnSpc>
                <a:spcPct val="85000"/>
              </a:lnSpc>
              <a:spcBef>
                <a:spcPct val="30000"/>
              </a:spcBef>
              <a:buClr>
                <a:srgbClr val="58585B"/>
              </a:buClr>
            </a:pPr>
            <a:r>
              <a:rPr lang="en-US" sz="1600" dirty="0"/>
              <a:t>Integrity – checksums or hashing</a:t>
            </a:r>
          </a:p>
          <a:p>
            <a:pPr lvl="3">
              <a:lnSpc>
                <a:spcPct val="85000"/>
              </a:lnSpc>
              <a:spcBef>
                <a:spcPct val="30000"/>
              </a:spcBef>
              <a:buClr>
                <a:srgbClr val="58585B"/>
              </a:buClr>
            </a:pPr>
            <a:r>
              <a:rPr lang="en-US" sz="1600" dirty="0"/>
              <a:t>Availability – ensured with redundant hardware, connections, backups, disaster recovery</a:t>
            </a:r>
          </a:p>
          <a:p>
            <a:pPr eaLnBrk="1" hangingPunct="1">
              <a:lnSpc>
                <a:spcPct val="85000"/>
              </a:lnSpc>
              <a:spcBef>
                <a:spcPct val="30000"/>
              </a:spcBef>
            </a:pPr>
            <a:endParaRPr lang="en-US" dirty="0"/>
          </a:p>
        </p:txBody>
      </p:sp>
    </p:spTree>
    <p:extLst>
      <p:ext uri="{BB962C8B-B14F-4D97-AF65-F5344CB8AC3E}">
        <p14:creationId xmlns:p14="http://schemas.microsoft.com/office/powerpoint/2010/main" val="2373082088"/>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 Best Practices (Cont.)</a:t>
            </a:r>
          </a:p>
        </p:txBody>
      </p:sp>
      <p:sp>
        <p:nvSpPr>
          <p:cNvPr id="11266" name="Rectangle 34"/>
          <p:cNvSpPr>
            <a:spLocks noGrp="1" noChangeArrowheads="1"/>
          </p:cNvSpPr>
          <p:nvPr>
            <p:ph idx="1"/>
          </p:nvPr>
        </p:nvSpPr>
        <p:spPr>
          <a:xfrm>
            <a:off x="145357" y="646544"/>
            <a:ext cx="8853286" cy="4155319"/>
          </a:xfrm>
        </p:spPr>
        <p:txBody>
          <a:bodyPr/>
          <a:lstStyle/>
          <a:p>
            <a:pPr marL="0" indent="0" eaLnBrk="1" hangingPunct="1">
              <a:lnSpc>
                <a:spcPct val="85000"/>
              </a:lnSpc>
              <a:spcBef>
                <a:spcPct val="30000"/>
              </a:spcBef>
              <a:buNone/>
            </a:pPr>
            <a:r>
              <a:rPr lang="en-US" dirty="0"/>
              <a:t>Topic 1.7</a:t>
            </a:r>
          </a:p>
          <a:p>
            <a:pPr lvl="1">
              <a:lnSpc>
                <a:spcPct val="85000"/>
              </a:lnSpc>
              <a:spcBef>
                <a:spcPct val="30000"/>
              </a:spcBef>
            </a:pPr>
            <a:r>
              <a:rPr lang="en-US" sz="1500" dirty="0"/>
              <a:t>Have students discuss what devices they BYOD to and where.</a:t>
            </a:r>
          </a:p>
          <a:p>
            <a:pPr lvl="1">
              <a:lnSpc>
                <a:spcPct val="85000"/>
              </a:lnSpc>
              <a:spcBef>
                <a:spcPct val="30000"/>
              </a:spcBef>
            </a:pPr>
            <a:r>
              <a:rPr lang="en-US" sz="1500" dirty="0"/>
              <a:t>Ask students if they use Cloud Computing and what for.</a:t>
            </a:r>
          </a:p>
          <a:p>
            <a:pPr lvl="1">
              <a:lnSpc>
                <a:spcPct val="85000"/>
              </a:lnSpc>
              <a:spcBef>
                <a:spcPct val="30000"/>
              </a:spcBef>
            </a:pPr>
            <a:r>
              <a:rPr lang="en-US" sz="1500" dirty="0"/>
              <a:t>1.7.6 – Do some research ahead of time to help describe what a Custom Cloud is</a:t>
            </a:r>
          </a:p>
          <a:p>
            <a:pPr lvl="1">
              <a:lnSpc>
                <a:spcPct val="85000"/>
              </a:lnSpc>
              <a:spcBef>
                <a:spcPct val="30000"/>
              </a:spcBef>
            </a:pPr>
            <a:r>
              <a:rPr lang="en-US" sz="1500" dirty="0"/>
              <a:t>1.7.7 – Ask the students to discuss if anyone is currently making use of smart home technology</a:t>
            </a:r>
          </a:p>
          <a:p>
            <a:pPr lvl="2">
              <a:lnSpc>
                <a:spcPct val="85000"/>
              </a:lnSpc>
              <a:spcBef>
                <a:spcPct val="30000"/>
              </a:spcBef>
            </a:pPr>
            <a:r>
              <a:rPr lang="en-US" sz="1500" dirty="0"/>
              <a:t>What are various other possibilities besides what is mentioned in the curriculum?</a:t>
            </a:r>
          </a:p>
          <a:p>
            <a:pPr marL="0" indent="0">
              <a:lnSpc>
                <a:spcPct val="85000"/>
              </a:lnSpc>
              <a:spcBef>
                <a:spcPct val="30000"/>
              </a:spcBef>
              <a:buNone/>
            </a:pPr>
            <a:r>
              <a:rPr lang="en-US" dirty="0"/>
              <a:t>Topic1.8</a:t>
            </a:r>
          </a:p>
          <a:p>
            <a:pPr lvl="1">
              <a:lnSpc>
                <a:spcPct val="85000"/>
              </a:lnSpc>
              <a:spcBef>
                <a:spcPct val="30000"/>
              </a:spcBef>
            </a:pPr>
            <a:r>
              <a:rPr lang="en-US" sz="1500" dirty="0"/>
              <a:t>Ask the class what kind of internal threats that they might see as a network administrator.</a:t>
            </a:r>
          </a:p>
          <a:p>
            <a:pPr lvl="1">
              <a:lnSpc>
                <a:spcPct val="85000"/>
              </a:lnSpc>
              <a:spcBef>
                <a:spcPct val="30000"/>
              </a:spcBef>
            </a:pPr>
            <a:r>
              <a:rPr lang="en-US" sz="1500" dirty="0"/>
              <a:t>Ask why internal attacks are as important to address as the obvious external attacks.</a:t>
            </a:r>
          </a:p>
          <a:p>
            <a:pPr marL="0" indent="0">
              <a:lnSpc>
                <a:spcPct val="85000"/>
              </a:lnSpc>
              <a:spcBef>
                <a:spcPct val="30000"/>
              </a:spcBef>
              <a:buNone/>
            </a:pPr>
            <a:r>
              <a:rPr lang="en-US" dirty="0"/>
              <a:t>Topic 1.9</a:t>
            </a:r>
          </a:p>
          <a:p>
            <a:pPr lvl="1">
              <a:lnSpc>
                <a:spcPct val="85000"/>
              </a:lnSpc>
              <a:spcBef>
                <a:spcPct val="30000"/>
              </a:spcBef>
            </a:pPr>
            <a:r>
              <a:rPr lang="en-US" sz="1500" dirty="0"/>
              <a:t>Discuss the benefits of obtaining a CCNA certification.</a:t>
            </a:r>
          </a:p>
          <a:p>
            <a:pPr lvl="1">
              <a:lnSpc>
                <a:spcPct val="85000"/>
              </a:lnSpc>
              <a:spcBef>
                <a:spcPct val="30000"/>
              </a:spcBef>
            </a:pPr>
            <a:r>
              <a:rPr lang="en-US" sz="1500" dirty="0"/>
              <a:t>Have students research current networking job openings that require a CCNA or other Cisco certification.</a:t>
            </a:r>
          </a:p>
          <a:p>
            <a:pPr>
              <a:lnSpc>
                <a:spcPct val="85000"/>
              </a:lnSpc>
              <a:spcBef>
                <a:spcPct val="30000"/>
              </a:spcBef>
            </a:pPr>
            <a:endParaRPr lang="en-US" dirty="0"/>
          </a:p>
          <a:p>
            <a:pPr>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extLst>
      <p:ext uri="{BB962C8B-B14F-4D97-AF65-F5344CB8AC3E}">
        <p14:creationId xmlns:p14="http://schemas.microsoft.com/office/powerpoint/2010/main" val="2856283264"/>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751893"/>
            <a:ext cx="6672708" cy="644730"/>
          </a:xfrm>
        </p:spPr>
        <p:txBody>
          <a:bodyPr/>
          <a:lstStyle/>
          <a:p>
            <a:r>
              <a:rPr lang="en-US" dirty="0">
                <a:solidFill>
                  <a:schemeClr val="accent5">
                    <a:lumMod val="40000"/>
                    <a:lumOff val="60000"/>
                  </a:schemeClr>
                </a:solidFill>
              </a:rPr>
              <a:t>Module 1: Networking Today</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Introduction to Networks v7.0 (ITN)</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a:xfrm>
            <a:off x="1" y="41394"/>
            <a:ext cx="9144000" cy="612812"/>
          </a:xfrm>
        </p:spPr>
        <p:txBody>
          <a:bodyPr/>
          <a:lstStyle/>
          <a:p>
            <a:pPr eaLnBrk="1" hangingPunct="1"/>
            <a:r>
              <a:rPr lang="en-US" dirty="0"/>
              <a:t>Module Objectives</a:t>
            </a:r>
          </a:p>
        </p:txBody>
      </p:sp>
      <p:sp>
        <p:nvSpPr>
          <p:cNvPr id="6147" name="Rectangle 34"/>
          <p:cNvSpPr>
            <a:spLocks noGrp="1" noChangeArrowheads="1"/>
          </p:cNvSpPr>
          <p:nvPr>
            <p:ph idx="1"/>
          </p:nvPr>
        </p:nvSpPr>
        <p:spPr>
          <a:xfrm>
            <a:off x="99461" y="654206"/>
            <a:ext cx="8731272" cy="827461"/>
          </a:xfrm>
        </p:spPr>
        <p:txBody>
          <a:bodyPr/>
          <a:lstStyle/>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Title: </a:t>
            </a:r>
            <a:r>
              <a:rPr lang="en-US" altLang="en-US" sz="1400" dirty="0">
                <a:solidFill>
                  <a:schemeClr val="tx1"/>
                </a:solidFill>
                <a:ea typeface="Calibri" panose="020F0502020204030204" pitchFamily="34" charset="0"/>
                <a:cs typeface="Calibri" panose="020F0502020204030204" pitchFamily="34" charset="0"/>
              </a:rPr>
              <a:t>Networking Today</a:t>
            </a:r>
          </a:p>
          <a:p>
            <a:pPr marL="0" lvl="0" indent="0" defTabSz="914400" eaLnBrk="0" hangingPunct="0">
              <a:spcBef>
                <a:spcPct val="0"/>
              </a:spcBef>
              <a:spcAft>
                <a:spcPct val="0"/>
              </a:spcAft>
              <a:buClrTx/>
              <a:buSzTx/>
              <a:buNone/>
            </a:pPr>
            <a:endParaRPr lang="en-US" altLang="en-US" sz="1400" dirty="0">
              <a:solidFill>
                <a:schemeClr val="tx1"/>
              </a:solidFill>
            </a:endParaRPr>
          </a:p>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Objective</a:t>
            </a:r>
            <a:r>
              <a:rPr lang="en-US" altLang="en-US" sz="1400" dirty="0">
                <a:solidFill>
                  <a:schemeClr val="tx1"/>
                </a:solidFill>
                <a:ea typeface="Calibri" panose="020F0502020204030204" pitchFamily="34" charset="0"/>
                <a:cs typeface="Calibri" panose="020F0502020204030204" pitchFamily="34" charset="0"/>
              </a:rPr>
              <a:t>: Explain the advances in modern technologies.</a:t>
            </a:r>
            <a:endParaRPr lang="en-US" altLang="en-US" sz="1600" dirty="0">
              <a:solidFill>
                <a:schemeClr val="tx1"/>
              </a:solidFill>
              <a:latin typeface="Arial" panose="020B0604020202020204" pitchFamily="34" charset="0"/>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2137076305"/>
              </p:ext>
            </p:extLst>
          </p:nvPr>
        </p:nvGraphicFramePr>
        <p:xfrm>
          <a:off x="423333" y="1625600"/>
          <a:ext cx="8263467" cy="2765570"/>
        </p:xfrm>
        <a:graphic>
          <a:graphicData uri="http://schemas.openxmlformats.org/drawingml/2006/table">
            <a:tbl>
              <a:tblPr firstRow="1" firstCol="1" bandRow="1">
                <a:tableStyleId>{5C22544A-7EE6-4342-B048-85BDC9FD1C3A}</a:tableStyleId>
              </a:tblPr>
              <a:tblGrid>
                <a:gridCol w="2917548">
                  <a:extLst>
                    <a:ext uri="{9D8B030D-6E8A-4147-A177-3AD203B41FA5}">
                      <a16:colId xmlns:a16="http://schemas.microsoft.com/office/drawing/2014/main" val="399010295"/>
                    </a:ext>
                  </a:extLst>
                </a:gridCol>
                <a:gridCol w="5345919">
                  <a:extLst>
                    <a:ext uri="{9D8B030D-6E8A-4147-A177-3AD203B41FA5}">
                      <a16:colId xmlns:a16="http://schemas.microsoft.com/office/drawing/2014/main" val="3417728144"/>
                    </a:ext>
                  </a:extLst>
                </a:gridCol>
              </a:tblGrid>
              <a:tr h="224116">
                <a:tc>
                  <a:txBody>
                    <a:bodyPr/>
                    <a:lstStyle/>
                    <a:p>
                      <a:pPr marL="0" marR="0">
                        <a:lnSpc>
                          <a:spcPct val="107000"/>
                        </a:lnSpc>
                        <a:spcBef>
                          <a:spcPts val="0"/>
                        </a:spcBef>
                        <a:spcAft>
                          <a:spcPts val="0"/>
                        </a:spcAft>
                      </a:pPr>
                      <a:r>
                        <a:rPr lang="en-US" sz="1100" dirty="0">
                          <a:effectLst/>
                        </a:rPr>
                        <a:t>Topic Title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tc>
                  <a:txBody>
                    <a:bodyPr/>
                    <a:lstStyle/>
                    <a:p>
                      <a:pPr marL="0" marR="0">
                        <a:lnSpc>
                          <a:spcPct val="107000"/>
                        </a:lnSpc>
                        <a:spcBef>
                          <a:spcPts val="0"/>
                        </a:spcBef>
                        <a:spcAft>
                          <a:spcPts val="0"/>
                        </a:spcAft>
                      </a:pPr>
                      <a:r>
                        <a:rPr lang="en-US" sz="1100" dirty="0">
                          <a:effectLst/>
                        </a:rPr>
                        <a:t>Topic Objective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extLst>
                  <a:ext uri="{0D108BD9-81ED-4DB2-BD59-A6C34878D82A}">
                    <a16:rowId xmlns:a16="http://schemas.microsoft.com/office/drawing/2014/main" val="364302898"/>
                  </a:ext>
                </a:extLst>
              </a:tr>
              <a:tr h="263724">
                <a:tc>
                  <a:txBody>
                    <a:bodyPr/>
                    <a:lstStyle/>
                    <a:p>
                      <a:pPr marL="0" marR="0">
                        <a:lnSpc>
                          <a:spcPct val="107000"/>
                        </a:lnSpc>
                        <a:spcBef>
                          <a:spcPts val="0"/>
                        </a:spcBef>
                        <a:spcAft>
                          <a:spcPts val="0"/>
                        </a:spcAft>
                      </a:pPr>
                      <a:r>
                        <a:rPr lang="en-US" sz="1100" dirty="0">
                          <a:effectLst/>
                        </a:rPr>
                        <a:t>Networks Affect our Lives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tc>
                  <a:txBody>
                    <a:bodyPr/>
                    <a:lstStyle/>
                    <a:p>
                      <a:pPr marL="0" marR="0">
                        <a:lnSpc>
                          <a:spcPct val="107000"/>
                        </a:lnSpc>
                        <a:spcBef>
                          <a:spcPts val="0"/>
                        </a:spcBef>
                        <a:spcAft>
                          <a:spcPts val="0"/>
                        </a:spcAft>
                      </a:pPr>
                      <a:r>
                        <a:rPr lang="en-US" sz="1100" dirty="0">
                          <a:effectLst/>
                        </a:rPr>
                        <a:t>Explain how networks affect our daily lives.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extLst>
                  <a:ext uri="{0D108BD9-81ED-4DB2-BD59-A6C34878D82A}">
                    <a16:rowId xmlns:a16="http://schemas.microsoft.com/office/drawing/2014/main" val="3530891527"/>
                  </a:ext>
                </a:extLst>
              </a:tr>
              <a:tr h="263724">
                <a:tc>
                  <a:txBody>
                    <a:bodyPr/>
                    <a:lstStyle/>
                    <a:p>
                      <a:pPr marL="0" marR="0">
                        <a:lnSpc>
                          <a:spcPct val="107000"/>
                        </a:lnSpc>
                        <a:spcBef>
                          <a:spcPts val="0"/>
                        </a:spcBef>
                        <a:spcAft>
                          <a:spcPts val="0"/>
                        </a:spcAft>
                      </a:pPr>
                      <a:r>
                        <a:rPr lang="en-US" sz="1100" dirty="0">
                          <a:effectLst/>
                        </a:rPr>
                        <a:t>Network Components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tc>
                  <a:txBody>
                    <a:bodyPr/>
                    <a:lstStyle/>
                    <a:p>
                      <a:pPr marL="0" marR="0">
                        <a:lnSpc>
                          <a:spcPct val="107000"/>
                        </a:lnSpc>
                        <a:spcBef>
                          <a:spcPts val="0"/>
                        </a:spcBef>
                        <a:spcAft>
                          <a:spcPts val="0"/>
                        </a:spcAft>
                      </a:pPr>
                      <a:r>
                        <a:rPr lang="en-US" sz="1100" dirty="0">
                          <a:effectLst/>
                        </a:rPr>
                        <a:t>Explain how host and network devices are used.</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extLst>
                  <a:ext uri="{0D108BD9-81ED-4DB2-BD59-A6C34878D82A}">
                    <a16:rowId xmlns:a16="http://schemas.microsoft.com/office/drawing/2014/main" val="662892947"/>
                  </a:ext>
                </a:extLst>
              </a:tr>
              <a:tr h="254659">
                <a:tc>
                  <a:txBody>
                    <a:bodyPr/>
                    <a:lstStyle/>
                    <a:p>
                      <a:pPr marL="0" marR="0">
                        <a:lnSpc>
                          <a:spcPct val="107000"/>
                        </a:lnSpc>
                        <a:spcBef>
                          <a:spcPts val="0"/>
                        </a:spcBef>
                        <a:spcAft>
                          <a:spcPts val="0"/>
                        </a:spcAft>
                      </a:pPr>
                      <a:r>
                        <a:rPr lang="en-US" sz="1100" dirty="0">
                          <a:effectLst/>
                        </a:rPr>
                        <a:t>Network Representations and Topologies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tc>
                  <a:txBody>
                    <a:bodyPr/>
                    <a:lstStyle/>
                    <a:p>
                      <a:pPr marL="0" marR="0">
                        <a:lnSpc>
                          <a:spcPct val="107000"/>
                        </a:lnSpc>
                        <a:spcBef>
                          <a:spcPts val="0"/>
                        </a:spcBef>
                        <a:spcAft>
                          <a:spcPts val="0"/>
                        </a:spcAft>
                      </a:pPr>
                      <a:r>
                        <a:rPr lang="en-US" sz="1100" dirty="0">
                          <a:effectLst/>
                        </a:rPr>
                        <a:t>Explain network representations and how they are used in network topologies.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extLst>
                  <a:ext uri="{0D108BD9-81ED-4DB2-BD59-A6C34878D82A}">
                    <a16:rowId xmlns:a16="http://schemas.microsoft.com/office/drawing/2014/main" val="1283686363"/>
                  </a:ext>
                </a:extLst>
              </a:tr>
              <a:tr h="249911">
                <a:tc>
                  <a:txBody>
                    <a:bodyPr/>
                    <a:lstStyle/>
                    <a:p>
                      <a:pPr marL="0" marR="0">
                        <a:lnSpc>
                          <a:spcPct val="107000"/>
                        </a:lnSpc>
                        <a:spcBef>
                          <a:spcPts val="0"/>
                        </a:spcBef>
                        <a:spcAft>
                          <a:spcPts val="0"/>
                        </a:spcAft>
                      </a:pPr>
                      <a:r>
                        <a:rPr lang="en-US" sz="1100" dirty="0">
                          <a:effectLst/>
                        </a:rPr>
                        <a:t>Common Types of Networks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tc>
                  <a:txBody>
                    <a:bodyPr/>
                    <a:lstStyle/>
                    <a:p>
                      <a:pPr marL="0" marR="0">
                        <a:lnSpc>
                          <a:spcPct val="107000"/>
                        </a:lnSpc>
                        <a:spcBef>
                          <a:spcPts val="0"/>
                        </a:spcBef>
                        <a:spcAft>
                          <a:spcPts val="0"/>
                        </a:spcAft>
                      </a:pPr>
                      <a:r>
                        <a:rPr lang="en-US" sz="1100" dirty="0">
                          <a:effectLst/>
                        </a:rPr>
                        <a:t>Compare the characteristics of common types of networks.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extLst>
                  <a:ext uri="{0D108BD9-81ED-4DB2-BD59-A6C34878D82A}">
                    <a16:rowId xmlns:a16="http://schemas.microsoft.com/office/drawing/2014/main" val="2466644772"/>
                  </a:ext>
                </a:extLst>
              </a:tr>
              <a:tr h="263724">
                <a:tc>
                  <a:txBody>
                    <a:bodyPr/>
                    <a:lstStyle/>
                    <a:p>
                      <a:pPr marL="0" marR="0">
                        <a:lnSpc>
                          <a:spcPct val="107000"/>
                        </a:lnSpc>
                        <a:spcBef>
                          <a:spcPts val="0"/>
                        </a:spcBef>
                        <a:spcAft>
                          <a:spcPts val="0"/>
                        </a:spcAft>
                      </a:pPr>
                      <a:r>
                        <a:rPr lang="en-US" sz="1100" dirty="0">
                          <a:effectLst/>
                        </a:rPr>
                        <a:t>Internet Connections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tc>
                  <a:txBody>
                    <a:bodyPr/>
                    <a:lstStyle/>
                    <a:p>
                      <a:pPr marL="0" marR="0">
                        <a:lnSpc>
                          <a:spcPct val="107000"/>
                        </a:lnSpc>
                        <a:spcBef>
                          <a:spcPts val="0"/>
                        </a:spcBef>
                        <a:spcAft>
                          <a:spcPts val="0"/>
                        </a:spcAft>
                      </a:pPr>
                      <a:r>
                        <a:rPr lang="en-US" sz="1100" dirty="0">
                          <a:effectLst/>
                        </a:rPr>
                        <a:t>Explain how LANs and WANs interconnect to the internet.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extLst>
                  <a:ext uri="{0D108BD9-81ED-4DB2-BD59-A6C34878D82A}">
                    <a16:rowId xmlns:a16="http://schemas.microsoft.com/office/drawing/2014/main" val="2893854660"/>
                  </a:ext>
                </a:extLst>
              </a:tr>
              <a:tr h="287720">
                <a:tc>
                  <a:txBody>
                    <a:bodyPr/>
                    <a:lstStyle/>
                    <a:p>
                      <a:pPr marL="0" marR="0">
                        <a:lnSpc>
                          <a:spcPct val="107000"/>
                        </a:lnSpc>
                        <a:spcBef>
                          <a:spcPts val="0"/>
                        </a:spcBef>
                        <a:spcAft>
                          <a:spcPts val="0"/>
                        </a:spcAft>
                      </a:pPr>
                      <a:r>
                        <a:rPr lang="en-US" sz="1100" dirty="0">
                          <a:effectLst/>
                        </a:rPr>
                        <a:t>Reliable Networks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tc>
                  <a:txBody>
                    <a:bodyPr/>
                    <a:lstStyle/>
                    <a:p>
                      <a:pPr marL="0" marR="0">
                        <a:lnSpc>
                          <a:spcPct val="107000"/>
                        </a:lnSpc>
                        <a:spcBef>
                          <a:spcPts val="0"/>
                        </a:spcBef>
                        <a:spcAft>
                          <a:spcPts val="0"/>
                        </a:spcAft>
                      </a:pPr>
                      <a:r>
                        <a:rPr lang="en-US" sz="1100" dirty="0">
                          <a:effectLst/>
                        </a:rPr>
                        <a:t>Describe the four basic requirements of a reliable network.</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extLst>
                  <a:ext uri="{0D108BD9-81ED-4DB2-BD59-A6C34878D82A}">
                    <a16:rowId xmlns:a16="http://schemas.microsoft.com/office/drawing/2014/main" val="811040832"/>
                  </a:ext>
                </a:extLst>
              </a:tr>
              <a:tr h="406548">
                <a:tc>
                  <a:txBody>
                    <a:bodyPr/>
                    <a:lstStyle/>
                    <a:p>
                      <a:pPr marL="0" marR="0">
                        <a:lnSpc>
                          <a:spcPct val="107000"/>
                        </a:lnSpc>
                        <a:spcBef>
                          <a:spcPts val="0"/>
                        </a:spcBef>
                        <a:spcAft>
                          <a:spcPts val="0"/>
                        </a:spcAft>
                      </a:pPr>
                      <a:r>
                        <a:rPr lang="en-US" sz="1100" dirty="0">
                          <a:effectLst/>
                        </a:rPr>
                        <a:t>Network Trends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tc>
                  <a:txBody>
                    <a:bodyPr/>
                    <a:lstStyle/>
                    <a:p>
                      <a:pPr marL="0" marR="0">
                        <a:lnSpc>
                          <a:spcPct val="107000"/>
                        </a:lnSpc>
                        <a:spcBef>
                          <a:spcPts val="0"/>
                        </a:spcBef>
                        <a:spcAft>
                          <a:spcPts val="0"/>
                        </a:spcAft>
                      </a:pPr>
                      <a:r>
                        <a:rPr lang="en-US" sz="1100" dirty="0">
                          <a:effectLst/>
                        </a:rPr>
                        <a:t>Explain how trends such as BYOD, online collaboration, video, and cloud computing are changing the way we interact.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extLst>
                  <a:ext uri="{0D108BD9-81ED-4DB2-BD59-A6C34878D82A}">
                    <a16:rowId xmlns:a16="http://schemas.microsoft.com/office/drawing/2014/main" val="2031869363"/>
                  </a:ext>
                </a:extLst>
              </a:tr>
              <a:tr h="287720">
                <a:tc>
                  <a:txBody>
                    <a:bodyPr/>
                    <a:lstStyle/>
                    <a:p>
                      <a:pPr marL="0" marR="0">
                        <a:lnSpc>
                          <a:spcPct val="107000"/>
                        </a:lnSpc>
                        <a:spcBef>
                          <a:spcPts val="0"/>
                        </a:spcBef>
                        <a:spcAft>
                          <a:spcPts val="0"/>
                        </a:spcAft>
                      </a:pPr>
                      <a:r>
                        <a:rPr lang="en-US" sz="1100" dirty="0">
                          <a:effectLst/>
                        </a:rPr>
                        <a:t>Network Security</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tc>
                  <a:txBody>
                    <a:bodyPr/>
                    <a:lstStyle/>
                    <a:p>
                      <a:pPr marL="0" marR="0">
                        <a:lnSpc>
                          <a:spcPct val="107000"/>
                        </a:lnSpc>
                        <a:spcBef>
                          <a:spcPts val="0"/>
                        </a:spcBef>
                        <a:spcAft>
                          <a:spcPts val="0"/>
                        </a:spcAft>
                      </a:pPr>
                      <a:r>
                        <a:rPr lang="en-US" sz="1100" dirty="0">
                          <a:effectLst/>
                        </a:rPr>
                        <a:t>Identify some basic security threats and solution for all networks.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extLst>
                  <a:ext uri="{0D108BD9-81ED-4DB2-BD59-A6C34878D82A}">
                    <a16:rowId xmlns:a16="http://schemas.microsoft.com/office/drawing/2014/main" val="2746633774"/>
                  </a:ext>
                </a:extLst>
              </a:tr>
              <a:tr h="263724">
                <a:tc>
                  <a:txBody>
                    <a:bodyPr/>
                    <a:lstStyle/>
                    <a:p>
                      <a:pPr marL="0" marR="0">
                        <a:lnSpc>
                          <a:spcPct val="107000"/>
                        </a:lnSpc>
                        <a:spcBef>
                          <a:spcPts val="0"/>
                        </a:spcBef>
                        <a:spcAft>
                          <a:spcPts val="0"/>
                        </a:spcAft>
                      </a:pPr>
                      <a:r>
                        <a:rPr lang="en-US" sz="1100" dirty="0">
                          <a:effectLst/>
                        </a:rPr>
                        <a:t>The IT Professional</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tc>
                  <a:txBody>
                    <a:bodyPr/>
                    <a:lstStyle/>
                    <a:p>
                      <a:pPr marL="0" marR="0">
                        <a:lnSpc>
                          <a:spcPct val="107000"/>
                        </a:lnSpc>
                        <a:spcBef>
                          <a:spcPts val="0"/>
                        </a:spcBef>
                        <a:spcAft>
                          <a:spcPts val="0"/>
                        </a:spcAft>
                      </a:pPr>
                      <a:r>
                        <a:rPr lang="en-US" sz="1100" dirty="0">
                          <a:effectLst/>
                        </a:rPr>
                        <a:t>Explain employment opportunities in the networking field.</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168" marR="60168" marT="0" marB="0"/>
                </a:tc>
                <a:extLst>
                  <a:ext uri="{0D108BD9-81ED-4DB2-BD59-A6C34878D82A}">
                    <a16:rowId xmlns:a16="http://schemas.microsoft.com/office/drawing/2014/main" val="1938905636"/>
                  </a:ext>
                </a:extLst>
              </a:tr>
            </a:tbl>
          </a:graphicData>
        </a:graphic>
      </p:graphicFrame>
    </p:spTree>
    <p:custDataLst>
      <p:tags r:id="rId1"/>
    </p:custDataLst>
    <p:extLst>
      <p:ext uri="{BB962C8B-B14F-4D97-AF65-F5344CB8AC3E}">
        <p14:creationId xmlns:p14="http://schemas.microsoft.com/office/powerpoint/2010/main" val="3381894665"/>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7598042" cy="1802391"/>
          </a:xfrm>
        </p:spPr>
        <p:txBody>
          <a:bodyPr/>
          <a:lstStyle/>
          <a:p>
            <a:r>
              <a:rPr lang="en-US" dirty="0">
                <a:solidFill>
                  <a:schemeClr val="accent5">
                    <a:lumMod val="40000"/>
                    <a:lumOff val="60000"/>
                  </a:schemeClr>
                </a:solidFill>
              </a:rPr>
              <a:t>1.1 Networks Affect Our Lives</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065" y="798944"/>
            <a:ext cx="8853286" cy="1470123"/>
          </a:xfrm>
        </p:spPr>
        <p:txBody>
          <a:bodyPr/>
          <a:lstStyle/>
          <a:p>
            <a:pPr marL="0" indent="0">
              <a:buNone/>
            </a:pPr>
            <a:endParaRPr lang="en-US" dirty="0"/>
          </a:p>
          <a:p>
            <a:pPr marL="0" indent="0">
              <a:buNone/>
            </a:pPr>
            <a:r>
              <a:rPr lang="en-US" sz="1800" dirty="0"/>
              <a:t>Communication is almost as important to us as our reliance on air, water, food, and shelter. In today’s world, through the use of networks, we are connected like never before.</a:t>
            </a:r>
          </a:p>
        </p:txBody>
      </p:sp>
      <p:sp>
        <p:nvSpPr>
          <p:cNvPr id="6" name="Rectangle 2">
            <a:extLst>
              <a:ext uri="{FF2B5EF4-FFF2-40B4-BE49-F238E27FC236}">
                <a16:creationId xmlns:a16="http://schemas.microsoft.com/office/drawing/2014/main" id="{A7E249FF-01FC-487E-B05D-F7C27AD56CB5}"/>
              </a:ext>
            </a:extLst>
          </p:cNvPr>
          <p:cNvSpPr txBox="1">
            <a:spLocks noChangeArrowheads="1"/>
          </p:cNvSpPr>
          <p:nvPr/>
        </p:nvSpPr>
        <p:spPr bwMode="auto">
          <a:xfrm>
            <a:off x="144065" y="63366"/>
            <a:ext cx="8999935"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Networking Today</a:t>
            </a:r>
            <a:br>
              <a:rPr lang="en-US" altLang="en-US" dirty="0"/>
            </a:br>
            <a:r>
              <a:rPr lang="en-US" altLang="en-US" dirty="0"/>
              <a:t>Networks Connect Us</a:t>
            </a:r>
          </a:p>
        </p:txBody>
      </p:sp>
    </p:spTree>
    <p:custDataLst>
      <p:tags r:id="rId1"/>
    </p:custDataLst>
    <p:extLst>
      <p:ext uri="{BB962C8B-B14F-4D97-AF65-F5344CB8AC3E}">
        <p14:creationId xmlns:p14="http://schemas.microsoft.com/office/powerpoint/2010/main" val="2342478232"/>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21E48970-9722-4D48-A1CA-F1B06B3C39A3}"/>
              </a:ext>
            </a:extLst>
          </p:cNvPr>
          <p:cNvSpPr txBox="1">
            <a:spLocks noChangeArrowheads="1"/>
          </p:cNvSpPr>
          <p:nvPr/>
        </p:nvSpPr>
        <p:spPr bwMode="auto">
          <a:xfrm>
            <a:off x="0" y="-123237"/>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684213" rtl="0" eaLnBrk="1" fontAlgn="base" hangingPunct="1">
              <a:lnSpc>
                <a:spcPct val="100000"/>
              </a:lnSpc>
              <a:spcBef>
                <a:spcPct val="0"/>
              </a:spcBef>
              <a:spcAft>
                <a:spcPct val="0"/>
              </a:spcAft>
              <a:defRPr lang="en-US" sz="2400" kern="120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a:lstStyle>
          <a:p>
            <a:r>
              <a:rPr lang="en-US" altLang="en-US" sz="1600" dirty="0"/>
              <a:t>Networking Today</a:t>
            </a:r>
            <a:br>
              <a:rPr lang="en-US" altLang="en-US" dirty="0"/>
            </a:br>
            <a:endParaRPr lang="en-US" altLang="en-US" dirty="0"/>
          </a:p>
        </p:txBody>
      </p:sp>
      <p:sp>
        <p:nvSpPr>
          <p:cNvPr id="8194" name="Rectangle 2"/>
          <p:cNvSpPr>
            <a:spLocks noGrp="1" noChangeArrowheads="1"/>
          </p:cNvSpPr>
          <p:nvPr>
            <p:ph type="title"/>
          </p:nvPr>
        </p:nvSpPr>
        <p:spPr>
          <a:xfrm>
            <a:off x="1" y="41393"/>
            <a:ext cx="9144000" cy="592921"/>
          </a:xfrm>
        </p:spPr>
        <p:txBody>
          <a:bodyPr/>
          <a:lstStyle/>
          <a:p>
            <a:r>
              <a:rPr lang="en-US" altLang="en-US" dirty="0"/>
              <a:t>Video – The Cisco Networking Academy Learning Experience</a:t>
            </a:r>
          </a:p>
        </p:txBody>
      </p:sp>
      <p:sp>
        <p:nvSpPr>
          <p:cNvPr id="2" name="Content Placeholder 1"/>
          <p:cNvSpPr>
            <a:spLocks noGrp="1"/>
          </p:cNvSpPr>
          <p:nvPr>
            <p:ph idx="1"/>
          </p:nvPr>
        </p:nvSpPr>
        <p:spPr>
          <a:xfrm>
            <a:off x="144065" y="798944"/>
            <a:ext cx="8853286" cy="547847"/>
          </a:xfrm>
        </p:spPr>
        <p:txBody>
          <a:bodyPr/>
          <a:lstStyle/>
          <a:p>
            <a:pPr marL="0" indent="0">
              <a:buNone/>
            </a:pPr>
            <a:r>
              <a:rPr lang="en-US" dirty="0"/>
              <a:t>Cisco Networking Academy: learn how we use technology to make the world a better place.</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6530" y="1510517"/>
            <a:ext cx="5263338" cy="30038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429297576"/>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Networking Today</a:t>
            </a:r>
            <a:br>
              <a:rPr lang="en-US" altLang="en-US" dirty="0"/>
            </a:br>
            <a:r>
              <a:rPr lang="en-US" altLang="en-US" dirty="0"/>
              <a:t>No Boundaries</a:t>
            </a:r>
          </a:p>
        </p:txBody>
      </p:sp>
      <p:sp>
        <p:nvSpPr>
          <p:cNvPr id="8195" name="Rectangle 6"/>
          <p:cNvSpPr>
            <a:spLocks noGrp="1" noChangeArrowheads="1"/>
          </p:cNvSpPr>
          <p:nvPr>
            <p:ph idx="1"/>
          </p:nvPr>
        </p:nvSpPr>
        <p:spPr>
          <a:xfrm>
            <a:off x="124609" y="905949"/>
            <a:ext cx="8853286" cy="1166043"/>
          </a:xfrm>
        </p:spPr>
        <p:txBody>
          <a:bodyPr/>
          <a:lstStyle/>
          <a:p>
            <a:pPr>
              <a:buFont typeface="Arial" panose="020B0604020202020204" pitchFamily="34" charset="0"/>
              <a:buChar char="•"/>
            </a:pPr>
            <a:r>
              <a:rPr lang="en-US" dirty="0"/>
              <a:t>World without boundaries</a:t>
            </a:r>
          </a:p>
          <a:p>
            <a:pPr>
              <a:buFont typeface="Arial" panose="020B0604020202020204" pitchFamily="34" charset="0"/>
              <a:buChar char="•"/>
            </a:pPr>
            <a:r>
              <a:rPr lang="en-US" dirty="0"/>
              <a:t>Global communities</a:t>
            </a:r>
          </a:p>
          <a:p>
            <a:pPr>
              <a:buFont typeface="Arial" panose="020B0604020202020204" pitchFamily="34" charset="0"/>
              <a:buChar char="•"/>
            </a:pPr>
            <a:r>
              <a:rPr lang="en-US" dirty="0"/>
              <a:t>Human network</a:t>
            </a:r>
            <a:endParaRPr lang="en-US" dirty="0">
              <a:effectLst/>
            </a:endParaRPr>
          </a:p>
        </p:txBody>
      </p:sp>
      <p:pic>
        <p:nvPicPr>
          <p:cNvPr id="3" name="Picture 2"/>
          <p:cNvPicPr>
            <a:picLocks noChangeAspect="1"/>
          </p:cNvPicPr>
          <p:nvPr/>
        </p:nvPicPr>
        <p:blipFill>
          <a:blip r:embed="rId3"/>
          <a:stretch>
            <a:fillRect/>
          </a:stretch>
        </p:blipFill>
        <p:spPr>
          <a:xfrm>
            <a:off x="1456033" y="2167140"/>
            <a:ext cx="6229350" cy="2657475"/>
          </a:xfrm>
          <a:prstGeom prst="rect">
            <a:avLst/>
          </a:prstGeom>
        </p:spPr>
      </p:pic>
    </p:spTree>
    <p:extLst>
      <p:ext uri="{BB962C8B-B14F-4D97-AF65-F5344CB8AC3E}">
        <p14:creationId xmlns:p14="http://schemas.microsoft.com/office/powerpoint/2010/main" val="3529212767"/>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7598042" cy="1802391"/>
          </a:xfrm>
        </p:spPr>
        <p:txBody>
          <a:bodyPr/>
          <a:lstStyle/>
          <a:p>
            <a:r>
              <a:rPr lang="en-US" dirty="0">
                <a:solidFill>
                  <a:schemeClr val="accent5">
                    <a:lumMod val="40000"/>
                    <a:lumOff val="60000"/>
                  </a:schemeClr>
                </a:solidFill>
              </a:rPr>
              <a:t>1.2 Network Components</a:t>
            </a:r>
          </a:p>
        </p:txBody>
      </p:sp>
    </p:spTree>
    <p:custDataLst>
      <p:tags r:id="rId1"/>
    </p:custDataLst>
    <p:extLst>
      <p:ext uri="{BB962C8B-B14F-4D97-AF65-F5344CB8AC3E}">
        <p14:creationId xmlns:p14="http://schemas.microsoft.com/office/powerpoint/2010/main" val="1758337446"/>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Network Components</a:t>
            </a:r>
            <a:br>
              <a:rPr lang="en-US" altLang="en-US" dirty="0"/>
            </a:br>
            <a:r>
              <a:rPr lang="en-US" altLang="en-US" dirty="0"/>
              <a:t>Host Roles</a:t>
            </a:r>
          </a:p>
        </p:txBody>
      </p:sp>
      <p:sp>
        <p:nvSpPr>
          <p:cNvPr id="8195" name="Rectangle 6"/>
          <p:cNvSpPr>
            <a:spLocks noGrp="1" noChangeArrowheads="1"/>
          </p:cNvSpPr>
          <p:nvPr>
            <p:ph idx="1"/>
          </p:nvPr>
        </p:nvSpPr>
        <p:spPr>
          <a:xfrm>
            <a:off x="144064" y="798945"/>
            <a:ext cx="3488136" cy="4153199"/>
          </a:xfrm>
        </p:spPr>
        <p:txBody>
          <a:bodyPr/>
          <a:lstStyle/>
          <a:p>
            <a:pPr marL="0" indent="0">
              <a:buNone/>
            </a:pPr>
            <a:r>
              <a:rPr lang="en-US" altLang="en-US" sz="1600" dirty="0"/>
              <a:t>Every computer on a network is called a host or end device.</a:t>
            </a:r>
          </a:p>
          <a:p>
            <a:pPr marL="0" indent="0">
              <a:buNone/>
            </a:pPr>
            <a:r>
              <a:rPr lang="en-US" altLang="en-US" sz="1600" dirty="0"/>
              <a:t>Servers are computers that provide information to end devices:</a:t>
            </a:r>
          </a:p>
          <a:p>
            <a:pPr lvl="1">
              <a:buFont typeface="Arial" panose="020B0604020202020204" pitchFamily="34" charset="0"/>
              <a:buChar char="•"/>
            </a:pPr>
            <a:r>
              <a:rPr lang="en-US" altLang="en-US" sz="1600" dirty="0"/>
              <a:t>email servers</a:t>
            </a:r>
          </a:p>
          <a:p>
            <a:pPr lvl="1">
              <a:buFont typeface="Arial" panose="020B0604020202020204" pitchFamily="34" charset="0"/>
              <a:buChar char="•"/>
            </a:pPr>
            <a:r>
              <a:rPr lang="en-US" altLang="en-US" sz="1600" dirty="0"/>
              <a:t>web servers</a:t>
            </a:r>
          </a:p>
          <a:p>
            <a:pPr lvl="1">
              <a:buFont typeface="Arial" panose="020B0604020202020204" pitchFamily="34" charset="0"/>
              <a:buChar char="•"/>
            </a:pPr>
            <a:r>
              <a:rPr lang="en-US" altLang="en-US" sz="1600" dirty="0"/>
              <a:t>file server</a:t>
            </a:r>
          </a:p>
          <a:p>
            <a:pPr marL="0" indent="0">
              <a:buNone/>
            </a:pPr>
            <a:r>
              <a:rPr lang="en-US" altLang="en-US" sz="1600" dirty="0"/>
              <a:t>Clients are computers that send requests to the servers to retrieve information:</a:t>
            </a:r>
          </a:p>
          <a:p>
            <a:pPr lvl="1">
              <a:buFont typeface="Arial" panose="020B0604020202020204" pitchFamily="34" charset="0"/>
              <a:buChar char="•"/>
            </a:pPr>
            <a:r>
              <a:rPr lang="en-US" altLang="en-US" sz="1600" dirty="0"/>
              <a:t>web page from a web server</a:t>
            </a:r>
          </a:p>
          <a:p>
            <a:pPr lvl="1"/>
            <a:r>
              <a:rPr lang="en-US" altLang="en-US" sz="1600" dirty="0"/>
              <a:t>email from an email server</a:t>
            </a:r>
          </a:p>
          <a:p>
            <a:pPr marL="0" indent="0">
              <a:buNone/>
            </a:pPr>
            <a:r>
              <a:rPr lang="en-US" altLang="ja-JP" dirty="0"/>
              <a:t> </a:t>
            </a:r>
          </a:p>
        </p:txBody>
      </p:sp>
      <p:graphicFrame>
        <p:nvGraphicFramePr>
          <p:cNvPr id="2" name="Table 1"/>
          <p:cNvGraphicFramePr>
            <a:graphicFrameLocks noGrp="1"/>
          </p:cNvGraphicFramePr>
          <p:nvPr>
            <p:extLst>
              <p:ext uri="{D42A27DB-BD31-4B8C-83A1-F6EECF244321}">
                <p14:modId xmlns:p14="http://schemas.microsoft.com/office/powerpoint/2010/main" val="3760258333"/>
              </p:ext>
            </p:extLst>
          </p:nvPr>
        </p:nvGraphicFramePr>
        <p:xfrm>
          <a:off x="3699932" y="2370667"/>
          <a:ext cx="5300003" cy="2407832"/>
        </p:xfrm>
        <a:graphic>
          <a:graphicData uri="http://schemas.openxmlformats.org/drawingml/2006/table">
            <a:tbl>
              <a:tblPr firstRow="1" bandRow="1">
                <a:tableStyleId>{5C22544A-7EE6-4342-B048-85BDC9FD1C3A}</a:tableStyleId>
              </a:tblPr>
              <a:tblGrid>
                <a:gridCol w="896567">
                  <a:extLst>
                    <a:ext uri="{9D8B030D-6E8A-4147-A177-3AD203B41FA5}">
                      <a16:colId xmlns:a16="http://schemas.microsoft.com/office/drawing/2014/main" val="20000"/>
                    </a:ext>
                  </a:extLst>
                </a:gridCol>
                <a:gridCol w="4403436">
                  <a:extLst>
                    <a:ext uri="{9D8B030D-6E8A-4147-A177-3AD203B41FA5}">
                      <a16:colId xmlns:a16="http://schemas.microsoft.com/office/drawing/2014/main" val="20001"/>
                    </a:ext>
                  </a:extLst>
                </a:gridCol>
              </a:tblGrid>
              <a:tr h="527016">
                <a:tc>
                  <a:txBody>
                    <a:bodyPr/>
                    <a:lstStyle/>
                    <a:p>
                      <a:r>
                        <a:rPr lang="en-US" dirty="0"/>
                        <a:t>Server Type</a:t>
                      </a:r>
                    </a:p>
                  </a:txBody>
                  <a:tcPr/>
                </a:tc>
                <a:tc>
                  <a:txBody>
                    <a:bodyPr/>
                    <a:lstStyle/>
                    <a:p>
                      <a:r>
                        <a:rPr lang="en-US" dirty="0"/>
                        <a:t>Description</a:t>
                      </a:r>
                    </a:p>
                  </a:txBody>
                  <a:tcPr/>
                </a:tc>
                <a:extLst>
                  <a:ext uri="{0D108BD9-81ED-4DB2-BD59-A6C34878D82A}">
                    <a16:rowId xmlns:a16="http://schemas.microsoft.com/office/drawing/2014/main" val="10000"/>
                  </a:ext>
                </a:extLst>
              </a:tr>
              <a:tr h="527016">
                <a:tc>
                  <a:txBody>
                    <a:bodyPr/>
                    <a:lstStyle/>
                    <a:p>
                      <a:r>
                        <a:rPr lang="en-US" dirty="0"/>
                        <a:t>Email</a:t>
                      </a:r>
                    </a:p>
                  </a:txBody>
                  <a:tcPr/>
                </a:tc>
                <a:tc>
                  <a:txBody>
                    <a:bodyPr/>
                    <a:lstStyle/>
                    <a:p>
                      <a:r>
                        <a:rPr lang="en-US" sz="1400" b="0" i="0" kern="1200" dirty="0">
                          <a:solidFill>
                            <a:schemeClr val="dk1"/>
                          </a:solidFill>
                          <a:effectLst/>
                          <a:latin typeface="+mn-lt"/>
                          <a:ea typeface="+mn-ea"/>
                          <a:cs typeface="+mn-cs"/>
                        </a:rPr>
                        <a:t>Email server runs email server software. </a:t>
                      </a:r>
                    </a:p>
                    <a:p>
                      <a:r>
                        <a:rPr lang="en-US" sz="1400" b="0" i="0" kern="1200" dirty="0">
                          <a:solidFill>
                            <a:schemeClr val="dk1"/>
                          </a:solidFill>
                          <a:effectLst/>
                          <a:latin typeface="+mn-lt"/>
                          <a:ea typeface="+mn-ea"/>
                          <a:cs typeface="+mn-cs"/>
                        </a:rPr>
                        <a:t>Clients use</a:t>
                      </a:r>
                      <a:r>
                        <a:rPr lang="en-US" sz="1400" b="0" i="0" kern="1200" baseline="0" dirty="0">
                          <a:solidFill>
                            <a:schemeClr val="dk1"/>
                          </a:solidFill>
                          <a:effectLst/>
                          <a:latin typeface="+mn-lt"/>
                          <a:ea typeface="+mn-ea"/>
                          <a:cs typeface="+mn-cs"/>
                        </a:rPr>
                        <a:t> </a:t>
                      </a:r>
                      <a:r>
                        <a:rPr lang="en-US" sz="1400" b="0" i="0" kern="1200" dirty="0">
                          <a:solidFill>
                            <a:schemeClr val="dk1"/>
                          </a:solidFill>
                          <a:effectLst/>
                          <a:latin typeface="+mn-lt"/>
                          <a:ea typeface="+mn-ea"/>
                          <a:cs typeface="+mn-cs"/>
                        </a:rPr>
                        <a:t>client software to access email.</a:t>
                      </a:r>
                      <a:endParaRPr lang="en-US" dirty="0"/>
                    </a:p>
                  </a:txBody>
                  <a:tcPr/>
                </a:tc>
                <a:extLst>
                  <a:ext uri="{0D108BD9-81ED-4DB2-BD59-A6C34878D82A}">
                    <a16:rowId xmlns:a16="http://schemas.microsoft.com/office/drawing/2014/main" val="10001"/>
                  </a:ext>
                </a:extLst>
              </a:tr>
              <a:tr h="744023">
                <a:tc>
                  <a:txBody>
                    <a:bodyPr/>
                    <a:lstStyle/>
                    <a:p>
                      <a:r>
                        <a:rPr lang="en-US" dirty="0"/>
                        <a:t>Web</a:t>
                      </a:r>
                    </a:p>
                  </a:txBody>
                  <a:tcPr/>
                </a:tc>
                <a:tc>
                  <a:txBody>
                    <a:bodyPr/>
                    <a:lstStyle/>
                    <a:p>
                      <a:r>
                        <a:rPr lang="en-US" sz="1400" b="0" i="0" kern="1200" dirty="0">
                          <a:solidFill>
                            <a:schemeClr val="dk1"/>
                          </a:solidFill>
                          <a:effectLst/>
                          <a:latin typeface="+mn-lt"/>
                          <a:ea typeface="+mn-ea"/>
                          <a:cs typeface="+mn-cs"/>
                        </a:rPr>
                        <a:t>Web server runs web server software. </a:t>
                      </a:r>
                    </a:p>
                    <a:p>
                      <a:r>
                        <a:rPr lang="en-US" sz="1400" b="0" i="0" kern="1200" dirty="0">
                          <a:solidFill>
                            <a:schemeClr val="dk1"/>
                          </a:solidFill>
                          <a:effectLst/>
                          <a:latin typeface="+mn-lt"/>
                          <a:ea typeface="+mn-ea"/>
                          <a:cs typeface="+mn-cs"/>
                        </a:rPr>
                        <a:t>Clients use browser software to access web pages.</a:t>
                      </a:r>
                      <a:endParaRPr lang="en-US" dirty="0"/>
                    </a:p>
                  </a:txBody>
                  <a:tcPr/>
                </a:tc>
                <a:extLst>
                  <a:ext uri="{0D108BD9-81ED-4DB2-BD59-A6C34878D82A}">
                    <a16:rowId xmlns:a16="http://schemas.microsoft.com/office/drawing/2014/main" val="10002"/>
                  </a:ext>
                </a:extLst>
              </a:tr>
              <a:tr h="609777">
                <a:tc>
                  <a:txBody>
                    <a:bodyPr/>
                    <a:lstStyle/>
                    <a:p>
                      <a:r>
                        <a:rPr lang="en-US" dirty="0"/>
                        <a:t>File</a:t>
                      </a:r>
                    </a:p>
                  </a:txBody>
                  <a:tcPr/>
                </a:tc>
                <a:tc>
                  <a:txBody>
                    <a:bodyPr/>
                    <a:lstStyle/>
                    <a:p>
                      <a:r>
                        <a:rPr lang="en-US" sz="1400" b="0" i="0" kern="1200" dirty="0">
                          <a:solidFill>
                            <a:schemeClr val="dk1"/>
                          </a:solidFill>
                          <a:effectLst/>
                          <a:latin typeface="+mn-lt"/>
                          <a:ea typeface="+mn-ea"/>
                          <a:cs typeface="+mn-cs"/>
                        </a:rPr>
                        <a:t>File server stores corporate and user files.</a:t>
                      </a:r>
                    </a:p>
                    <a:p>
                      <a:r>
                        <a:rPr lang="en-US" sz="1400" b="0" i="0" kern="1200" dirty="0">
                          <a:solidFill>
                            <a:schemeClr val="dk1"/>
                          </a:solidFill>
                          <a:effectLst/>
                          <a:latin typeface="+mn-lt"/>
                          <a:ea typeface="+mn-ea"/>
                          <a:cs typeface="+mn-cs"/>
                        </a:rPr>
                        <a:t>The client devices access these files.</a:t>
                      </a:r>
                      <a:endParaRPr lang="en-US" dirty="0"/>
                    </a:p>
                  </a:txBody>
                  <a:tcPr/>
                </a:tc>
                <a:extLst>
                  <a:ext uri="{0D108BD9-81ED-4DB2-BD59-A6C34878D82A}">
                    <a16:rowId xmlns:a16="http://schemas.microsoft.com/office/drawing/2014/main" val="10003"/>
                  </a:ext>
                </a:extLst>
              </a:tr>
            </a:tbl>
          </a:graphicData>
        </a:graphic>
      </p:graphicFrame>
      <p:pic>
        <p:nvPicPr>
          <p:cNvPr id="4" name="Picture 3"/>
          <p:cNvPicPr>
            <a:picLocks noChangeAspect="1"/>
          </p:cNvPicPr>
          <p:nvPr/>
        </p:nvPicPr>
        <p:blipFill>
          <a:blip r:embed="rId4"/>
          <a:stretch>
            <a:fillRect/>
          </a:stretch>
        </p:blipFill>
        <p:spPr>
          <a:xfrm>
            <a:off x="3974745" y="1007532"/>
            <a:ext cx="4680156" cy="1062683"/>
          </a:xfrm>
          <a:prstGeom prst="rect">
            <a:avLst/>
          </a:prstGeom>
        </p:spPr>
      </p:pic>
    </p:spTree>
    <p:custDataLst>
      <p:tags r:id="rId1"/>
    </p:custDataLst>
    <p:extLst>
      <p:ext uri="{BB962C8B-B14F-4D97-AF65-F5344CB8AC3E}">
        <p14:creationId xmlns:p14="http://schemas.microsoft.com/office/powerpoint/2010/main" val="49223303"/>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 y="41394"/>
            <a:ext cx="9144000" cy="709974"/>
          </a:xfrm>
        </p:spPr>
        <p:txBody>
          <a:bodyPr/>
          <a:lstStyle/>
          <a:p>
            <a:r>
              <a:rPr lang="en-US" altLang="en-US" sz="1600" dirty="0"/>
              <a:t>Network Components</a:t>
            </a:r>
            <a:br>
              <a:rPr lang="en-US" altLang="en-US" dirty="0"/>
            </a:br>
            <a:r>
              <a:rPr lang="en-US" altLang="en-US" dirty="0"/>
              <a:t>Peer-to-Peer</a:t>
            </a:r>
          </a:p>
        </p:txBody>
      </p:sp>
      <p:sp>
        <p:nvSpPr>
          <p:cNvPr id="8195" name="Rectangle 6"/>
          <p:cNvSpPr>
            <a:spLocks noGrp="1" noChangeArrowheads="1"/>
          </p:cNvSpPr>
          <p:nvPr>
            <p:ph idx="1"/>
          </p:nvPr>
        </p:nvSpPr>
        <p:spPr>
          <a:xfrm>
            <a:off x="129888" y="728063"/>
            <a:ext cx="8853286" cy="803372"/>
          </a:xfrm>
        </p:spPr>
        <p:txBody>
          <a:bodyPr/>
          <a:lstStyle/>
          <a:p>
            <a:pPr marL="0" indent="0">
              <a:buNone/>
            </a:pPr>
            <a:r>
              <a:rPr lang="en-US" altLang="en-US" sz="1600" dirty="0"/>
              <a:t>It is possible to have a device be a client and a server in a Peer-to-Peer Network. </a:t>
            </a:r>
            <a:r>
              <a:rPr lang="en-US" altLang="en-US" dirty="0"/>
              <a:t>This type of network design is only recommended for very small networks.</a:t>
            </a:r>
          </a:p>
          <a:p>
            <a:pPr marL="0" indent="0">
              <a:buNone/>
            </a:pPr>
            <a:r>
              <a:rPr lang="en-US" altLang="ja-JP" dirty="0"/>
              <a:t> </a:t>
            </a:r>
          </a:p>
        </p:txBody>
      </p:sp>
      <p:pic>
        <p:nvPicPr>
          <p:cNvPr id="3" name="Picture 2"/>
          <p:cNvPicPr>
            <a:picLocks noChangeAspect="1"/>
          </p:cNvPicPr>
          <p:nvPr/>
        </p:nvPicPr>
        <p:blipFill>
          <a:blip r:embed="rId4"/>
          <a:stretch>
            <a:fillRect/>
          </a:stretch>
        </p:blipFill>
        <p:spPr>
          <a:xfrm>
            <a:off x="2095929" y="1643865"/>
            <a:ext cx="4222946" cy="1099334"/>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796482056"/>
              </p:ext>
            </p:extLst>
          </p:nvPr>
        </p:nvGraphicFramePr>
        <p:xfrm>
          <a:off x="129888" y="2743199"/>
          <a:ext cx="8853286" cy="1902958"/>
        </p:xfrm>
        <a:graphic>
          <a:graphicData uri="http://schemas.openxmlformats.org/drawingml/2006/table">
            <a:tbl>
              <a:tblPr firstRow="1" bandRow="1">
                <a:tableStyleId>{5C22544A-7EE6-4342-B048-85BDC9FD1C3A}</a:tableStyleId>
              </a:tblPr>
              <a:tblGrid>
                <a:gridCol w="4371774">
                  <a:extLst>
                    <a:ext uri="{9D8B030D-6E8A-4147-A177-3AD203B41FA5}">
                      <a16:colId xmlns:a16="http://schemas.microsoft.com/office/drawing/2014/main" val="20000"/>
                    </a:ext>
                  </a:extLst>
                </a:gridCol>
                <a:gridCol w="4481512">
                  <a:extLst>
                    <a:ext uri="{9D8B030D-6E8A-4147-A177-3AD203B41FA5}">
                      <a16:colId xmlns:a16="http://schemas.microsoft.com/office/drawing/2014/main" val="20001"/>
                    </a:ext>
                  </a:extLst>
                </a:gridCol>
              </a:tblGrid>
              <a:tr h="276705">
                <a:tc>
                  <a:txBody>
                    <a:bodyPr/>
                    <a:lstStyle/>
                    <a:p>
                      <a:r>
                        <a:rPr lang="en-US" dirty="0"/>
                        <a:t>Advantages</a:t>
                      </a:r>
                    </a:p>
                  </a:txBody>
                  <a:tcPr/>
                </a:tc>
                <a:tc>
                  <a:txBody>
                    <a:bodyPr/>
                    <a:lstStyle/>
                    <a:p>
                      <a:r>
                        <a:rPr lang="en-US" dirty="0"/>
                        <a:t>Disadvantages</a:t>
                      </a:r>
                    </a:p>
                  </a:txBody>
                  <a:tcPr/>
                </a:tc>
                <a:extLst>
                  <a:ext uri="{0D108BD9-81ED-4DB2-BD59-A6C34878D82A}">
                    <a16:rowId xmlns:a16="http://schemas.microsoft.com/office/drawing/2014/main" val="10000"/>
                  </a:ext>
                </a:extLst>
              </a:tr>
              <a:tr h="289977">
                <a:tc>
                  <a:txBody>
                    <a:bodyPr/>
                    <a:lstStyle/>
                    <a:p>
                      <a:pPr algn="l">
                        <a:buFont typeface="Arial"/>
                        <a:buNone/>
                      </a:pPr>
                      <a:r>
                        <a:rPr lang="en-US" b="0" i="0" dirty="0">
                          <a:solidFill>
                            <a:srgbClr val="58585B"/>
                          </a:solidFill>
                          <a:effectLst/>
                          <a:latin typeface="CiscoSans"/>
                        </a:rPr>
                        <a:t>Easy to set up</a:t>
                      </a:r>
                    </a:p>
                  </a:txBody>
                  <a:tcPr/>
                </a:tc>
                <a:tc>
                  <a:txBody>
                    <a:bodyPr/>
                    <a:lstStyle/>
                    <a:p>
                      <a:r>
                        <a:rPr lang="en-US" sz="1400" b="0" i="0" kern="1200" dirty="0">
                          <a:solidFill>
                            <a:schemeClr val="dk1"/>
                          </a:solidFill>
                          <a:effectLst/>
                          <a:latin typeface="+mn-lt"/>
                          <a:ea typeface="+mn-ea"/>
                          <a:cs typeface="+mn-cs"/>
                        </a:rPr>
                        <a:t>No centralized administration</a:t>
                      </a:r>
                      <a:endParaRPr lang="en-US" dirty="0"/>
                    </a:p>
                  </a:txBody>
                  <a:tcPr/>
                </a:tc>
                <a:extLst>
                  <a:ext uri="{0D108BD9-81ED-4DB2-BD59-A6C34878D82A}">
                    <a16:rowId xmlns:a16="http://schemas.microsoft.com/office/drawing/2014/main" val="10001"/>
                  </a:ext>
                </a:extLst>
              </a:tr>
              <a:tr h="276705">
                <a:tc>
                  <a:txBody>
                    <a:bodyPr/>
                    <a:lstStyle/>
                    <a:p>
                      <a:pPr algn="l">
                        <a:buFont typeface="Arial"/>
                        <a:buNone/>
                      </a:pPr>
                      <a:r>
                        <a:rPr lang="en-US" b="0" i="0" dirty="0">
                          <a:solidFill>
                            <a:srgbClr val="58585B"/>
                          </a:solidFill>
                          <a:effectLst/>
                          <a:latin typeface="CiscoSans"/>
                        </a:rPr>
                        <a:t>Less complex</a:t>
                      </a:r>
                    </a:p>
                  </a:txBody>
                  <a:tcPr/>
                </a:tc>
                <a:tc>
                  <a:txBody>
                    <a:bodyPr/>
                    <a:lstStyle/>
                    <a:p>
                      <a:r>
                        <a:rPr lang="en-US" sz="1400" b="0" i="0" kern="1200" dirty="0">
                          <a:solidFill>
                            <a:schemeClr val="dk1"/>
                          </a:solidFill>
                          <a:effectLst/>
                          <a:latin typeface="+mn-lt"/>
                          <a:ea typeface="+mn-ea"/>
                          <a:cs typeface="+mn-cs"/>
                        </a:rPr>
                        <a:t>Not as secure</a:t>
                      </a:r>
                      <a:endParaRPr lang="en-US" dirty="0"/>
                    </a:p>
                  </a:txBody>
                  <a:tcPr/>
                </a:tc>
                <a:extLst>
                  <a:ext uri="{0D108BD9-81ED-4DB2-BD59-A6C34878D82A}">
                    <a16:rowId xmlns:a16="http://schemas.microsoft.com/office/drawing/2014/main" val="10002"/>
                  </a:ext>
                </a:extLst>
              </a:tr>
              <a:tr h="470398">
                <a:tc>
                  <a:txBody>
                    <a:bodyPr/>
                    <a:lstStyle/>
                    <a:p>
                      <a:pPr algn="l">
                        <a:buFont typeface="Arial"/>
                        <a:buNone/>
                      </a:pPr>
                      <a:r>
                        <a:rPr lang="en-US" b="0" i="0" dirty="0">
                          <a:solidFill>
                            <a:srgbClr val="58585B"/>
                          </a:solidFill>
                          <a:effectLst/>
                          <a:latin typeface="CiscoSans"/>
                        </a:rPr>
                        <a:t>Lower cost</a:t>
                      </a:r>
                    </a:p>
                  </a:txBody>
                  <a:tcPr/>
                </a:tc>
                <a:tc>
                  <a:txBody>
                    <a:bodyPr/>
                    <a:lstStyle/>
                    <a:p>
                      <a:r>
                        <a:rPr lang="en-US" sz="1400" b="0" i="0" kern="1200" dirty="0">
                          <a:solidFill>
                            <a:schemeClr val="dk1"/>
                          </a:solidFill>
                          <a:effectLst/>
                          <a:latin typeface="+mn-lt"/>
                          <a:ea typeface="+mn-ea"/>
                          <a:cs typeface="+mn-cs"/>
                        </a:rPr>
                        <a:t>Not scalable</a:t>
                      </a:r>
                      <a:endParaRPr lang="en-US" dirty="0"/>
                    </a:p>
                  </a:txBody>
                  <a:tcPr/>
                </a:tc>
                <a:extLst>
                  <a:ext uri="{0D108BD9-81ED-4DB2-BD59-A6C34878D82A}">
                    <a16:rowId xmlns:a16="http://schemas.microsoft.com/office/drawing/2014/main" val="10003"/>
                  </a:ext>
                </a:extLst>
              </a:tr>
              <a:tr h="470398">
                <a:tc>
                  <a:txBody>
                    <a:bodyPr/>
                    <a:lstStyle/>
                    <a:p>
                      <a:pPr algn="l">
                        <a:buFont typeface="Arial"/>
                        <a:buNone/>
                      </a:pPr>
                      <a:r>
                        <a:rPr lang="en-US" b="0" i="0" dirty="0">
                          <a:solidFill>
                            <a:srgbClr val="58585B"/>
                          </a:solidFill>
                          <a:effectLst/>
                          <a:latin typeface="CiscoSans"/>
                        </a:rPr>
                        <a:t>Used for simple tasks: transferring files and sharing printers</a:t>
                      </a:r>
                    </a:p>
                  </a:txBody>
                  <a:tcPr/>
                </a:tc>
                <a:tc>
                  <a:txBody>
                    <a:bodyPr/>
                    <a:lstStyle/>
                    <a:p>
                      <a:r>
                        <a:rPr lang="en-US" sz="1400" b="0" i="0" kern="1200" dirty="0">
                          <a:solidFill>
                            <a:schemeClr val="dk1"/>
                          </a:solidFill>
                          <a:effectLst/>
                          <a:latin typeface="+mn-lt"/>
                          <a:ea typeface="+mn-ea"/>
                          <a:cs typeface="+mn-cs"/>
                        </a:rPr>
                        <a:t>Slower</a:t>
                      </a:r>
                      <a:r>
                        <a:rPr lang="en-US" sz="1400" b="0" i="0" kern="1200" baseline="0" dirty="0">
                          <a:solidFill>
                            <a:schemeClr val="dk1"/>
                          </a:solidFill>
                          <a:effectLst/>
                          <a:latin typeface="+mn-lt"/>
                          <a:ea typeface="+mn-ea"/>
                          <a:cs typeface="+mn-cs"/>
                        </a:rPr>
                        <a:t> </a:t>
                      </a:r>
                      <a:r>
                        <a:rPr lang="en-US" sz="1400" b="0" i="0" kern="1200" dirty="0">
                          <a:solidFill>
                            <a:schemeClr val="dk1"/>
                          </a:solidFill>
                          <a:effectLst/>
                          <a:latin typeface="+mn-lt"/>
                          <a:ea typeface="+mn-ea"/>
                          <a:cs typeface="+mn-cs"/>
                        </a:rPr>
                        <a:t>performance</a:t>
                      </a:r>
                      <a:endParaRPr lang="en-US" dirty="0"/>
                    </a:p>
                  </a:txBody>
                  <a:tcPr/>
                </a:tc>
                <a:extLst>
                  <a:ext uri="{0D108BD9-81ED-4DB2-BD59-A6C34878D82A}">
                    <a16:rowId xmlns:a16="http://schemas.microsoft.com/office/drawing/2014/main" val="10004"/>
                  </a:ext>
                </a:extLst>
              </a:tr>
            </a:tbl>
          </a:graphicData>
        </a:graphic>
      </p:graphicFrame>
    </p:spTree>
    <p:custDataLst>
      <p:tags r:id="rId1"/>
    </p:custDataLst>
    <p:extLst>
      <p:ext uri="{BB962C8B-B14F-4D97-AF65-F5344CB8AC3E}">
        <p14:creationId xmlns:p14="http://schemas.microsoft.com/office/powerpoint/2010/main" val="433941454"/>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Network Components</a:t>
            </a:r>
            <a:br>
              <a:rPr lang="en-US" altLang="en-US" dirty="0"/>
            </a:br>
            <a:r>
              <a:rPr lang="en-US" altLang="en-US" dirty="0"/>
              <a:t>End Devices</a:t>
            </a:r>
          </a:p>
        </p:txBody>
      </p:sp>
      <p:sp>
        <p:nvSpPr>
          <p:cNvPr id="8195" name="Rectangle 6"/>
          <p:cNvSpPr>
            <a:spLocks noGrp="1" noChangeArrowheads="1"/>
          </p:cNvSpPr>
          <p:nvPr>
            <p:ph idx="1"/>
          </p:nvPr>
        </p:nvSpPr>
        <p:spPr>
          <a:xfrm>
            <a:off x="144065" y="798945"/>
            <a:ext cx="8853286" cy="845557"/>
          </a:xfrm>
        </p:spPr>
        <p:txBody>
          <a:bodyPr/>
          <a:lstStyle/>
          <a:p>
            <a:pPr marL="0" lvl="1" indent="0">
              <a:spcBef>
                <a:spcPts val="600"/>
              </a:spcBef>
              <a:spcAft>
                <a:spcPts val="600"/>
              </a:spcAft>
              <a:buSzPct val="90000"/>
              <a:buNone/>
            </a:pPr>
            <a:r>
              <a:rPr lang="en-US" altLang="en-US" sz="1500" dirty="0"/>
              <a:t>An end device is where a message originates from or where it is received. Data originates with an end device, flows through the network, and arrives at an end device.</a:t>
            </a:r>
            <a:endParaRPr lang="en-CA" altLang="en-US" sz="1500" dirty="0"/>
          </a:p>
          <a:p>
            <a:pPr marL="169863" lvl="1" indent="-169863">
              <a:spcBef>
                <a:spcPts val="600"/>
              </a:spcBef>
              <a:spcAft>
                <a:spcPts val="600"/>
              </a:spcAft>
              <a:buSzPct val="90000"/>
              <a:buFont typeface="Wingdings" panose="05000000000000000000" pitchFamily="2" charset="2"/>
              <a:buChar char="§"/>
            </a:pPr>
            <a:endParaRPr lang="en-US" altLang="en-US" sz="1500" dirty="0"/>
          </a:p>
          <a:p>
            <a:endParaRPr lang="en-US" altLang="en-US" dirty="0"/>
          </a:p>
          <a:p>
            <a:pPr marL="0" indent="0">
              <a:buNone/>
            </a:pPr>
            <a:r>
              <a:rPr lang="en-US" altLang="ja-JP" dirty="0"/>
              <a:t> </a:t>
            </a: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92779" y="1644502"/>
            <a:ext cx="5437865" cy="29260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608030450"/>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Network Components</a:t>
            </a:r>
            <a:br>
              <a:rPr lang="en-US" altLang="en-US" dirty="0"/>
            </a:br>
            <a:r>
              <a:rPr lang="en-US" altLang="en-US" dirty="0"/>
              <a:t>Intermediary Network Devices</a:t>
            </a:r>
            <a:endParaRPr lang="en-CA" altLang="en-US" dirty="0"/>
          </a:p>
        </p:txBody>
      </p:sp>
      <p:sp>
        <p:nvSpPr>
          <p:cNvPr id="13315" name="Content Placeholder 2"/>
          <p:cNvSpPr>
            <a:spLocks noGrp="1"/>
          </p:cNvSpPr>
          <p:nvPr>
            <p:ph idx="1"/>
          </p:nvPr>
        </p:nvSpPr>
        <p:spPr>
          <a:xfrm>
            <a:off x="366900" y="798945"/>
            <a:ext cx="7893435" cy="2419010"/>
          </a:xfrm>
        </p:spPr>
        <p:txBody>
          <a:bodyPr/>
          <a:lstStyle/>
          <a:p>
            <a:pPr marL="0" indent="0">
              <a:buNone/>
            </a:pPr>
            <a:r>
              <a:rPr lang="en-US" altLang="en-US" dirty="0"/>
              <a:t>An intermediary device interconnects end devices. Examples include switches, wireless access points, routers, and firewalls.</a:t>
            </a:r>
          </a:p>
          <a:p>
            <a:pPr marL="0" indent="0">
              <a:buNone/>
            </a:pPr>
            <a:r>
              <a:rPr lang="en-US" altLang="en-US" dirty="0"/>
              <a:t>Management of data as it flows through a network is also the role of an intermediary device, including:</a:t>
            </a:r>
          </a:p>
          <a:p>
            <a:pPr lvl="1"/>
            <a:r>
              <a:rPr lang="en-US" altLang="en-US" dirty="0"/>
              <a:t>Regenerate and retransmit data signals.</a:t>
            </a:r>
          </a:p>
          <a:p>
            <a:pPr lvl="1"/>
            <a:r>
              <a:rPr lang="en-US" altLang="en-US" dirty="0"/>
              <a:t>Maintain information about what pathways exist in the network.</a:t>
            </a:r>
          </a:p>
          <a:p>
            <a:pPr lvl="1"/>
            <a:r>
              <a:rPr lang="en-US" altLang="en-US" dirty="0"/>
              <a:t>Notify other devices of errors and communication failures.</a:t>
            </a:r>
          </a:p>
          <a:p>
            <a:pPr lvl="1"/>
            <a:endParaRPr lang="en-US" altLang="en-US" dirty="0"/>
          </a:p>
          <a:p>
            <a:pPr lvl="1"/>
            <a:endParaRPr lang="en-US" altLang="en-US" dirty="0"/>
          </a:p>
          <a:p>
            <a:pPr marL="142875" lvl="1" indent="0">
              <a:buNone/>
            </a:pPr>
            <a:endParaRPr lang="en-CA" altLang="en-US" dirty="0"/>
          </a:p>
          <a:p>
            <a:pPr lvl="1"/>
            <a:endParaRPr lang="en-CA" altLang="en-US" dirty="0"/>
          </a:p>
          <a:p>
            <a:pPr lvl="1"/>
            <a:endParaRPr lang="en-CA" altLang="en-US" dirty="0"/>
          </a:p>
          <a:p>
            <a:pPr lvl="1"/>
            <a:endParaRPr lang="en-CA" altLang="en-US" dirty="0"/>
          </a:p>
          <a:p>
            <a:pPr lvl="1"/>
            <a:endParaRPr lang="en-CA" altLang="en-US" dirty="0"/>
          </a:p>
          <a:p>
            <a:pPr lvl="1"/>
            <a:endParaRPr lang="en-CA" altLang="en-US" dirty="0"/>
          </a:p>
          <a:p>
            <a:pPr lvl="1"/>
            <a:endParaRPr lang="en-CA" altLang="en-US" dirty="0"/>
          </a:p>
          <a:p>
            <a:pPr lvl="1"/>
            <a:endParaRPr lang="en-CA" altLang="en-US" dirty="0"/>
          </a:p>
          <a:p>
            <a:pPr lvl="1"/>
            <a:endParaRPr lang="en-CA" altLang="en-US" dirty="0"/>
          </a:p>
          <a:p>
            <a:pPr lvl="1"/>
            <a:endParaRPr lang="en-CA" altLang="en-US" dirty="0"/>
          </a:p>
          <a:p>
            <a:pPr lvl="1"/>
            <a:endParaRPr lang="en-CA" altLang="en-US" dirty="0"/>
          </a:p>
        </p:txBody>
      </p:sp>
      <p:pic>
        <p:nvPicPr>
          <p:cNvPr id="2" name="Picture 1"/>
          <p:cNvPicPr>
            <a:picLocks noChangeAspect="1"/>
          </p:cNvPicPr>
          <p:nvPr/>
        </p:nvPicPr>
        <p:blipFill>
          <a:blip r:embed="rId3"/>
          <a:stretch>
            <a:fillRect/>
          </a:stretch>
        </p:blipFill>
        <p:spPr>
          <a:xfrm>
            <a:off x="1596689" y="3354142"/>
            <a:ext cx="4988645" cy="1397000"/>
          </a:xfrm>
          <a:prstGeom prst="rect">
            <a:avLst/>
          </a:prstGeom>
        </p:spPr>
      </p:pic>
    </p:spTree>
    <p:extLst>
      <p:ext uri="{BB962C8B-B14F-4D97-AF65-F5344CB8AC3E}">
        <p14:creationId xmlns:p14="http://schemas.microsoft.com/office/powerpoint/2010/main" val="4085803757"/>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Network Components</a:t>
            </a:r>
            <a:br>
              <a:rPr lang="en-US" altLang="en-US" dirty="0"/>
            </a:br>
            <a:r>
              <a:rPr lang="en-US" altLang="en-US" dirty="0"/>
              <a:t>Network Media</a:t>
            </a:r>
          </a:p>
        </p:txBody>
      </p:sp>
      <p:sp>
        <p:nvSpPr>
          <p:cNvPr id="8195" name="Rectangle 6"/>
          <p:cNvSpPr>
            <a:spLocks noGrp="1" noChangeArrowheads="1"/>
          </p:cNvSpPr>
          <p:nvPr>
            <p:ph idx="1"/>
          </p:nvPr>
        </p:nvSpPr>
        <p:spPr>
          <a:xfrm>
            <a:off x="144065" y="798946"/>
            <a:ext cx="8743293" cy="608695"/>
          </a:xfrm>
        </p:spPr>
        <p:txBody>
          <a:bodyPr/>
          <a:lstStyle/>
          <a:p>
            <a:pPr marL="0" indent="0">
              <a:buNone/>
            </a:pPr>
            <a:r>
              <a:rPr lang="en-US" altLang="en-US" sz="1600" dirty="0"/>
              <a:t>Communication across a network is carried through a medium which allows a message to travel from source to destination. </a:t>
            </a:r>
          </a:p>
          <a:p>
            <a:pPr marL="0" indent="0">
              <a:buNone/>
            </a:pPr>
            <a:r>
              <a:rPr lang="en-US" altLang="ja-JP" dirty="0"/>
              <a:t> </a:t>
            </a:r>
          </a:p>
        </p:txBody>
      </p:sp>
      <p:graphicFrame>
        <p:nvGraphicFramePr>
          <p:cNvPr id="2" name="Table 1"/>
          <p:cNvGraphicFramePr>
            <a:graphicFrameLocks noGrp="1"/>
          </p:cNvGraphicFramePr>
          <p:nvPr>
            <p:extLst>
              <p:ext uri="{D42A27DB-BD31-4B8C-83A1-F6EECF244321}">
                <p14:modId xmlns:p14="http://schemas.microsoft.com/office/powerpoint/2010/main" val="4160711649"/>
              </p:ext>
            </p:extLst>
          </p:nvPr>
        </p:nvGraphicFramePr>
        <p:xfrm>
          <a:off x="361509" y="1496375"/>
          <a:ext cx="4557822" cy="2787791"/>
        </p:xfrm>
        <a:graphic>
          <a:graphicData uri="http://schemas.openxmlformats.org/drawingml/2006/table">
            <a:tbl>
              <a:tblPr firstRow="1" bandRow="1">
                <a:tableStyleId>{5C22544A-7EE6-4342-B048-85BDC9FD1C3A}</a:tableStyleId>
              </a:tblPr>
              <a:tblGrid>
                <a:gridCol w="2324985">
                  <a:extLst>
                    <a:ext uri="{9D8B030D-6E8A-4147-A177-3AD203B41FA5}">
                      <a16:colId xmlns:a16="http://schemas.microsoft.com/office/drawing/2014/main" val="20000"/>
                    </a:ext>
                  </a:extLst>
                </a:gridCol>
                <a:gridCol w="2232837">
                  <a:extLst>
                    <a:ext uri="{9D8B030D-6E8A-4147-A177-3AD203B41FA5}">
                      <a16:colId xmlns:a16="http://schemas.microsoft.com/office/drawing/2014/main" val="20001"/>
                    </a:ext>
                  </a:extLst>
                </a:gridCol>
              </a:tblGrid>
              <a:tr h="431126">
                <a:tc>
                  <a:txBody>
                    <a:bodyPr/>
                    <a:lstStyle/>
                    <a:p>
                      <a:r>
                        <a:rPr lang="en-US" dirty="0"/>
                        <a:t>Media Types</a:t>
                      </a:r>
                    </a:p>
                  </a:txBody>
                  <a:tcPr/>
                </a:tc>
                <a:tc>
                  <a:txBody>
                    <a:bodyPr/>
                    <a:lstStyle/>
                    <a:p>
                      <a:r>
                        <a:rPr lang="en-US" dirty="0"/>
                        <a:t>Description</a:t>
                      </a:r>
                    </a:p>
                  </a:txBody>
                  <a:tcPr/>
                </a:tc>
                <a:extLst>
                  <a:ext uri="{0D108BD9-81ED-4DB2-BD59-A6C34878D82A}">
                    <a16:rowId xmlns:a16="http://schemas.microsoft.com/office/drawing/2014/main" val="10000"/>
                  </a:ext>
                </a:extLst>
              </a:tr>
              <a:tr h="599768">
                <a:tc>
                  <a:txBody>
                    <a:bodyPr/>
                    <a:lstStyle/>
                    <a:p>
                      <a:r>
                        <a:rPr lang="en-US" sz="1400" b="1" i="0" kern="1200" dirty="0">
                          <a:solidFill>
                            <a:schemeClr val="dk1"/>
                          </a:solidFill>
                          <a:effectLst/>
                          <a:latin typeface="+mn-lt"/>
                          <a:ea typeface="+mn-ea"/>
                          <a:cs typeface="+mn-cs"/>
                        </a:rPr>
                        <a:t>Metal wires within cables</a:t>
                      </a:r>
                      <a:endParaRPr lang="en-US" dirty="0"/>
                    </a:p>
                  </a:txBody>
                  <a:tcPr/>
                </a:tc>
                <a:tc>
                  <a:txBody>
                    <a:bodyPr/>
                    <a:lstStyle/>
                    <a:p>
                      <a:r>
                        <a:rPr lang="en-US" sz="1400" b="0" i="0" kern="1200" dirty="0">
                          <a:solidFill>
                            <a:schemeClr val="dk1"/>
                          </a:solidFill>
                          <a:effectLst/>
                          <a:latin typeface="+mn-lt"/>
                          <a:ea typeface="+mn-ea"/>
                          <a:cs typeface="+mn-cs"/>
                        </a:rPr>
                        <a:t>Uses electrical impulses</a:t>
                      </a:r>
                      <a:endParaRPr lang="en-US" dirty="0"/>
                    </a:p>
                  </a:txBody>
                  <a:tcPr/>
                </a:tc>
                <a:extLst>
                  <a:ext uri="{0D108BD9-81ED-4DB2-BD59-A6C34878D82A}">
                    <a16:rowId xmlns:a16="http://schemas.microsoft.com/office/drawing/2014/main" val="10001"/>
                  </a:ext>
                </a:extLst>
              </a:tr>
              <a:tr h="846731">
                <a:tc>
                  <a:txBody>
                    <a:bodyPr/>
                    <a:lstStyle/>
                    <a:p>
                      <a:r>
                        <a:rPr lang="en-US" sz="1400" b="1" i="0" kern="1200" dirty="0">
                          <a:solidFill>
                            <a:schemeClr val="dk1"/>
                          </a:solidFill>
                          <a:effectLst/>
                          <a:latin typeface="+mn-lt"/>
                          <a:ea typeface="+mn-ea"/>
                          <a:cs typeface="+mn-cs"/>
                        </a:rPr>
                        <a:t>Glass or plastic fibers within cables (fiber-optic cable)</a:t>
                      </a:r>
                      <a:endParaRPr lang="en-US" dirty="0"/>
                    </a:p>
                  </a:txBody>
                  <a:tcPr/>
                </a:tc>
                <a:tc>
                  <a:txBody>
                    <a:bodyPr/>
                    <a:lstStyle/>
                    <a:p>
                      <a:r>
                        <a:rPr lang="en-US" sz="1400" b="0" i="0" kern="1200" dirty="0">
                          <a:solidFill>
                            <a:schemeClr val="dk1"/>
                          </a:solidFill>
                          <a:effectLst/>
                          <a:latin typeface="+mn-lt"/>
                          <a:ea typeface="+mn-ea"/>
                          <a:cs typeface="+mn-cs"/>
                        </a:rPr>
                        <a:t>Uses pulses of light.</a:t>
                      </a:r>
                      <a:endParaRPr lang="en-US" dirty="0"/>
                    </a:p>
                  </a:txBody>
                  <a:tcPr/>
                </a:tc>
                <a:extLst>
                  <a:ext uri="{0D108BD9-81ED-4DB2-BD59-A6C34878D82A}">
                    <a16:rowId xmlns:a16="http://schemas.microsoft.com/office/drawing/2014/main" val="10002"/>
                  </a:ext>
                </a:extLst>
              </a:tr>
              <a:tr h="910166">
                <a:tc>
                  <a:txBody>
                    <a:bodyPr/>
                    <a:lstStyle/>
                    <a:p>
                      <a:r>
                        <a:rPr lang="en-US" sz="1400" b="1" i="0" kern="1200" dirty="0">
                          <a:solidFill>
                            <a:schemeClr val="dk1"/>
                          </a:solidFill>
                          <a:effectLst/>
                          <a:latin typeface="+mn-lt"/>
                          <a:ea typeface="+mn-ea"/>
                          <a:cs typeface="+mn-cs"/>
                        </a:rPr>
                        <a:t>Wireless transmission</a:t>
                      </a:r>
                      <a:endParaRPr lang="en-US" dirty="0"/>
                    </a:p>
                  </a:txBody>
                  <a:tcPr/>
                </a:tc>
                <a:tc>
                  <a:txBody>
                    <a:bodyPr/>
                    <a:lstStyle/>
                    <a:p>
                      <a:r>
                        <a:rPr lang="en-US" sz="1400" b="0" i="0" kern="1200" dirty="0">
                          <a:solidFill>
                            <a:schemeClr val="dk1"/>
                          </a:solidFill>
                          <a:effectLst/>
                          <a:latin typeface="+mn-lt"/>
                          <a:ea typeface="+mn-ea"/>
                          <a:cs typeface="+mn-cs"/>
                        </a:rPr>
                        <a:t>Uses modulation of specific frequencies of electromagnetic waves.</a:t>
                      </a:r>
                      <a:endParaRPr lang="en-US" dirty="0"/>
                    </a:p>
                  </a:txBody>
                  <a:tcPr/>
                </a:tc>
                <a:extLst>
                  <a:ext uri="{0D108BD9-81ED-4DB2-BD59-A6C34878D82A}">
                    <a16:rowId xmlns:a16="http://schemas.microsoft.com/office/drawing/2014/main" val="10003"/>
                  </a:ext>
                </a:extLst>
              </a:tr>
            </a:tbl>
          </a:graphicData>
        </a:graphic>
      </p:graphicFrame>
      <p:pic>
        <p:nvPicPr>
          <p:cNvPr id="4" name="Picture 3"/>
          <p:cNvPicPr>
            <a:picLocks noChangeAspect="1"/>
          </p:cNvPicPr>
          <p:nvPr/>
        </p:nvPicPr>
        <p:blipFill>
          <a:blip r:embed="rId4"/>
          <a:stretch>
            <a:fillRect/>
          </a:stretch>
        </p:blipFill>
        <p:spPr>
          <a:xfrm>
            <a:off x="4919331" y="1407641"/>
            <a:ext cx="3968026" cy="2999973"/>
          </a:xfrm>
          <a:prstGeom prst="rect">
            <a:avLst/>
          </a:prstGeom>
        </p:spPr>
      </p:pic>
    </p:spTree>
    <p:custDataLst>
      <p:tags r:id="rId1"/>
    </p:custDataLst>
    <p:extLst>
      <p:ext uri="{BB962C8B-B14F-4D97-AF65-F5344CB8AC3E}">
        <p14:creationId xmlns:p14="http://schemas.microsoft.com/office/powerpoint/2010/main" val="3146129458"/>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8231464" cy="1802391"/>
          </a:xfrm>
        </p:spPr>
        <p:txBody>
          <a:bodyPr/>
          <a:lstStyle/>
          <a:p>
            <a:r>
              <a:rPr lang="en-US" sz="4000" dirty="0">
                <a:solidFill>
                  <a:schemeClr val="accent5">
                    <a:lumMod val="40000"/>
                    <a:lumOff val="60000"/>
                  </a:schemeClr>
                </a:solidFill>
              </a:rPr>
              <a:t>1.3 Network Representations and Topologies</a:t>
            </a:r>
          </a:p>
        </p:txBody>
      </p:sp>
    </p:spTree>
    <p:custDataLst>
      <p:tags r:id="rId1"/>
    </p:custDataLst>
    <p:extLst>
      <p:ext uri="{BB962C8B-B14F-4D97-AF65-F5344CB8AC3E}">
        <p14:creationId xmlns:p14="http://schemas.microsoft.com/office/powerpoint/2010/main" val="3488985433"/>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Network Representations and Topologies</a:t>
            </a:r>
            <a:br>
              <a:rPr lang="en-US" altLang="en-US" dirty="0"/>
            </a:br>
            <a:r>
              <a:rPr lang="en-US" altLang="en-US" dirty="0"/>
              <a:t>Network Representations</a:t>
            </a:r>
            <a:endParaRPr lang="en-CA" altLang="en-US" dirty="0"/>
          </a:p>
        </p:txBody>
      </p:sp>
      <p:sp>
        <p:nvSpPr>
          <p:cNvPr id="13315" name="Content Placeholder 2"/>
          <p:cNvSpPr>
            <a:spLocks noGrp="1"/>
          </p:cNvSpPr>
          <p:nvPr>
            <p:ph idx="1"/>
          </p:nvPr>
        </p:nvSpPr>
        <p:spPr>
          <a:xfrm>
            <a:off x="167117" y="1152409"/>
            <a:ext cx="3997630" cy="3282194"/>
          </a:xfrm>
        </p:spPr>
        <p:txBody>
          <a:bodyPr/>
          <a:lstStyle/>
          <a:p>
            <a:pPr marL="0" indent="0">
              <a:buNone/>
            </a:pPr>
            <a:r>
              <a:rPr lang="en-US" altLang="en-US" sz="1600" dirty="0"/>
              <a:t>Network diagrams, often called topology diagrams, use symbols to represent devices within the network.</a:t>
            </a:r>
          </a:p>
          <a:p>
            <a:pPr marL="0" indent="0">
              <a:buNone/>
            </a:pPr>
            <a:r>
              <a:rPr lang="en-US" altLang="en-US" sz="1600" dirty="0"/>
              <a:t>Important terms to know include:</a:t>
            </a:r>
            <a:endParaRPr lang="en-CA" altLang="en-US" sz="1600" dirty="0"/>
          </a:p>
          <a:p>
            <a:pPr lvl="2"/>
            <a:r>
              <a:rPr lang="en-CA" altLang="en-US" sz="1600" dirty="0"/>
              <a:t>Network Interface Card (NIC)</a:t>
            </a:r>
          </a:p>
          <a:p>
            <a:pPr lvl="2"/>
            <a:r>
              <a:rPr lang="en-CA" altLang="en-US" sz="1600" dirty="0"/>
              <a:t>Physical Port</a:t>
            </a:r>
          </a:p>
          <a:p>
            <a:pPr lvl="2"/>
            <a:r>
              <a:rPr lang="en-CA" altLang="en-US" sz="1600" dirty="0"/>
              <a:t>Interface</a:t>
            </a:r>
          </a:p>
          <a:p>
            <a:pPr marL="261937" lvl="2" indent="0">
              <a:buNone/>
            </a:pPr>
            <a:endParaRPr lang="en-US" sz="1600" b="1" dirty="0"/>
          </a:p>
          <a:p>
            <a:pPr marL="261937" lvl="2" indent="0">
              <a:buNone/>
            </a:pPr>
            <a:r>
              <a:rPr lang="en-US" sz="1600" b="1" dirty="0"/>
              <a:t>Note</a:t>
            </a:r>
            <a:r>
              <a:rPr lang="en-US" sz="1600" dirty="0"/>
              <a:t>: Often, the terms port and interface are used interchangeably</a:t>
            </a:r>
            <a:endParaRPr lang="en-CA" altLang="en-US" sz="1600" dirty="0"/>
          </a:p>
          <a:p>
            <a:pPr lvl="2"/>
            <a:endParaRPr lang="en-CA" altLang="en-US" dirty="0"/>
          </a:p>
          <a:p>
            <a:pPr lvl="1"/>
            <a:endParaRPr lang="en-CA" altLang="en-US" dirty="0"/>
          </a:p>
          <a:p>
            <a:pPr lvl="1"/>
            <a:endParaRPr lang="en-CA" altLang="en-US" dirty="0"/>
          </a:p>
          <a:p>
            <a:pPr lvl="1"/>
            <a:endParaRPr lang="en-CA" altLang="en-US" dirty="0"/>
          </a:p>
          <a:p>
            <a:pPr lvl="1"/>
            <a:endParaRPr lang="en-CA" altLang="en-US" dirty="0"/>
          </a:p>
          <a:p>
            <a:pPr lvl="1"/>
            <a:endParaRPr lang="en-CA" altLang="en-US" dirty="0"/>
          </a:p>
          <a:p>
            <a:pPr lvl="1"/>
            <a:endParaRPr lang="en-CA" altLang="en-US" dirty="0"/>
          </a:p>
          <a:p>
            <a:pPr lvl="1"/>
            <a:endParaRPr lang="en-CA" altLang="en-US" dirty="0"/>
          </a:p>
        </p:txBody>
      </p:sp>
      <p:pic>
        <p:nvPicPr>
          <p:cNvPr id="2" name="Picture 1"/>
          <p:cNvPicPr>
            <a:picLocks noChangeAspect="1"/>
          </p:cNvPicPr>
          <p:nvPr/>
        </p:nvPicPr>
        <p:blipFill>
          <a:blip r:embed="rId3"/>
          <a:stretch>
            <a:fillRect/>
          </a:stretch>
        </p:blipFill>
        <p:spPr>
          <a:xfrm>
            <a:off x="4164747" y="983570"/>
            <a:ext cx="4880311" cy="3451033"/>
          </a:xfrm>
          <a:prstGeom prst="rect">
            <a:avLst/>
          </a:prstGeom>
        </p:spPr>
      </p:pic>
    </p:spTree>
    <p:extLst>
      <p:ext uri="{BB962C8B-B14F-4D97-AF65-F5344CB8AC3E}">
        <p14:creationId xmlns:p14="http://schemas.microsoft.com/office/powerpoint/2010/main" val="1047103102"/>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Network Representations and Topologies</a:t>
            </a:r>
            <a:br>
              <a:rPr lang="en-US" altLang="en-US" dirty="0"/>
            </a:br>
            <a:r>
              <a:rPr lang="en-US" altLang="en-US" dirty="0"/>
              <a:t>Topology Diagrams</a:t>
            </a:r>
            <a:endParaRPr lang="en-CA" altLang="en-US" dirty="0"/>
          </a:p>
        </p:txBody>
      </p:sp>
      <p:sp>
        <p:nvSpPr>
          <p:cNvPr id="13315" name="Content Placeholder 2"/>
          <p:cNvSpPr>
            <a:spLocks noGrp="1"/>
          </p:cNvSpPr>
          <p:nvPr>
            <p:ph idx="1"/>
          </p:nvPr>
        </p:nvSpPr>
        <p:spPr>
          <a:xfrm>
            <a:off x="283940" y="797709"/>
            <a:ext cx="4062002" cy="740468"/>
          </a:xfrm>
        </p:spPr>
        <p:txBody>
          <a:bodyPr/>
          <a:lstStyle/>
          <a:p>
            <a:pPr marL="0" indent="0">
              <a:buNone/>
            </a:pPr>
            <a:r>
              <a:rPr lang="en-US" dirty="0"/>
              <a:t>Physical topology diagrams illustrate the physical location of intermediary devices and cable installation.</a:t>
            </a:r>
          </a:p>
          <a:p>
            <a:pPr lvl="1"/>
            <a:endParaRPr lang="en-CA" altLang="en-US" dirty="0"/>
          </a:p>
          <a:p>
            <a:pPr lvl="1"/>
            <a:endParaRPr lang="en-CA" altLang="en-US" dirty="0"/>
          </a:p>
          <a:p>
            <a:pPr lvl="1"/>
            <a:endParaRPr lang="en-CA" altLang="en-US" dirty="0"/>
          </a:p>
          <a:p>
            <a:pPr lvl="1"/>
            <a:endParaRPr lang="en-CA" altLang="en-US" dirty="0"/>
          </a:p>
          <a:p>
            <a:pPr lvl="1"/>
            <a:endParaRPr lang="en-CA" altLang="en-US" dirty="0"/>
          </a:p>
          <a:p>
            <a:pPr lvl="1"/>
            <a:endParaRPr lang="en-CA" altLang="en-US" dirty="0"/>
          </a:p>
        </p:txBody>
      </p:sp>
      <p:pic>
        <p:nvPicPr>
          <p:cNvPr id="3" name="Picture 2"/>
          <p:cNvPicPr>
            <a:picLocks noChangeAspect="1"/>
          </p:cNvPicPr>
          <p:nvPr/>
        </p:nvPicPr>
        <p:blipFill>
          <a:blip r:embed="rId3"/>
          <a:stretch>
            <a:fillRect/>
          </a:stretch>
        </p:blipFill>
        <p:spPr>
          <a:xfrm>
            <a:off x="283940" y="1712110"/>
            <a:ext cx="4168325" cy="2681535"/>
          </a:xfrm>
          <a:prstGeom prst="rect">
            <a:avLst/>
          </a:prstGeom>
        </p:spPr>
      </p:pic>
      <p:sp>
        <p:nvSpPr>
          <p:cNvPr id="2" name="Rectangle 1"/>
          <p:cNvSpPr/>
          <p:nvPr/>
        </p:nvSpPr>
        <p:spPr>
          <a:xfrm>
            <a:off x="4911703" y="756244"/>
            <a:ext cx="4232297" cy="784830"/>
          </a:xfrm>
          <a:prstGeom prst="rect">
            <a:avLst/>
          </a:prstGeom>
        </p:spPr>
        <p:txBody>
          <a:bodyPr wrap="square">
            <a:spAutoFit/>
          </a:bodyPr>
          <a:lstStyle/>
          <a:p>
            <a:r>
              <a:rPr lang="en-US" sz="1500" dirty="0">
                <a:solidFill>
                  <a:srgbClr val="000000"/>
                </a:solidFill>
              </a:rPr>
              <a:t>Logical topology diagrams illustrate devices, ports, and the addressing scheme of the network.</a:t>
            </a:r>
            <a:endParaRPr lang="en-CA" altLang="en-US" sz="1500" dirty="0">
              <a:solidFill>
                <a:srgbClr val="000000"/>
              </a:solidFill>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82416" y="1712110"/>
            <a:ext cx="3971993" cy="2676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18958278"/>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8231464" cy="1802391"/>
          </a:xfrm>
        </p:spPr>
        <p:txBody>
          <a:bodyPr/>
          <a:lstStyle/>
          <a:p>
            <a:r>
              <a:rPr lang="en-US" sz="4000" dirty="0">
                <a:solidFill>
                  <a:schemeClr val="accent5">
                    <a:lumMod val="40000"/>
                    <a:lumOff val="60000"/>
                  </a:schemeClr>
                </a:solidFill>
              </a:rPr>
              <a:t>1.4 Common Types of Networks</a:t>
            </a:r>
          </a:p>
        </p:txBody>
      </p:sp>
    </p:spTree>
    <p:custDataLst>
      <p:tags r:id="rId1"/>
    </p:custDataLst>
    <p:extLst>
      <p:ext uri="{BB962C8B-B14F-4D97-AF65-F5344CB8AC3E}">
        <p14:creationId xmlns:p14="http://schemas.microsoft.com/office/powerpoint/2010/main" val="1749772822"/>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0"/>
            <a:ext cx="9144000" cy="757551"/>
          </a:xfrm>
        </p:spPr>
        <p:txBody>
          <a:bodyPr/>
          <a:lstStyle/>
          <a:p>
            <a:r>
              <a:rPr lang="en-US" altLang="en-US" sz="1600" dirty="0"/>
              <a:t>Common Types of Networks</a:t>
            </a:r>
            <a:br>
              <a:rPr lang="en-US" altLang="en-US" sz="1600" dirty="0"/>
            </a:br>
            <a:r>
              <a:rPr lang="en-US" altLang="en-US" dirty="0"/>
              <a:t>Networks of Many Sizes</a:t>
            </a:r>
          </a:p>
        </p:txBody>
      </p:sp>
      <p:sp>
        <p:nvSpPr>
          <p:cNvPr id="55299" name="Rectangle 3"/>
          <p:cNvSpPr>
            <a:spLocks noGrp="1" noChangeArrowheads="1"/>
          </p:cNvSpPr>
          <p:nvPr>
            <p:ph type="body" idx="1"/>
          </p:nvPr>
        </p:nvSpPr>
        <p:spPr>
          <a:xfrm>
            <a:off x="4572000" y="757551"/>
            <a:ext cx="4401766" cy="3950636"/>
          </a:xfrm>
        </p:spPr>
        <p:txBody>
          <a:bodyPr/>
          <a:lstStyle/>
          <a:p>
            <a:pPr eaLnBrk="1" hangingPunct="1">
              <a:buFont typeface="Arial" panose="020B0604020202020204" pitchFamily="34" charset="0"/>
              <a:buChar char="•"/>
            </a:pPr>
            <a:r>
              <a:rPr lang="en-US" altLang="en-US" sz="1700" dirty="0"/>
              <a:t>Small Home Networks – connect a few computers to each other and the Internet</a:t>
            </a:r>
          </a:p>
          <a:p>
            <a:pPr eaLnBrk="1" hangingPunct="1">
              <a:buFont typeface="Arial" panose="020B0604020202020204" pitchFamily="34" charset="0"/>
              <a:buChar char="•"/>
            </a:pPr>
            <a:r>
              <a:rPr lang="en-US" altLang="en-US" sz="1700" dirty="0"/>
              <a:t>Small Office/Home Office – enables computer within a home or remote office to connect to a corporate network</a:t>
            </a:r>
          </a:p>
          <a:p>
            <a:pPr eaLnBrk="1" hangingPunct="1">
              <a:buFont typeface="Arial" panose="020B0604020202020204" pitchFamily="34" charset="0"/>
              <a:buChar char="•"/>
            </a:pPr>
            <a:r>
              <a:rPr lang="en-US" altLang="en-US" sz="1700" dirty="0"/>
              <a:t>Medium to Large Networks – many locations with hundreds or thousands of interconnected computers</a:t>
            </a:r>
          </a:p>
          <a:p>
            <a:pPr eaLnBrk="1" hangingPunct="1">
              <a:buFont typeface="Arial" panose="020B0604020202020204" pitchFamily="34" charset="0"/>
              <a:buChar char="•"/>
            </a:pPr>
            <a:r>
              <a:rPr lang="en-US" altLang="en-US" sz="1700" dirty="0"/>
              <a:t>World Wide Networks – connects hundreds of millions of computers world-wide – such as the internet</a:t>
            </a:r>
          </a:p>
          <a:p>
            <a:pPr lvl="1"/>
            <a:endParaRPr lang="en-US" altLang="en-US" sz="1500" dirty="0"/>
          </a:p>
          <a:p>
            <a:pPr lvl="1"/>
            <a:endParaRPr lang="en-US" altLang="en-US" sz="1800" dirty="0"/>
          </a:p>
          <a:p>
            <a:pPr marL="0" indent="0" eaLnBrk="1" hangingPunct="1">
              <a:buNone/>
            </a:pPr>
            <a:endParaRPr lang="en-CA" altLang="en-US" sz="1650" b="1" dirty="0"/>
          </a:p>
        </p:txBody>
      </p:sp>
      <p:sp>
        <p:nvSpPr>
          <p:cNvPr id="2" name="TextBox 1"/>
          <p:cNvSpPr txBox="1"/>
          <p:nvPr/>
        </p:nvSpPr>
        <p:spPr>
          <a:xfrm>
            <a:off x="0" y="2310756"/>
            <a:ext cx="4344344" cy="369332"/>
          </a:xfrm>
          <a:prstGeom prst="rect">
            <a:avLst/>
          </a:prstGeom>
          <a:ln>
            <a:noFill/>
          </a:ln>
        </p:spPr>
        <p:style>
          <a:lnRef idx="2">
            <a:schemeClr val="accent4"/>
          </a:lnRef>
          <a:fillRef idx="1">
            <a:schemeClr val="lt1"/>
          </a:fillRef>
          <a:effectRef idx="0">
            <a:schemeClr val="accent4"/>
          </a:effectRef>
          <a:fontRef idx="minor">
            <a:schemeClr val="dk1"/>
          </a:fontRef>
        </p:style>
        <p:txBody>
          <a:bodyPr wrap="square" rtlCol="0">
            <a:spAutoFit/>
          </a:bodyPr>
          <a:lstStyle/>
          <a:p>
            <a:r>
              <a:rPr lang="en-US" dirty="0"/>
              <a:t>       </a:t>
            </a:r>
            <a:r>
              <a:rPr lang="en-US" sz="1600" dirty="0"/>
              <a:t>Small Home                  SOHO</a:t>
            </a:r>
          </a:p>
        </p:txBody>
      </p:sp>
      <p:pic>
        <p:nvPicPr>
          <p:cNvPr id="3074" name="Picture 2" descr="this is the image’s alt tex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779" y="757551"/>
            <a:ext cx="2103105" cy="153403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d1qjbjciwpxftb.cloudfront.net/courses/ccna1/networking-today/5_common-types-of-networks/assets/1_chunk/media--Small-Home-Office-Net--imag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3884" y="757551"/>
            <a:ext cx="2090460" cy="153403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76173" y="4303795"/>
            <a:ext cx="4168171" cy="369332"/>
          </a:xfrm>
          <a:prstGeom prst="rect">
            <a:avLst/>
          </a:prstGeom>
          <a:noFill/>
        </p:spPr>
        <p:txBody>
          <a:bodyPr wrap="square" rtlCol="0">
            <a:spAutoFit/>
          </a:bodyPr>
          <a:lstStyle/>
          <a:p>
            <a:r>
              <a:rPr lang="en-US" dirty="0"/>
              <a:t>   </a:t>
            </a:r>
            <a:r>
              <a:rPr lang="en-US" sz="1600" dirty="0"/>
              <a:t>Medium/Large            World Wide</a:t>
            </a:r>
          </a:p>
        </p:txBody>
      </p:sp>
      <p:pic>
        <p:nvPicPr>
          <p:cNvPr id="3078" name="Picture 6" descr="this is the image’s alt tex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0778" y="2699263"/>
            <a:ext cx="2103105" cy="1604532"/>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53883" y="2680088"/>
            <a:ext cx="2090461" cy="16045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00830764"/>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 y="41394"/>
            <a:ext cx="9144000" cy="709974"/>
          </a:xfrm>
        </p:spPr>
        <p:txBody>
          <a:bodyPr/>
          <a:lstStyle/>
          <a:p>
            <a:r>
              <a:rPr lang="en-US" altLang="en-US" sz="1600" dirty="0"/>
              <a:t>Common Types of Networks</a:t>
            </a:r>
            <a:br>
              <a:rPr lang="en-US" altLang="en-US" dirty="0"/>
            </a:br>
            <a:r>
              <a:rPr lang="en-US" altLang="en-US" dirty="0"/>
              <a:t>LANs and WANs</a:t>
            </a:r>
          </a:p>
        </p:txBody>
      </p:sp>
      <p:sp>
        <p:nvSpPr>
          <p:cNvPr id="8195" name="Rectangle 6"/>
          <p:cNvSpPr>
            <a:spLocks noGrp="1" noChangeArrowheads="1"/>
          </p:cNvSpPr>
          <p:nvPr>
            <p:ph idx="1"/>
          </p:nvPr>
        </p:nvSpPr>
        <p:spPr>
          <a:xfrm>
            <a:off x="129889" y="728061"/>
            <a:ext cx="3995544" cy="3702690"/>
          </a:xfrm>
        </p:spPr>
        <p:txBody>
          <a:bodyPr/>
          <a:lstStyle/>
          <a:p>
            <a:pPr marL="0" indent="0">
              <a:buNone/>
            </a:pPr>
            <a:r>
              <a:rPr lang="en-US" sz="1600" dirty="0"/>
              <a:t>Network infrastructures vary greatly in terms of:</a:t>
            </a:r>
          </a:p>
          <a:p>
            <a:pPr lvl="1">
              <a:buFont typeface="Arial" panose="020B0604020202020204" pitchFamily="34" charset="0"/>
              <a:buChar char="•"/>
            </a:pPr>
            <a:r>
              <a:rPr lang="en-US" sz="1600" dirty="0"/>
              <a:t>Size of the area covered</a:t>
            </a:r>
          </a:p>
          <a:p>
            <a:pPr lvl="1">
              <a:buFont typeface="Arial" panose="020B0604020202020204" pitchFamily="34" charset="0"/>
              <a:buChar char="•"/>
            </a:pPr>
            <a:r>
              <a:rPr lang="en-US" sz="1600" dirty="0"/>
              <a:t>Number of users connected</a:t>
            </a:r>
          </a:p>
          <a:p>
            <a:pPr lvl="1">
              <a:buFont typeface="Arial" panose="020B0604020202020204" pitchFamily="34" charset="0"/>
              <a:buChar char="•"/>
            </a:pPr>
            <a:r>
              <a:rPr lang="en-US" sz="1600" dirty="0"/>
              <a:t>Number and types of services available</a:t>
            </a:r>
          </a:p>
          <a:p>
            <a:pPr lvl="1">
              <a:buFont typeface="Arial" panose="020B0604020202020204" pitchFamily="34" charset="0"/>
              <a:buChar char="•"/>
            </a:pPr>
            <a:r>
              <a:rPr lang="en-US" sz="1600" dirty="0"/>
              <a:t>Area of responsibility</a:t>
            </a:r>
          </a:p>
          <a:p>
            <a:pPr marL="142875" lvl="1" indent="0">
              <a:buNone/>
            </a:pPr>
            <a:endParaRPr lang="en-US" altLang="en-US" sz="1600" dirty="0"/>
          </a:p>
          <a:p>
            <a:pPr marL="0" indent="0">
              <a:buNone/>
            </a:pPr>
            <a:r>
              <a:rPr lang="en-US" altLang="en-US" sz="1600" dirty="0"/>
              <a:t>Two most common types of networks: </a:t>
            </a:r>
          </a:p>
          <a:p>
            <a:pPr lvl="1">
              <a:buFont typeface="Arial" panose="020B0604020202020204" pitchFamily="34" charset="0"/>
              <a:buChar char="•"/>
            </a:pPr>
            <a:r>
              <a:rPr lang="en-US" altLang="en-US" sz="1600" dirty="0"/>
              <a:t>Local Area Network (LAN) </a:t>
            </a:r>
          </a:p>
          <a:p>
            <a:pPr lvl="1">
              <a:buFont typeface="Arial" panose="020B0604020202020204" pitchFamily="34" charset="0"/>
              <a:buChar char="•"/>
            </a:pPr>
            <a:r>
              <a:rPr lang="en-CA" altLang="en-US" sz="1600" dirty="0"/>
              <a:t>Wide Area Network (WAN). </a:t>
            </a:r>
            <a:endParaRPr lang="en-US" altLang="en-US" sz="1600" dirty="0"/>
          </a:p>
          <a:p>
            <a:pPr marL="0" indent="0">
              <a:buNone/>
            </a:pPr>
            <a:r>
              <a:rPr lang="en-US" altLang="ja-JP" dirty="0"/>
              <a:t> </a:t>
            </a:r>
          </a:p>
        </p:txBody>
      </p:sp>
      <p:pic>
        <p:nvPicPr>
          <p:cNvPr id="2" name="Picture 1"/>
          <p:cNvPicPr>
            <a:picLocks noChangeAspect="1"/>
          </p:cNvPicPr>
          <p:nvPr/>
        </p:nvPicPr>
        <p:blipFill>
          <a:blip r:embed="rId4"/>
          <a:stretch>
            <a:fillRect/>
          </a:stretch>
        </p:blipFill>
        <p:spPr>
          <a:xfrm>
            <a:off x="4125432" y="751368"/>
            <a:ext cx="4885003" cy="3601606"/>
          </a:xfrm>
          <a:prstGeom prst="rect">
            <a:avLst/>
          </a:prstGeom>
        </p:spPr>
      </p:pic>
    </p:spTree>
    <p:custDataLst>
      <p:tags r:id="rId1"/>
    </p:custDataLst>
    <p:extLst>
      <p:ext uri="{BB962C8B-B14F-4D97-AF65-F5344CB8AC3E}">
        <p14:creationId xmlns:p14="http://schemas.microsoft.com/office/powerpoint/2010/main" val="3427474698"/>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Common Types of Networks </a:t>
            </a:r>
            <a:br>
              <a:rPr lang="en-US" altLang="en-US" dirty="0"/>
            </a:br>
            <a:r>
              <a:rPr lang="en-US" altLang="en-US" dirty="0"/>
              <a:t>LANs and WANs (cont.)</a:t>
            </a:r>
            <a:endParaRPr lang="en-CA" altLang="en-US" dirty="0"/>
          </a:p>
        </p:txBody>
      </p:sp>
      <p:sp>
        <p:nvSpPr>
          <p:cNvPr id="13315" name="Content Placeholder 2"/>
          <p:cNvSpPr>
            <a:spLocks noGrp="1"/>
          </p:cNvSpPr>
          <p:nvPr>
            <p:ph idx="1"/>
          </p:nvPr>
        </p:nvSpPr>
        <p:spPr>
          <a:xfrm>
            <a:off x="283940" y="797709"/>
            <a:ext cx="4062002" cy="559699"/>
          </a:xfrm>
        </p:spPr>
        <p:txBody>
          <a:bodyPr/>
          <a:lstStyle/>
          <a:p>
            <a:pPr marL="0" indent="0">
              <a:buNone/>
            </a:pPr>
            <a:r>
              <a:rPr lang="en-US" dirty="0"/>
              <a:t>A LAN is a network infrastructure that spans a small geographical area. </a:t>
            </a:r>
            <a:endParaRPr lang="en-CA" altLang="en-US" dirty="0"/>
          </a:p>
          <a:p>
            <a:pPr lvl="1"/>
            <a:endParaRPr lang="en-CA" altLang="en-US" dirty="0"/>
          </a:p>
          <a:p>
            <a:pPr lvl="1"/>
            <a:endParaRPr lang="en-CA" altLang="en-US" dirty="0"/>
          </a:p>
          <a:p>
            <a:pPr lvl="1"/>
            <a:endParaRPr lang="en-CA" altLang="en-US" dirty="0"/>
          </a:p>
          <a:p>
            <a:pPr lvl="1"/>
            <a:endParaRPr lang="en-CA" altLang="en-US" dirty="0"/>
          </a:p>
        </p:txBody>
      </p:sp>
      <p:pic>
        <p:nvPicPr>
          <p:cNvPr id="5" name="Picture 4"/>
          <p:cNvPicPr>
            <a:picLocks noChangeAspect="1"/>
          </p:cNvPicPr>
          <p:nvPr/>
        </p:nvPicPr>
        <p:blipFill>
          <a:blip r:embed="rId3"/>
          <a:stretch>
            <a:fillRect/>
          </a:stretch>
        </p:blipFill>
        <p:spPr>
          <a:xfrm>
            <a:off x="396580" y="1357408"/>
            <a:ext cx="2556289" cy="1344169"/>
          </a:xfrm>
          <a:prstGeom prst="rect">
            <a:avLst/>
          </a:prstGeom>
        </p:spPr>
      </p:pic>
      <p:sp>
        <p:nvSpPr>
          <p:cNvPr id="2" name="Rectangle 1"/>
          <p:cNvSpPr/>
          <p:nvPr/>
        </p:nvSpPr>
        <p:spPr>
          <a:xfrm>
            <a:off x="4798060" y="742868"/>
            <a:ext cx="4232297" cy="584775"/>
          </a:xfrm>
          <a:prstGeom prst="rect">
            <a:avLst/>
          </a:prstGeom>
        </p:spPr>
        <p:txBody>
          <a:bodyPr wrap="square">
            <a:spAutoFit/>
          </a:bodyPr>
          <a:lstStyle/>
          <a:p>
            <a:r>
              <a:rPr lang="en-US" sz="1600" dirty="0">
                <a:solidFill>
                  <a:srgbClr val="000000"/>
                </a:solidFill>
              </a:rPr>
              <a:t>A WAN is a network infrastructure that spans a wide geographical area.</a:t>
            </a:r>
            <a:endParaRPr lang="en-CA" altLang="en-US" sz="1500" dirty="0">
              <a:solidFill>
                <a:srgbClr val="000000"/>
              </a:solidFill>
            </a:endParaRPr>
          </a:p>
        </p:txBody>
      </p:sp>
      <p:pic>
        <p:nvPicPr>
          <p:cNvPr id="6" name="Picture 5"/>
          <p:cNvPicPr>
            <a:picLocks noChangeAspect="1"/>
          </p:cNvPicPr>
          <p:nvPr/>
        </p:nvPicPr>
        <p:blipFill>
          <a:blip r:embed="rId4"/>
          <a:stretch>
            <a:fillRect/>
          </a:stretch>
        </p:blipFill>
        <p:spPr>
          <a:xfrm>
            <a:off x="4818150" y="1366630"/>
            <a:ext cx="3500526" cy="1412920"/>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2085228832"/>
              </p:ext>
            </p:extLst>
          </p:nvPr>
        </p:nvGraphicFramePr>
        <p:xfrm>
          <a:off x="396580" y="2779550"/>
          <a:ext cx="8385544" cy="1699082"/>
        </p:xfrm>
        <a:graphic>
          <a:graphicData uri="http://schemas.openxmlformats.org/drawingml/2006/table">
            <a:tbl>
              <a:tblPr firstRow="1" bandRow="1">
                <a:tableStyleId>{5C22544A-7EE6-4342-B048-85BDC9FD1C3A}</a:tableStyleId>
              </a:tblPr>
              <a:tblGrid>
                <a:gridCol w="4012387">
                  <a:extLst>
                    <a:ext uri="{9D8B030D-6E8A-4147-A177-3AD203B41FA5}">
                      <a16:colId xmlns:a16="http://schemas.microsoft.com/office/drawing/2014/main" val="20000"/>
                    </a:ext>
                  </a:extLst>
                </a:gridCol>
                <a:gridCol w="4373157">
                  <a:extLst>
                    <a:ext uri="{9D8B030D-6E8A-4147-A177-3AD203B41FA5}">
                      <a16:colId xmlns:a16="http://schemas.microsoft.com/office/drawing/2014/main" val="20001"/>
                    </a:ext>
                  </a:extLst>
                </a:gridCol>
              </a:tblGrid>
              <a:tr h="331381">
                <a:tc>
                  <a:txBody>
                    <a:bodyPr/>
                    <a:lstStyle/>
                    <a:p>
                      <a:r>
                        <a:rPr lang="en-US" dirty="0"/>
                        <a:t>LAN</a:t>
                      </a:r>
                    </a:p>
                  </a:txBody>
                  <a:tcPr/>
                </a:tc>
                <a:tc>
                  <a:txBody>
                    <a:bodyPr/>
                    <a:lstStyle/>
                    <a:p>
                      <a:r>
                        <a:rPr lang="en-US" dirty="0"/>
                        <a:t>WAN</a:t>
                      </a:r>
                    </a:p>
                  </a:txBody>
                  <a:tcPr/>
                </a:tc>
                <a:extLst>
                  <a:ext uri="{0D108BD9-81ED-4DB2-BD59-A6C34878D82A}">
                    <a16:rowId xmlns:a16="http://schemas.microsoft.com/office/drawing/2014/main" val="10000"/>
                  </a:ext>
                </a:extLst>
              </a:tr>
              <a:tr h="331381">
                <a:tc>
                  <a:txBody>
                    <a:bodyPr/>
                    <a:lstStyle/>
                    <a:p>
                      <a:r>
                        <a:rPr lang="en-US" sz="1400" b="0" i="0" kern="1200" dirty="0">
                          <a:solidFill>
                            <a:schemeClr val="dk1"/>
                          </a:solidFill>
                          <a:effectLst/>
                          <a:latin typeface="+mn-lt"/>
                          <a:ea typeface="+mn-ea"/>
                          <a:cs typeface="+mn-cs"/>
                        </a:rPr>
                        <a:t>Interconnect end devices in a limited area.</a:t>
                      </a:r>
                      <a:endParaRPr lang="en-US" dirty="0"/>
                    </a:p>
                  </a:txBody>
                  <a:tcPr/>
                </a:tc>
                <a:tc>
                  <a:txBody>
                    <a:bodyPr/>
                    <a:lstStyle/>
                    <a:p>
                      <a:r>
                        <a:rPr lang="en-US" sz="1400" b="0" i="0" kern="1200" dirty="0">
                          <a:solidFill>
                            <a:schemeClr val="dk1"/>
                          </a:solidFill>
                          <a:effectLst/>
                          <a:latin typeface="+mn-lt"/>
                          <a:ea typeface="+mn-ea"/>
                          <a:cs typeface="+mn-cs"/>
                        </a:rPr>
                        <a:t>Interconnect LANs over wide geographical areas.</a:t>
                      </a:r>
                      <a:endParaRPr lang="en-US" dirty="0"/>
                    </a:p>
                  </a:txBody>
                  <a:tcPr/>
                </a:tc>
                <a:extLst>
                  <a:ext uri="{0D108BD9-81ED-4DB2-BD59-A6C34878D82A}">
                    <a16:rowId xmlns:a16="http://schemas.microsoft.com/office/drawing/2014/main" val="10001"/>
                  </a:ext>
                </a:extLst>
              </a:tr>
              <a:tr h="331381">
                <a:tc>
                  <a:txBody>
                    <a:bodyPr/>
                    <a:lstStyle/>
                    <a:p>
                      <a:r>
                        <a:rPr lang="en-US" sz="1400" b="0" i="0" kern="1200" dirty="0">
                          <a:solidFill>
                            <a:schemeClr val="dk1"/>
                          </a:solidFill>
                          <a:effectLst/>
                          <a:latin typeface="+mn-lt"/>
                          <a:ea typeface="+mn-ea"/>
                          <a:cs typeface="+mn-cs"/>
                        </a:rPr>
                        <a:t>Administered by a single organization or individual.</a:t>
                      </a:r>
                      <a:endParaRPr lang="en-US" dirty="0"/>
                    </a:p>
                  </a:txBody>
                  <a:tcPr/>
                </a:tc>
                <a:tc>
                  <a:txBody>
                    <a:bodyPr/>
                    <a:lstStyle/>
                    <a:p>
                      <a:r>
                        <a:rPr lang="en-US" sz="1400" b="0" i="0" kern="1200" dirty="0">
                          <a:solidFill>
                            <a:schemeClr val="dk1"/>
                          </a:solidFill>
                          <a:effectLst/>
                          <a:latin typeface="+mn-lt"/>
                          <a:ea typeface="+mn-ea"/>
                          <a:cs typeface="+mn-cs"/>
                        </a:rPr>
                        <a:t>Typically</a:t>
                      </a:r>
                      <a:r>
                        <a:rPr lang="en-US" sz="1400" b="0" i="0" kern="1200" baseline="0" dirty="0">
                          <a:solidFill>
                            <a:schemeClr val="dk1"/>
                          </a:solidFill>
                          <a:effectLst/>
                          <a:latin typeface="+mn-lt"/>
                          <a:ea typeface="+mn-ea"/>
                          <a:cs typeface="+mn-cs"/>
                        </a:rPr>
                        <a:t> a</a:t>
                      </a:r>
                      <a:r>
                        <a:rPr lang="en-US" sz="1400" b="0" i="0" kern="1200" dirty="0">
                          <a:solidFill>
                            <a:schemeClr val="dk1"/>
                          </a:solidFill>
                          <a:effectLst/>
                          <a:latin typeface="+mn-lt"/>
                          <a:ea typeface="+mn-ea"/>
                          <a:cs typeface="+mn-cs"/>
                        </a:rPr>
                        <a:t>dministered by one</a:t>
                      </a:r>
                      <a:r>
                        <a:rPr lang="en-US" sz="1400" b="0" i="0" kern="1200" baseline="0" dirty="0">
                          <a:solidFill>
                            <a:schemeClr val="dk1"/>
                          </a:solidFill>
                          <a:effectLst/>
                          <a:latin typeface="+mn-lt"/>
                          <a:ea typeface="+mn-ea"/>
                          <a:cs typeface="+mn-cs"/>
                        </a:rPr>
                        <a:t> or more</a:t>
                      </a:r>
                      <a:r>
                        <a:rPr lang="en-US" sz="1400" b="0" i="0" kern="1200" dirty="0">
                          <a:solidFill>
                            <a:schemeClr val="dk1"/>
                          </a:solidFill>
                          <a:effectLst/>
                          <a:latin typeface="+mn-lt"/>
                          <a:ea typeface="+mn-ea"/>
                          <a:cs typeface="+mn-cs"/>
                        </a:rPr>
                        <a:t> service providers.</a:t>
                      </a:r>
                      <a:endParaRPr lang="en-US" dirty="0"/>
                    </a:p>
                  </a:txBody>
                  <a:tcPr/>
                </a:tc>
                <a:extLst>
                  <a:ext uri="{0D108BD9-81ED-4DB2-BD59-A6C34878D82A}">
                    <a16:rowId xmlns:a16="http://schemas.microsoft.com/office/drawing/2014/main" val="10002"/>
                  </a:ext>
                </a:extLst>
              </a:tr>
              <a:tr h="331381">
                <a:tc>
                  <a:txBody>
                    <a:bodyPr/>
                    <a:lstStyle/>
                    <a:p>
                      <a:r>
                        <a:rPr lang="en-US" sz="1400" b="0" i="0" kern="1200" dirty="0">
                          <a:solidFill>
                            <a:schemeClr val="dk1"/>
                          </a:solidFill>
                          <a:effectLst/>
                          <a:latin typeface="+mn-lt"/>
                          <a:ea typeface="+mn-ea"/>
                          <a:cs typeface="+mn-cs"/>
                        </a:rPr>
                        <a:t>Provide high-speed bandwidth to internal devices.</a:t>
                      </a:r>
                      <a:endParaRPr lang="en-US" dirty="0"/>
                    </a:p>
                  </a:txBody>
                  <a:tcPr/>
                </a:tc>
                <a:tc>
                  <a:txBody>
                    <a:bodyPr/>
                    <a:lstStyle/>
                    <a:p>
                      <a:r>
                        <a:rPr lang="en-US" sz="1400" b="0" i="0" kern="1200" dirty="0">
                          <a:solidFill>
                            <a:schemeClr val="dk1"/>
                          </a:solidFill>
                          <a:effectLst/>
                          <a:latin typeface="+mn-lt"/>
                          <a:ea typeface="+mn-ea"/>
                          <a:cs typeface="+mn-cs"/>
                        </a:rPr>
                        <a:t>Typically provide slower speed links between LANs.</a:t>
                      </a:r>
                      <a:endParaRPr lang="en-US"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09904776"/>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Common Types of Networks</a:t>
            </a:r>
            <a:br>
              <a:rPr lang="en-US" altLang="en-US" dirty="0"/>
            </a:br>
            <a:r>
              <a:rPr lang="en-US" altLang="en-US" dirty="0"/>
              <a:t>The Internet</a:t>
            </a:r>
            <a:endParaRPr lang="en-CA" altLang="en-US" dirty="0"/>
          </a:p>
        </p:txBody>
      </p:sp>
      <p:sp>
        <p:nvSpPr>
          <p:cNvPr id="13315" name="Content Placeholder 2"/>
          <p:cNvSpPr>
            <a:spLocks noGrp="1"/>
          </p:cNvSpPr>
          <p:nvPr>
            <p:ph idx="1"/>
          </p:nvPr>
        </p:nvSpPr>
        <p:spPr>
          <a:xfrm>
            <a:off x="122284" y="798944"/>
            <a:ext cx="4170316" cy="4054993"/>
          </a:xfrm>
        </p:spPr>
        <p:txBody>
          <a:bodyPr/>
          <a:lstStyle/>
          <a:p>
            <a:pPr marL="0" indent="0">
              <a:buNone/>
            </a:pPr>
            <a:r>
              <a:rPr lang="en-US" altLang="en-US" sz="1600" dirty="0"/>
              <a:t>The internet is a worldwide collection of interconnected LANs and WANs. </a:t>
            </a:r>
          </a:p>
          <a:p>
            <a:pPr>
              <a:buFont typeface="Arial" panose="020B0604020202020204" pitchFamily="34" charset="0"/>
              <a:buChar char="•"/>
            </a:pPr>
            <a:r>
              <a:rPr lang="en-US" altLang="en-US" sz="1600" dirty="0"/>
              <a:t>LANs are connected to each other using WANs.</a:t>
            </a:r>
          </a:p>
          <a:p>
            <a:pPr>
              <a:buFont typeface="Arial" panose="020B0604020202020204" pitchFamily="34" charset="0"/>
              <a:buChar char="•"/>
            </a:pPr>
            <a:r>
              <a:rPr lang="en-US" altLang="en-US" sz="1600" dirty="0"/>
              <a:t>WANs may use copper wires, fiber optic cables, and wireless transmissions.</a:t>
            </a:r>
          </a:p>
          <a:p>
            <a:pPr marL="0" indent="0">
              <a:buNone/>
            </a:pPr>
            <a:r>
              <a:rPr lang="en-US" altLang="en-US" sz="1600" dirty="0"/>
              <a:t>The internet is not owned by any individual or group. The following groups were developed to help maintain structure on the internet:</a:t>
            </a:r>
          </a:p>
          <a:p>
            <a:pPr lvl="1"/>
            <a:r>
              <a:rPr lang="en-US" altLang="en-US" sz="1600" dirty="0"/>
              <a:t>IETF</a:t>
            </a:r>
          </a:p>
          <a:p>
            <a:pPr lvl="1"/>
            <a:r>
              <a:rPr lang="en-US" altLang="en-US" sz="1600" dirty="0"/>
              <a:t>ICANN</a:t>
            </a:r>
          </a:p>
          <a:p>
            <a:pPr lvl="1"/>
            <a:r>
              <a:rPr lang="en-US" altLang="en-US" sz="1600" dirty="0"/>
              <a:t>IAB</a:t>
            </a:r>
          </a:p>
          <a:p>
            <a:pPr lvl="1"/>
            <a:endParaRPr lang="en-CA" altLang="en-US" dirty="0"/>
          </a:p>
          <a:p>
            <a:pPr lvl="1"/>
            <a:endParaRPr lang="en-CA" altLang="en-US" dirty="0"/>
          </a:p>
          <a:p>
            <a:pPr lvl="1"/>
            <a:endParaRPr lang="en-CA" altLang="en-US" dirty="0"/>
          </a:p>
          <a:p>
            <a:pPr lvl="1"/>
            <a:endParaRPr lang="en-CA" altLang="en-US" dirty="0"/>
          </a:p>
          <a:p>
            <a:pPr lvl="1"/>
            <a:endParaRPr lang="en-CA" altLang="en-US" dirty="0"/>
          </a:p>
          <a:p>
            <a:pPr lvl="1"/>
            <a:endParaRPr lang="en-CA" altLang="en-US" dirty="0"/>
          </a:p>
          <a:p>
            <a:pPr lvl="1"/>
            <a:endParaRPr lang="en-CA" altLang="en-US" dirty="0"/>
          </a:p>
        </p:txBody>
      </p:sp>
      <p:pic>
        <p:nvPicPr>
          <p:cNvPr id="2" name="Picture 1"/>
          <p:cNvPicPr>
            <a:picLocks noChangeAspect="1"/>
          </p:cNvPicPr>
          <p:nvPr/>
        </p:nvPicPr>
        <p:blipFill>
          <a:blip r:embed="rId3"/>
          <a:stretch>
            <a:fillRect/>
          </a:stretch>
        </p:blipFill>
        <p:spPr>
          <a:xfrm>
            <a:off x="4180643" y="798944"/>
            <a:ext cx="4963357" cy="3239656"/>
          </a:xfrm>
          <a:prstGeom prst="rect">
            <a:avLst/>
          </a:prstGeom>
        </p:spPr>
      </p:pic>
    </p:spTree>
    <p:extLst>
      <p:ext uri="{BB962C8B-B14F-4D97-AF65-F5344CB8AC3E}">
        <p14:creationId xmlns:p14="http://schemas.microsoft.com/office/powerpoint/2010/main" val="2275468121"/>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Common Types of Networks</a:t>
            </a:r>
            <a:br>
              <a:rPr lang="en-US" altLang="en-US" dirty="0"/>
            </a:br>
            <a:r>
              <a:rPr lang="en-US" altLang="en-US" dirty="0"/>
              <a:t>Intranets and Extranets</a:t>
            </a:r>
            <a:endParaRPr lang="en-CA" altLang="en-US" dirty="0"/>
          </a:p>
        </p:txBody>
      </p:sp>
      <p:sp>
        <p:nvSpPr>
          <p:cNvPr id="13315" name="Content Placeholder 2"/>
          <p:cNvSpPr>
            <a:spLocks noGrp="1"/>
          </p:cNvSpPr>
          <p:nvPr>
            <p:ph idx="1"/>
          </p:nvPr>
        </p:nvSpPr>
        <p:spPr>
          <a:xfrm>
            <a:off x="4648200" y="1109134"/>
            <a:ext cx="4067783" cy="3019294"/>
          </a:xfrm>
        </p:spPr>
        <p:txBody>
          <a:bodyPr/>
          <a:lstStyle/>
          <a:p>
            <a:pPr marL="0" indent="0">
              <a:buNone/>
            </a:pPr>
            <a:r>
              <a:rPr lang="en-CA" altLang="en-US" sz="1600" dirty="0"/>
              <a:t>An intranet is a private collection of LANs and WANs internal to an organization that is meant to be accessible only to the organizations members or others with authorization.</a:t>
            </a:r>
          </a:p>
          <a:p>
            <a:pPr marL="0" indent="0">
              <a:buNone/>
            </a:pPr>
            <a:r>
              <a:rPr lang="en-CA" altLang="en-US" sz="1600" dirty="0"/>
              <a:t>An organization might use an extranet to provide secure access to their network for individuals who work for a different organization that need access to their data on their network.</a:t>
            </a:r>
          </a:p>
          <a:p>
            <a:pPr lvl="1"/>
            <a:endParaRPr lang="en-CA" altLang="en-US" dirty="0"/>
          </a:p>
          <a:p>
            <a:pPr lvl="1"/>
            <a:endParaRPr lang="en-CA" altLang="en-US" dirty="0"/>
          </a:p>
          <a:p>
            <a:pPr lvl="1"/>
            <a:endParaRPr lang="en-CA" altLang="en-US" dirty="0"/>
          </a:p>
          <a:p>
            <a:pPr lvl="1"/>
            <a:endParaRPr lang="en-CA" altLang="en-US" dirty="0"/>
          </a:p>
          <a:p>
            <a:pPr lvl="1"/>
            <a:endParaRPr lang="en-CA" altLang="en-US" dirty="0"/>
          </a:p>
        </p:txBody>
      </p:sp>
      <p:pic>
        <p:nvPicPr>
          <p:cNvPr id="3" name="Picture 2"/>
          <p:cNvPicPr>
            <a:picLocks noChangeAspect="1"/>
          </p:cNvPicPr>
          <p:nvPr/>
        </p:nvPicPr>
        <p:blipFill>
          <a:blip r:embed="rId3"/>
          <a:stretch>
            <a:fillRect/>
          </a:stretch>
        </p:blipFill>
        <p:spPr>
          <a:xfrm>
            <a:off x="95010" y="864987"/>
            <a:ext cx="3791190" cy="3763718"/>
          </a:xfrm>
          <a:prstGeom prst="rect">
            <a:avLst/>
          </a:prstGeom>
        </p:spPr>
      </p:pic>
    </p:spTree>
    <p:extLst>
      <p:ext uri="{BB962C8B-B14F-4D97-AF65-F5344CB8AC3E}">
        <p14:creationId xmlns:p14="http://schemas.microsoft.com/office/powerpoint/2010/main" val="2982612065"/>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8231464" cy="1802391"/>
          </a:xfrm>
        </p:spPr>
        <p:txBody>
          <a:bodyPr/>
          <a:lstStyle/>
          <a:p>
            <a:r>
              <a:rPr lang="en-US" sz="4000" dirty="0">
                <a:solidFill>
                  <a:schemeClr val="accent5">
                    <a:lumMod val="40000"/>
                    <a:lumOff val="60000"/>
                  </a:schemeClr>
                </a:solidFill>
              </a:rPr>
              <a:t>1.5 Internet Connections</a:t>
            </a:r>
          </a:p>
        </p:txBody>
      </p:sp>
    </p:spTree>
    <p:custDataLst>
      <p:tags r:id="rId1"/>
    </p:custDataLst>
    <p:extLst>
      <p:ext uri="{BB962C8B-B14F-4D97-AF65-F5344CB8AC3E}">
        <p14:creationId xmlns:p14="http://schemas.microsoft.com/office/powerpoint/2010/main" val="2920016951"/>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US" altLang="en-US" sz="1600" dirty="0"/>
              <a:t>Internet Connections</a:t>
            </a:r>
            <a:br>
              <a:rPr lang="en-US" altLang="en-US" dirty="0"/>
            </a:br>
            <a:r>
              <a:rPr lang="en-US" altLang="en-US" dirty="0"/>
              <a:t>Internet Access Technologies</a:t>
            </a:r>
            <a:endParaRPr lang="en-CA" altLang="en-US" dirty="0"/>
          </a:p>
        </p:txBody>
      </p:sp>
      <p:sp>
        <p:nvSpPr>
          <p:cNvPr id="13315" name="Content Placeholder 2"/>
          <p:cNvSpPr>
            <a:spLocks noGrp="1"/>
          </p:cNvSpPr>
          <p:nvPr>
            <p:ph idx="1"/>
          </p:nvPr>
        </p:nvSpPr>
        <p:spPr>
          <a:xfrm>
            <a:off x="5169846" y="500395"/>
            <a:ext cx="3822971" cy="4266338"/>
          </a:xfrm>
        </p:spPr>
        <p:txBody>
          <a:bodyPr/>
          <a:lstStyle/>
          <a:p>
            <a:pPr marL="0" indent="0">
              <a:buNone/>
            </a:pPr>
            <a:r>
              <a:rPr lang="en-CA" altLang="en-US" sz="1600" dirty="0"/>
              <a:t>There are many ways to connect users and organizations to the internet:</a:t>
            </a:r>
          </a:p>
          <a:p>
            <a:pPr lvl="1"/>
            <a:r>
              <a:rPr lang="en-CA" altLang="en-US" sz="1600" dirty="0"/>
              <a:t>Popular services for home users and small offices include broadband cable, broadband digital subscriber line (DSL), wireless WANs, and mobile services.</a:t>
            </a:r>
          </a:p>
          <a:p>
            <a:pPr lvl="1"/>
            <a:r>
              <a:rPr lang="en-CA" altLang="en-US" sz="1600" dirty="0"/>
              <a:t>Organizations need faster connections to support IP phones, video conferencing and data center storage.</a:t>
            </a:r>
          </a:p>
          <a:p>
            <a:pPr lvl="1"/>
            <a:r>
              <a:rPr lang="en-CA" altLang="en-US" sz="1600" dirty="0"/>
              <a:t>Business-class interconnections are usually provided by service providers (SP) and may include:  business DSL, leased lines, and Metro Ethernet.</a:t>
            </a:r>
          </a:p>
          <a:p>
            <a:pPr lvl="1"/>
            <a:endParaRPr lang="en-CA" altLang="en-US" dirty="0"/>
          </a:p>
          <a:p>
            <a:pPr lvl="1"/>
            <a:endParaRPr lang="en-CA" altLang="en-US" dirty="0"/>
          </a:p>
          <a:p>
            <a:pPr lvl="1"/>
            <a:endParaRPr lang="en-CA" altLang="en-US" dirty="0"/>
          </a:p>
          <a:p>
            <a:pPr lvl="1"/>
            <a:endParaRPr lang="en-CA" altLang="en-US" dirty="0"/>
          </a:p>
        </p:txBody>
      </p:sp>
      <p:pic>
        <p:nvPicPr>
          <p:cNvPr id="3" name="Picture 2"/>
          <p:cNvPicPr>
            <a:picLocks noChangeAspect="1"/>
          </p:cNvPicPr>
          <p:nvPr/>
        </p:nvPicPr>
        <p:blipFill>
          <a:blip r:embed="rId3"/>
          <a:stretch>
            <a:fillRect/>
          </a:stretch>
        </p:blipFill>
        <p:spPr>
          <a:xfrm>
            <a:off x="102546" y="943684"/>
            <a:ext cx="5067300" cy="2867025"/>
          </a:xfrm>
          <a:prstGeom prst="rect">
            <a:avLst/>
          </a:prstGeom>
        </p:spPr>
      </p:pic>
    </p:spTree>
    <p:extLst>
      <p:ext uri="{BB962C8B-B14F-4D97-AF65-F5344CB8AC3E}">
        <p14:creationId xmlns:p14="http://schemas.microsoft.com/office/powerpoint/2010/main" val="3978408560"/>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idx="4294967295"/>
          </p:nvPr>
        </p:nvSpPr>
        <p:spPr>
          <a:xfrm>
            <a:off x="0" y="41275"/>
            <a:ext cx="9144000" cy="757238"/>
          </a:xfrm>
        </p:spPr>
        <p:txBody>
          <a:bodyPr/>
          <a:lstStyle/>
          <a:p>
            <a:r>
              <a:rPr lang="en-US" altLang="en-US" sz="1600" dirty="0"/>
              <a:t>Internet Connections</a:t>
            </a:r>
            <a:br>
              <a:rPr lang="en-US" altLang="en-US" dirty="0"/>
            </a:br>
            <a:r>
              <a:rPr lang="en-US" altLang="en-US" dirty="0"/>
              <a:t>Home and Small Office Internet Connections</a:t>
            </a:r>
            <a:endParaRPr lang="en-CA" altLang="en-US" dirty="0"/>
          </a:p>
        </p:txBody>
      </p:sp>
      <p:graphicFrame>
        <p:nvGraphicFramePr>
          <p:cNvPr id="3" name="Table 2"/>
          <p:cNvGraphicFramePr>
            <a:graphicFrameLocks noGrp="1"/>
          </p:cNvGraphicFramePr>
          <p:nvPr>
            <p:extLst>
              <p:ext uri="{D42A27DB-BD31-4B8C-83A1-F6EECF244321}">
                <p14:modId xmlns:p14="http://schemas.microsoft.com/office/powerpoint/2010/main" val="2621803257"/>
              </p:ext>
            </p:extLst>
          </p:nvPr>
        </p:nvGraphicFramePr>
        <p:xfrm>
          <a:off x="4690378" y="798513"/>
          <a:ext cx="4277319" cy="3801959"/>
        </p:xfrm>
        <a:graphic>
          <a:graphicData uri="http://schemas.openxmlformats.org/drawingml/2006/table">
            <a:tbl>
              <a:tblPr firstRow="1" bandRow="1">
                <a:tableStyleId>{5C22544A-7EE6-4342-B048-85BDC9FD1C3A}</a:tableStyleId>
              </a:tblPr>
              <a:tblGrid>
                <a:gridCol w="1159704">
                  <a:extLst>
                    <a:ext uri="{9D8B030D-6E8A-4147-A177-3AD203B41FA5}">
                      <a16:colId xmlns:a16="http://schemas.microsoft.com/office/drawing/2014/main" val="4198409785"/>
                    </a:ext>
                  </a:extLst>
                </a:gridCol>
                <a:gridCol w="3117615">
                  <a:extLst>
                    <a:ext uri="{9D8B030D-6E8A-4147-A177-3AD203B41FA5}">
                      <a16:colId xmlns:a16="http://schemas.microsoft.com/office/drawing/2014/main" val="3545066263"/>
                    </a:ext>
                  </a:extLst>
                </a:gridCol>
              </a:tblGrid>
              <a:tr h="480706">
                <a:tc>
                  <a:txBody>
                    <a:bodyPr/>
                    <a:lstStyle/>
                    <a:p>
                      <a:r>
                        <a:rPr lang="en-US" dirty="0"/>
                        <a:t>Connection</a:t>
                      </a:r>
                    </a:p>
                  </a:txBody>
                  <a:tcPr/>
                </a:tc>
                <a:tc>
                  <a:txBody>
                    <a:bodyPr/>
                    <a:lstStyle/>
                    <a:p>
                      <a:r>
                        <a:rPr lang="en-US" dirty="0"/>
                        <a:t>Description</a:t>
                      </a:r>
                    </a:p>
                  </a:txBody>
                  <a:tcPr/>
                </a:tc>
                <a:extLst>
                  <a:ext uri="{0D108BD9-81ED-4DB2-BD59-A6C34878D82A}">
                    <a16:rowId xmlns:a16="http://schemas.microsoft.com/office/drawing/2014/main" val="3787048751"/>
                  </a:ext>
                </a:extLst>
              </a:tr>
              <a:tr h="833779">
                <a:tc>
                  <a:txBody>
                    <a:bodyPr/>
                    <a:lstStyle/>
                    <a:p>
                      <a:r>
                        <a:rPr lang="en-CA" altLang="en-US" dirty="0"/>
                        <a:t>Cable</a:t>
                      </a:r>
                      <a:endParaRPr lang="en-US" dirty="0"/>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CA" altLang="en-US" dirty="0"/>
                        <a:t>high bandwidth, always on, internet offered by cable television service providers.</a:t>
                      </a:r>
                    </a:p>
                  </a:txBody>
                  <a:tcPr/>
                </a:tc>
                <a:extLst>
                  <a:ext uri="{0D108BD9-81ED-4DB2-BD59-A6C34878D82A}">
                    <a16:rowId xmlns:a16="http://schemas.microsoft.com/office/drawing/2014/main" val="1775962995"/>
                  </a:ext>
                </a:extLst>
              </a:tr>
              <a:tr h="645506">
                <a:tc>
                  <a:txBody>
                    <a:bodyPr/>
                    <a:lstStyle/>
                    <a:p>
                      <a:r>
                        <a:rPr lang="en-CA" altLang="en-US" dirty="0"/>
                        <a:t>DSL</a:t>
                      </a:r>
                      <a:endParaRPr lang="en-US" dirty="0"/>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CA" altLang="en-US" dirty="0"/>
                        <a:t>high bandwidth, always on, internet connection that runs over a telephone line.</a:t>
                      </a:r>
                    </a:p>
                  </a:txBody>
                  <a:tcPr/>
                </a:tc>
                <a:extLst>
                  <a:ext uri="{0D108BD9-81ED-4DB2-BD59-A6C34878D82A}">
                    <a16:rowId xmlns:a16="http://schemas.microsoft.com/office/drawing/2014/main" val="2935690024"/>
                  </a:ext>
                </a:extLst>
              </a:tr>
              <a:tr h="575189">
                <a:tc>
                  <a:txBody>
                    <a:bodyPr/>
                    <a:lstStyle/>
                    <a:p>
                      <a:r>
                        <a:rPr lang="en-CA" altLang="en-US" dirty="0"/>
                        <a:t>Cellular</a:t>
                      </a:r>
                      <a:endParaRPr lang="en-US" dirty="0"/>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CA" altLang="en-US" dirty="0"/>
                        <a:t>uses a cell phone network to connect to the internet.</a:t>
                      </a:r>
                    </a:p>
                  </a:txBody>
                  <a:tcPr/>
                </a:tc>
                <a:extLst>
                  <a:ext uri="{0D108BD9-81ED-4DB2-BD59-A6C34878D82A}">
                    <a16:rowId xmlns:a16="http://schemas.microsoft.com/office/drawing/2014/main" val="752465591"/>
                  </a:ext>
                </a:extLst>
              </a:tr>
              <a:tr h="535259">
                <a:tc>
                  <a:txBody>
                    <a:bodyPr/>
                    <a:lstStyle/>
                    <a:p>
                      <a:r>
                        <a:rPr lang="en-CA" altLang="en-US" dirty="0"/>
                        <a:t>Satellite</a:t>
                      </a:r>
                      <a:endParaRPr lang="en-US" dirty="0"/>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CA" altLang="en-US" dirty="0"/>
                        <a:t>major benefit to rural areas without Internet Service Providers.</a:t>
                      </a:r>
                    </a:p>
                  </a:txBody>
                  <a:tcPr/>
                </a:tc>
                <a:extLst>
                  <a:ext uri="{0D108BD9-81ED-4DB2-BD59-A6C34878D82A}">
                    <a16:rowId xmlns:a16="http://schemas.microsoft.com/office/drawing/2014/main" val="1196837403"/>
                  </a:ext>
                </a:extLst>
              </a:tr>
              <a:tr h="645506">
                <a:tc>
                  <a:txBody>
                    <a:bodyPr/>
                    <a:lstStyle/>
                    <a:p>
                      <a:r>
                        <a:rPr lang="en-CA" altLang="en-US" dirty="0"/>
                        <a:t>Dial-up telephone </a:t>
                      </a:r>
                      <a:endParaRPr lang="en-US" dirty="0"/>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CA" altLang="en-US" dirty="0"/>
                        <a:t>an inexpensive, low bandwidth option using a modem.</a:t>
                      </a:r>
                    </a:p>
                  </a:txBody>
                  <a:tcPr/>
                </a:tc>
                <a:extLst>
                  <a:ext uri="{0D108BD9-81ED-4DB2-BD59-A6C34878D82A}">
                    <a16:rowId xmlns:a16="http://schemas.microsoft.com/office/drawing/2014/main" val="1536924885"/>
                  </a:ext>
                </a:extLst>
              </a:tr>
            </a:tbl>
          </a:graphicData>
        </a:graphic>
      </p:graphicFrame>
      <p:pic>
        <p:nvPicPr>
          <p:cNvPr id="2" name="Picture 1"/>
          <p:cNvPicPr>
            <a:picLocks noChangeAspect="1"/>
          </p:cNvPicPr>
          <p:nvPr/>
        </p:nvPicPr>
        <p:blipFill>
          <a:blip r:embed="rId3"/>
          <a:stretch>
            <a:fillRect/>
          </a:stretch>
        </p:blipFill>
        <p:spPr>
          <a:xfrm>
            <a:off x="5577" y="798512"/>
            <a:ext cx="4684802" cy="3056515"/>
          </a:xfrm>
          <a:prstGeom prst="rect">
            <a:avLst/>
          </a:prstGeom>
        </p:spPr>
      </p:pic>
    </p:spTree>
    <p:extLst>
      <p:ext uri="{BB962C8B-B14F-4D97-AF65-F5344CB8AC3E}">
        <p14:creationId xmlns:p14="http://schemas.microsoft.com/office/powerpoint/2010/main" val="1319242256"/>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8962933" cy="757551"/>
          </a:xfrm>
        </p:spPr>
        <p:txBody>
          <a:bodyPr/>
          <a:lstStyle/>
          <a:p>
            <a:r>
              <a:rPr lang="en-US" altLang="en-US" sz="1600" dirty="0"/>
              <a:t>Internet Connections</a:t>
            </a:r>
            <a:br>
              <a:rPr lang="en-US" altLang="en-US" dirty="0"/>
            </a:br>
            <a:r>
              <a:rPr lang="en-US" altLang="en-US" dirty="0"/>
              <a:t>Businesses Internet Connections</a:t>
            </a:r>
            <a:endParaRPr lang="en-CA" altLang="en-US" dirty="0"/>
          </a:p>
        </p:txBody>
      </p:sp>
      <p:sp>
        <p:nvSpPr>
          <p:cNvPr id="13315" name="Content Placeholder 2"/>
          <p:cNvSpPr>
            <a:spLocks noGrp="1"/>
          </p:cNvSpPr>
          <p:nvPr>
            <p:ph idx="1"/>
          </p:nvPr>
        </p:nvSpPr>
        <p:spPr>
          <a:xfrm>
            <a:off x="87549" y="804964"/>
            <a:ext cx="4162333" cy="1461943"/>
          </a:xfrm>
        </p:spPr>
        <p:txBody>
          <a:bodyPr/>
          <a:lstStyle/>
          <a:p>
            <a:pPr marL="0" indent="0">
              <a:buNone/>
            </a:pPr>
            <a:r>
              <a:rPr lang="en-CA" altLang="en-US" sz="1600" dirty="0"/>
              <a:t>Corporate business connections may require:</a:t>
            </a:r>
          </a:p>
          <a:p>
            <a:pPr lvl="1"/>
            <a:r>
              <a:rPr lang="en-CA" altLang="en-US" sz="1600" dirty="0"/>
              <a:t>higher bandwidth </a:t>
            </a:r>
          </a:p>
          <a:p>
            <a:pPr lvl="1"/>
            <a:r>
              <a:rPr lang="en-CA" altLang="en-US" sz="1600" dirty="0"/>
              <a:t>dedicated connections</a:t>
            </a:r>
          </a:p>
          <a:p>
            <a:pPr lvl="1"/>
            <a:r>
              <a:rPr lang="en-CA" altLang="en-US" sz="1600" dirty="0"/>
              <a:t>managed services  </a:t>
            </a:r>
          </a:p>
        </p:txBody>
      </p:sp>
      <p:pic>
        <p:nvPicPr>
          <p:cNvPr id="2" name="Picture 1"/>
          <p:cNvPicPr>
            <a:picLocks noChangeAspect="1"/>
          </p:cNvPicPr>
          <p:nvPr/>
        </p:nvPicPr>
        <p:blipFill>
          <a:blip r:embed="rId3"/>
          <a:stretch>
            <a:fillRect/>
          </a:stretch>
        </p:blipFill>
        <p:spPr>
          <a:xfrm>
            <a:off x="281781" y="2354926"/>
            <a:ext cx="3968101" cy="2457754"/>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4231926614"/>
              </p:ext>
            </p:extLst>
          </p:nvPr>
        </p:nvGraphicFramePr>
        <p:xfrm>
          <a:off x="4690378" y="798514"/>
          <a:ext cx="4277319" cy="3809311"/>
        </p:xfrm>
        <a:graphic>
          <a:graphicData uri="http://schemas.openxmlformats.org/drawingml/2006/table">
            <a:tbl>
              <a:tblPr firstRow="1" bandRow="1">
                <a:tableStyleId>{5C22544A-7EE6-4342-B048-85BDC9FD1C3A}</a:tableStyleId>
              </a:tblPr>
              <a:tblGrid>
                <a:gridCol w="1159704">
                  <a:extLst>
                    <a:ext uri="{9D8B030D-6E8A-4147-A177-3AD203B41FA5}">
                      <a16:colId xmlns:a16="http://schemas.microsoft.com/office/drawing/2014/main" val="4198409785"/>
                    </a:ext>
                  </a:extLst>
                </a:gridCol>
                <a:gridCol w="3117615">
                  <a:extLst>
                    <a:ext uri="{9D8B030D-6E8A-4147-A177-3AD203B41FA5}">
                      <a16:colId xmlns:a16="http://schemas.microsoft.com/office/drawing/2014/main" val="3545066263"/>
                    </a:ext>
                  </a:extLst>
                </a:gridCol>
              </a:tblGrid>
              <a:tr h="503117">
                <a:tc>
                  <a:txBody>
                    <a:bodyPr/>
                    <a:lstStyle/>
                    <a:p>
                      <a:r>
                        <a:rPr lang="en-US" dirty="0"/>
                        <a:t>Type of Connection</a:t>
                      </a:r>
                    </a:p>
                  </a:txBody>
                  <a:tcPr/>
                </a:tc>
                <a:tc>
                  <a:txBody>
                    <a:bodyPr/>
                    <a:lstStyle/>
                    <a:p>
                      <a:r>
                        <a:rPr lang="en-US" dirty="0"/>
                        <a:t>Description</a:t>
                      </a:r>
                    </a:p>
                  </a:txBody>
                  <a:tcPr/>
                </a:tc>
                <a:extLst>
                  <a:ext uri="{0D108BD9-81ED-4DB2-BD59-A6C34878D82A}">
                    <a16:rowId xmlns:a16="http://schemas.microsoft.com/office/drawing/2014/main" val="3787048751"/>
                  </a:ext>
                </a:extLst>
              </a:tr>
              <a:tr h="1067301">
                <a:tc>
                  <a:txBody>
                    <a:bodyPr/>
                    <a:lstStyle/>
                    <a:p>
                      <a:r>
                        <a:rPr lang="en-CA" altLang="en-US" dirty="0"/>
                        <a:t>Dedicated Leased Line </a:t>
                      </a:r>
                      <a:endParaRPr lang="en-US" dirty="0"/>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CA" altLang="en-US" dirty="0"/>
                        <a:t>These are reserved circuits within the service provider’s network that connect distant offices with private voice and/or data networking.</a:t>
                      </a:r>
                    </a:p>
                  </a:txBody>
                  <a:tcPr/>
                </a:tc>
                <a:extLst>
                  <a:ext uri="{0D108BD9-81ED-4DB2-BD59-A6C34878D82A}">
                    <a16:rowId xmlns:a16="http://schemas.microsoft.com/office/drawing/2014/main" val="1775962995"/>
                  </a:ext>
                </a:extLst>
              </a:tr>
              <a:tr h="675600">
                <a:tc>
                  <a:txBody>
                    <a:bodyPr/>
                    <a:lstStyle/>
                    <a:p>
                      <a:r>
                        <a:rPr lang="en-CA" altLang="en-US" dirty="0"/>
                        <a:t>Ethernet WAN </a:t>
                      </a:r>
                      <a:endParaRPr lang="en-US" dirty="0"/>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CA" altLang="en-US" dirty="0"/>
                        <a:t>This extends LAN access technology into the WAN.</a:t>
                      </a:r>
                    </a:p>
                  </a:txBody>
                  <a:tcPr/>
                </a:tc>
                <a:extLst>
                  <a:ext uri="{0D108BD9-81ED-4DB2-BD59-A6C34878D82A}">
                    <a16:rowId xmlns:a16="http://schemas.microsoft.com/office/drawing/2014/main" val="2935690024"/>
                  </a:ext>
                </a:extLst>
              </a:tr>
              <a:tr h="872650">
                <a:tc>
                  <a:txBody>
                    <a:bodyPr/>
                    <a:lstStyle/>
                    <a:p>
                      <a:r>
                        <a:rPr lang="en-CA" altLang="en-US" dirty="0"/>
                        <a:t>DSL </a:t>
                      </a:r>
                      <a:endParaRPr lang="en-US" dirty="0"/>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CA" altLang="en-US" dirty="0"/>
                        <a:t>Business DSL is available in various formats including Symmetric Digital Subscriber Lines (SDSL).</a:t>
                      </a:r>
                    </a:p>
                  </a:txBody>
                  <a:tcPr/>
                </a:tc>
                <a:extLst>
                  <a:ext uri="{0D108BD9-81ED-4DB2-BD59-A6C34878D82A}">
                    <a16:rowId xmlns:a16="http://schemas.microsoft.com/office/drawing/2014/main" val="752465591"/>
                  </a:ext>
                </a:extLst>
              </a:tr>
              <a:tr h="675600">
                <a:tc>
                  <a:txBody>
                    <a:bodyPr/>
                    <a:lstStyle/>
                    <a:p>
                      <a:r>
                        <a:rPr lang="en-CA" altLang="en-US" dirty="0"/>
                        <a:t>Satellite</a:t>
                      </a:r>
                      <a:endParaRPr lang="en-US" dirty="0"/>
                    </a:p>
                  </a:txBody>
                  <a:tcP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CA" altLang="en-US" dirty="0"/>
                        <a:t>This can provide a connection when a wired solution is not available.</a:t>
                      </a:r>
                    </a:p>
                  </a:txBody>
                  <a:tcPr/>
                </a:tc>
                <a:extLst>
                  <a:ext uri="{0D108BD9-81ED-4DB2-BD59-A6C34878D82A}">
                    <a16:rowId xmlns:a16="http://schemas.microsoft.com/office/drawing/2014/main" val="1196837403"/>
                  </a:ext>
                </a:extLst>
              </a:tr>
            </a:tbl>
          </a:graphicData>
        </a:graphic>
      </p:graphicFrame>
    </p:spTree>
    <p:extLst>
      <p:ext uri="{BB962C8B-B14F-4D97-AF65-F5344CB8AC3E}">
        <p14:creationId xmlns:p14="http://schemas.microsoft.com/office/powerpoint/2010/main" val="926137725"/>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3871387" cy="757551"/>
          </a:xfrm>
        </p:spPr>
        <p:txBody>
          <a:bodyPr/>
          <a:lstStyle/>
          <a:p>
            <a:r>
              <a:rPr lang="en-US" altLang="en-US" sz="1600" dirty="0"/>
              <a:t>Internet Connections</a:t>
            </a:r>
            <a:br>
              <a:rPr lang="en-US" altLang="en-US" dirty="0"/>
            </a:br>
            <a:r>
              <a:rPr lang="en-US" altLang="en-US" dirty="0"/>
              <a:t>The Converging Network</a:t>
            </a:r>
            <a:endParaRPr lang="en-CA" altLang="en-US" dirty="0"/>
          </a:p>
        </p:txBody>
      </p:sp>
      <p:sp>
        <p:nvSpPr>
          <p:cNvPr id="13315" name="Content Placeholder 2"/>
          <p:cNvSpPr>
            <a:spLocks noGrp="1"/>
          </p:cNvSpPr>
          <p:nvPr>
            <p:ph idx="1"/>
          </p:nvPr>
        </p:nvSpPr>
        <p:spPr>
          <a:xfrm>
            <a:off x="87549" y="1069128"/>
            <a:ext cx="3871387" cy="2619624"/>
          </a:xfrm>
        </p:spPr>
        <p:txBody>
          <a:bodyPr/>
          <a:lstStyle/>
          <a:p>
            <a:pPr marL="0" indent="0">
              <a:buNone/>
            </a:pPr>
            <a:r>
              <a:rPr lang="en-US" altLang="en-US" sz="1600" dirty="0"/>
              <a:t>Before converged networks, an organization would have been separately cabled for telephone, video, and data. Each of these networks would use different technologies to carry the signal. </a:t>
            </a:r>
          </a:p>
          <a:p>
            <a:pPr marL="0" indent="0">
              <a:buNone/>
            </a:pPr>
            <a:r>
              <a:rPr lang="en-US" altLang="en-US" sz="1600" dirty="0"/>
              <a:t>Each of these technologies would use a different set of rules and standards.</a:t>
            </a:r>
            <a:endParaRPr lang="en-CA" altLang="en-US" sz="1600" dirty="0"/>
          </a:p>
        </p:txBody>
      </p:sp>
      <p:pic>
        <p:nvPicPr>
          <p:cNvPr id="5" name="Picture 4"/>
          <p:cNvPicPr>
            <a:picLocks noChangeAspect="1"/>
          </p:cNvPicPr>
          <p:nvPr/>
        </p:nvPicPr>
        <p:blipFill>
          <a:blip r:embed="rId4"/>
          <a:stretch>
            <a:fillRect/>
          </a:stretch>
        </p:blipFill>
        <p:spPr>
          <a:xfrm>
            <a:off x="3958936" y="798944"/>
            <a:ext cx="4808118" cy="3159992"/>
          </a:xfrm>
          <a:prstGeom prst="rect">
            <a:avLst/>
          </a:prstGeom>
        </p:spPr>
      </p:pic>
    </p:spTree>
    <p:custDataLst>
      <p:tags r:id="rId1"/>
    </p:custDataLst>
    <p:extLst>
      <p:ext uri="{BB962C8B-B14F-4D97-AF65-F5344CB8AC3E}">
        <p14:creationId xmlns:p14="http://schemas.microsoft.com/office/powerpoint/2010/main" val="3001470487"/>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4858077" cy="757551"/>
          </a:xfrm>
        </p:spPr>
        <p:txBody>
          <a:bodyPr/>
          <a:lstStyle/>
          <a:p>
            <a:r>
              <a:rPr lang="en-US" altLang="en-US" sz="1600" dirty="0"/>
              <a:t>Internet Connections</a:t>
            </a:r>
            <a:br>
              <a:rPr lang="en-US" altLang="en-US" dirty="0"/>
            </a:br>
            <a:r>
              <a:rPr lang="en-US" altLang="en-US" dirty="0"/>
              <a:t>The Converging Network (Cont.)</a:t>
            </a:r>
            <a:endParaRPr lang="en-CA" altLang="en-US" dirty="0"/>
          </a:p>
        </p:txBody>
      </p:sp>
      <p:sp>
        <p:nvSpPr>
          <p:cNvPr id="13315" name="Content Placeholder 2"/>
          <p:cNvSpPr>
            <a:spLocks noGrp="1"/>
          </p:cNvSpPr>
          <p:nvPr>
            <p:ph idx="1"/>
          </p:nvPr>
        </p:nvSpPr>
        <p:spPr>
          <a:xfrm>
            <a:off x="223066" y="879499"/>
            <a:ext cx="3735870" cy="3082610"/>
          </a:xfrm>
        </p:spPr>
        <p:txBody>
          <a:bodyPr/>
          <a:lstStyle/>
          <a:p>
            <a:pPr marL="0" indent="0">
              <a:buNone/>
            </a:pPr>
            <a:r>
              <a:rPr lang="en-CA" altLang="en-US" sz="1600" dirty="0"/>
              <a:t>Converged data networks carry multiple services on one link including: </a:t>
            </a:r>
          </a:p>
          <a:p>
            <a:pPr lvl="1">
              <a:buFont typeface="Arial" panose="020B0604020202020204" pitchFamily="34" charset="0"/>
              <a:buChar char="•"/>
            </a:pPr>
            <a:r>
              <a:rPr lang="en-CA" altLang="en-US" sz="1600" dirty="0"/>
              <a:t>data </a:t>
            </a:r>
          </a:p>
          <a:p>
            <a:pPr lvl="1">
              <a:buFont typeface="Arial" panose="020B0604020202020204" pitchFamily="34" charset="0"/>
              <a:buChar char="•"/>
            </a:pPr>
            <a:r>
              <a:rPr lang="en-CA" altLang="en-US" sz="1600" dirty="0"/>
              <a:t>voice</a:t>
            </a:r>
          </a:p>
          <a:p>
            <a:pPr lvl="1">
              <a:buFont typeface="Arial" panose="020B0604020202020204" pitchFamily="34" charset="0"/>
              <a:buChar char="•"/>
            </a:pPr>
            <a:r>
              <a:rPr lang="en-CA" altLang="en-US" sz="1600" dirty="0"/>
              <a:t>video</a:t>
            </a:r>
          </a:p>
          <a:p>
            <a:pPr marL="0" indent="0">
              <a:buNone/>
            </a:pPr>
            <a:r>
              <a:rPr lang="en-CA" altLang="en-US" sz="1600" dirty="0"/>
              <a:t>Converged networks can deliver data, voice, and video over the same network infrastructure. The network infrastructure uses the same set of rules and standards.</a:t>
            </a:r>
          </a:p>
          <a:p>
            <a:pPr marL="0" indent="0">
              <a:buNone/>
            </a:pPr>
            <a:endParaRPr lang="en-CA" altLang="en-US" dirty="0"/>
          </a:p>
        </p:txBody>
      </p:sp>
      <p:pic>
        <p:nvPicPr>
          <p:cNvPr id="4" name="Picture 3"/>
          <p:cNvPicPr>
            <a:picLocks noChangeAspect="1"/>
          </p:cNvPicPr>
          <p:nvPr/>
        </p:nvPicPr>
        <p:blipFill>
          <a:blip r:embed="rId4"/>
          <a:stretch>
            <a:fillRect/>
          </a:stretch>
        </p:blipFill>
        <p:spPr>
          <a:xfrm>
            <a:off x="3958936" y="876009"/>
            <a:ext cx="4977527" cy="3086100"/>
          </a:xfrm>
          <a:prstGeom prst="rect">
            <a:avLst/>
          </a:prstGeom>
        </p:spPr>
      </p:pic>
    </p:spTree>
    <p:custDataLst>
      <p:tags r:id="rId1"/>
    </p:custDataLst>
    <p:extLst>
      <p:ext uri="{BB962C8B-B14F-4D97-AF65-F5344CB8AC3E}">
        <p14:creationId xmlns:p14="http://schemas.microsoft.com/office/powerpoint/2010/main" val="2360324304"/>
      </p:ext>
    </p:extLst>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1600" dirty="0"/>
              <a:t>Internet Connections</a:t>
            </a:r>
            <a:br>
              <a:rPr lang="en-US" dirty="0"/>
            </a:br>
            <a:r>
              <a:rPr lang="en-US" dirty="0"/>
              <a:t>Video – Download and Install Packet Tracer</a:t>
            </a:r>
          </a:p>
        </p:txBody>
      </p:sp>
      <p:sp>
        <p:nvSpPr>
          <p:cNvPr id="2" name="TextBox 1">
            <a:extLst>
              <a:ext uri="{FF2B5EF4-FFF2-40B4-BE49-F238E27FC236}">
                <a16:creationId xmlns:a16="http://schemas.microsoft.com/office/drawing/2014/main" id="{572B4726-4F97-4776-BF36-8887934D7622}"/>
              </a:ext>
            </a:extLst>
          </p:cNvPr>
          <p:cNvSpPr txBox="1"/>
          <p:nvPr/>
        </p:nvSpPr>
        <p:spPr>
          <a:xfrm>
            <a:off x="389467" y="982133"/>
            <a:ext cx="8365066" cy="369332"/>
          </a:xfrm>
          <a:prstGeom prst="rect">
            <a:avLst/>
          </a:prstGeom>
          <a:noFill/>
        </p:spPr>
        <p:txBody>
          <a:bodyPr wrap="square" rtlCol="0">
            <a:spAutoFit/>
          </a:bodyPr>
          <a:lstStyle/>
          <a:p>
            <a:r>
              <a:rPr lang="en-US" dirty="0"/>
              <a:t>This video will demonstrate the download and install process of Packet Tracer.</a:t>
            </a:r>
          </a:p>
        </p:txBody>
      </p:sp>
    </p:spTree>
    <p:extLst>
      <p:ext uri="{BB962C8B-B14F-4D97-AF65-F5344CB8AC3E}">
        <p14:creationId xmlns:p14="http://schemas.microsoft.com/office/powerpoint/2010/main" val="3036343635"/>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 y="15993"/>
            <a:ext cx="9144000" cy="757551"/>
          </a:xfrm>
        </p:spPr>
        <p:txBody>
          <a:bodyPr/>
          <a:lstStyle/>
          <a:p>
            <a:r>
              <a:rPr lang="en-US" sz="1600" dirty="0"/>
              <a:t>Internet Connections</a:t>
            </a:r>
            <a:br>
              <a:rPr lang="en-US" dirty="0"/>
            </a:br>
            <a:r>
              <a:rPr lang="en-US" dirty="0"/>
              <a:t>Video – Getting Started in Cisco Packet Tracer</a:t>
            </a:r>
          </a:p>
        </p:txBody>
      </p:sp>
      <p:sp>
        <p:nvSpPr>
          <p:cNvPr id="2" name="TextBox 1">
            <a:extLst>
              <a:ext uri="{FF2B5EF4-FFF2-40B4-BE49-F238E27FC236}">
                <a16:creationId xmlns:a16="http://schemas.microsoft.com/office/drawing/2014/main" id="{0A69B2E0-30F8-436A-97AA-D48D88BF5E7E}"/>
              </a:ext>
            </a:extLst>
          </p:cNvPr>
          <p:cNvSpPr txBox="1"/>
          <p:nvPr/>
        </p:nvSpPr>
        <p:spPr>
          <a:xfrm>
            <a:off x="228601" y="914400"/>
            <a:ext cx="7831666" cy="923330"/>
          </a:xfrm>
          <a:prstGeom prst="rect">
            <a:avLst/>
          </a:prstGeom>
          <a:noFill/>
        </p:spPr>
        <p:txBody>
          <a:bodyPr wrap="square" rtlCol="0">
            <a:spAutoFit/>
          </a:bodyPr>
          <a:lstStyle/>
          <a:p>
            <a:r>
              <a:rPr lang="en-US" dirty="0"/>
              <a:t>This video will cover the following:</a:t>
            </a:r>
          </a:p>
          <a:p>
            <a:pPr marL="285750" indent="-285750">
              <a:buFont typeface="Arial" panose="020B0604020202020204" pitchFamily="34" charset="0"/>
              <a:buChar char="•"/>
            </a:pPr>
            <a:r>
              <a:rPr lang="en-US" dirty="0"/>
              <a:t>Navigate the Packet Tracer interface</a:t>
            </a:r>
          </a:p>
          <a:p>
            <a:pPr marL="285750" indent="-285750">
              <a:buFont typeface="Arial" panose="020B0604020202020204" pitchFamily="34" charset="0"/>
              <a:buChar char="•"/>
            </a:pPr>
            <a:r>
              <a:rPr lang="en-US" dirty="0"/>
              <a:t>Customize the Packet Tracer Interface</a:t>
            </a:r>
          </a:p>
        </p:txBody>
      </p:sp>
    </p:spTree>
    <p:extLst>
      <p:ext uri="{BB962C8B-B14F-4D97-AF65-F5344CB8AC3E}">
        <p14:creationId xmlns:p14="http://schemas.microsoft.com/office/powerpoint/2010/main" val="1779332428"/>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1600" dirty="0"/>
              <a:t>Internet Connections</a:t>
            </a:r>
            <a:br>
              <a:rPr lang="en-US" dirty="0"/>
            </a:br>
            <a:r>
              <a:rPr lang="en-US" dirty="0"/>
              <a:t>Packet Tracer – Network Representation</a:t>
            </a:r>
          </a:p>
        </p:txBody>
      </p:sp>
      <p:sp>
        <p:nvSpPr>
          <p:cNvPr id="2" name="Content Placeholder 1"/>
          <p:cNvSpPr>
            <a:spLocks noGrp="1"/>
          </p:cNvSpPr>
          <p:nvPr>
            <p:ph idx="1"/>
          </p:nvPr>
        </p:nvSpPr>
        <p:spPr>
          <a:xfrm>
            <a:off x="144065" y="798944"/>
            <a:ext cx="8853286" cy="3428499"/>
          </a:xfrm>
        </p:spPr>
        <p:txBody>
          <a:bodyPr/>
          <a:lstStyle/>
          <a:p>
            <a:pPr marL="0" indent="0">
              <a:buNone/>
            </a:pPr>
            <a:r>
              <a:rPr lang="en-US" sz="1600" dirty="0"/>
              <a:t>In this Packet tracer you will do the following: </a:t>
            </a:r>
          </a:p>
          <a:p>
            <a:pPr lvl="1"/>
            <a:r>
              <a:rPr lang="en-US" sz="1600" dirty="0"/>
              <a:t>The network model in this activity incorporates many of the technologies that you will master in your CCNA studies. </a:t>
            </a:r>
          </a:p>
          <a:p>
            <a:pPr marL="0" indent="0">
              <a:buNone/>
            </a:pPr>
            <a:endParaRPr lang="en-US" sz="1600" dirty="0"/>
          </a:p>
          <a:p>
            <a:pPr marL="0" indent="0">
              <a:buNone/>
            </a:pPr>
            <a:r>
              <a:rPr lang="en-US" sz="1600" dirty="0"/>
              <a:t> </a:t>
            </a:r>
            <a:r>
              <a:rPr lang="en-US" sz="1600" b="1" dirty="0"/>
              <a:t>Note</a:t>
            </a:r>
            <a:r>
              <a:rPr lang="en-US" sz="1600" dirty="0"/>
              <a:t>: It is not important that you understand everything you see and do in this activity. </a:t>
            </a:r>
          </a:p>
        </p:txBody>
      </p:sp>
    </p:spTree>
    <p:extLst>
      <p:ext uri="{BB962C8B-B14F-4D97-AF65-F5344CB8AC3E}">
        <p14:creationId xmlns:p14="http://schemas.microsoft.com/office/powerpoint/2010/main" val="2508136750"/>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8231464" cy="1802391"/>
          </a:xfrm>
        </p:spPr>
        <p:txBody>
          <a:bodyPr/>
          <a:lstStyle/>
          <a:p>
            <a:r>
              <a:rPr lang="en-US" sz="4000" dirty="0">
                <a:solidFill>
                  <a:schemeClr val="accent5">
                    <a:lumMod val="40000"/>
                    <a:lumOff val="60000"/>
                  </a:schemeClr>
                </a:solidFill>
              </a:rPr>
              <a:t>1.6 Reliable Networks</a:t>
            </a:r>
          </a:p>
        </p:txBody>
      </p:sp>
    </p:spTree>
    <p:custDataLst>
      <p:tags r:id="rId1"/>
    </p:custDataLst>
    <p:extLst>
      <p:ext uri="{BB962C8B-B14F-4D97-AF65-F5344CB8AC3E}">
        <p14:creationId xmlns:p14="http://schemas.microsoft.com/office/powerpoint/2010/main" val="4122653524"/>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9144000" cy="757551"/>
          </a:xfrm>
        </p:spPr>
        <p:txBody>
          <a:bodyPr/>
          <a:lstStyle/>
          <a:p>
            <a:r>
              <a:rPr lang="en-US" altLang="en-US" sz="1600" dirty="0"/>
              <a:t>Reliable Network</a:t>
            </a:r>
            <a:br>
              <a:rPr lang="en-US" altLang="en-US" dirty="0"/>
            </a:br>
            <a:r>
              <a:rPr lang="en-US" altLang="en-US" dirty="0" err="1"/>
              <a:t>Network</a:t>
            </a:r>
            <a:r>
              <a:rPr lang="en-US" altLang="en-US" dirty="0"/>
              <a:t> Architecture</a:t>
            </a:r>
            <a:endParaRPr lang="en-CA" altLang="en-US" dirty="0"/>
          </a:p>
        </p:txBody>
      </p:sp>
      <p:sp>
        <p:nvSpPr>
          <p:cNvPr id="13315" name="Content Placeholder 2"/>
          <p:cNvSpPr>
            <a:spLocks noGrp="1"/>
          </p:cNvSpPr>
          <p:nvPr>
            <p:ph idx="1"/>
          </p:nvPr>
        </p:nvSpPr>
        <p:spPr>
          <a:xfrm>
            <a:off x="4883285" y="414868"/>
            <a:ext cx="4192621" cy="4075490"/>
          </a:xfrm>
        </p:spPr>
        <p:txBody>
          <a:bodyPr/>
          <a:lstStyle/>
          <a:p>
            <a:endParaRPr lang="en-CA" altLang="en-US" dirty="0"/>
          </a:p>
          <a:p>
            <a:pPr marL="0" indent="0">
              <a:buNone/>
            </a:pPr>
            <a:r>
              <a:rPr lang="en-CA" altLang="en-US" sz="1600" dirty="0"/>
              <a:t>Network Architecture refers to the technologies that support the infrastructure that moves data across the network.</a:t>
            </a:r>
          </a:p>
          <a:p>
            <a:pPr marL="0" indent="0">
              <a:buNone/>
            </a:pPr>
            <a:r>
              <a:rPr lang="en-CA" altLang="en-US" sz="1600" dirty="0"/>
              <a:t>There are four basic characteristics that the underlying architectures need to address to meet user expectations:</a:t>
            </a:r>
          </a:p>
          <a:p>
            <a:pPr lvl="1">
              <a:buFont typeface="Arial" panose="020B0604020202020204" pitchFamily="34" charset="0"/>
              <a:buChar char="•"/>
            </a:pPr>
            <a:r>
              <a:rPr lang="en-CA" altLang="en-US" sz="1600" dirty="0"/>
              <a:t>Fault Tolerance</a:t>
            </a:r>
          </a:p>
          <a:p>
            <a:pPr lvl="1">
              <a:buFont typeface="Arial" panose="020B0604020202020204" pitchFamily="34" charset="0"/>
              <a:buChar char="•"/>
            </a:pPr>
            <a:r>
              <a:rPr lang="en-CA" altLang="en-US" sz="1600" dirty="0"/>
              <a:t>Scalability</a:t>
            </a:r>
          </a:p>
          <a:p>
            <a:pPr lvl="1">
              <a:buFont typeface="Arial" panose="020B0604020202020204" pitchFamily="34" charset="0"/>
              <a:buChar char="•"/>
            </a:pPr>
            <a:r>
              <a:rPr lang="en-CA" altLang="en-US" sz="1600" dirty="0"/>
              <a:t>Quality of Service (</a:t>
            </a:r>
            <a:r>
              <a:rPr lang="en-CA" altLang="en-US" sz="1600" dirty="0" err="1"/>
              <a:t>QoS</a:t>
            </a:r>
            <a:r>
              <a:rPr lang="en-CA" altLang="en-US" sz="1600" dirty="0"/>
              <a:t>)</a:t>
            </a:r>
          </a:p>
          <a:p>
            <a:pPr lvl="1">
              <a:buFont typeface="Arial" panose="020B0604020202020204" pitchFamily="34" charset="0"/>
              <a:buChar char="•"/>
            </a:pPr>
            <a:r>
              <a:rPr lang="en-CA" altLang="en-US" sz="1600" dirty="0"/>
              <a:t>Security</a:t>
            </a:r>
          </a:p>
        </p:txBody>
      </p:sp>
      <p:pic>
        <p:nvPicPr>
          <p:cNvPr id="2" name="Picture 1"/>
          <p:cNvPicPr>
            <a:picLocks noChangeAspect="1"/>
          </p:cNvPicPr>
          <p:nvPr/>
        </p:nvPicPr>
        <p:blipFill>
          <a:blip r:embed="rId3"/>
          <a:stretch>
            <a:fillRect/>
          </a:stretch>
        </p:blipFill>
        <p:spPr>
          <a:xfrm>
            <a:off x="448425" y="824344"/>
            <a:ext cx="3772426" cy="3724795"/>
          </a:xfrm>
          <a:prstGeom prst="rect">
            <a:avLst/>
          </a:prstGeom>
        </p:spPr>
      </p:pic>
    </p:spTree>
    <p:extLst>
      <p:ext uri="{BB962C8B-B14F-4D97-AF65-F5344CB8AC3E}">
        <p14:creationId xmlns:p14="http://schemas.microsoft.com/office/powerpoint/2010/main" val="738450805"/>
      </p:ext>
    </p:extLst>
  </p:cSld>
  <p:clrMapOvr>
    <a:masterClrMapping/>
  </p:clrMapOvr>
  <p:transition spd="slow">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8875300" cy="657417"/>
          </a:xfrm>
        </p:spPr>
        <p:txBody>
          <a:bodyPr/>
          <a:lstStyle/>
          <a:p>
            <a:r>
              <a:rPr lang="en-US" altLang="en-US" sz="1600" dirty="0"/>
              <a:t>Reliable Network</a:t>
            </a:r>
            <a:br>
              <a:rPr lang="en-US" altLang="en-US" dirty="0"/>
            </a:br>
            <a:r>
              <a:rPr lang="en-US" altLang="en-US" dirty="0"/>
              <a:t>Fault Tolerance</a:t>
            </a:r>
            <a:endParaRPr lang="en-CA" altLang="en-US" dirty="0"/>
          </a:p>
        </p:txBody>
      </p:sp>
      <p:sp>
        <p:nvSpPr>
          <p:cNvPr id="13315" name="Content Placeholder 2"/>
          <p:cNvSpPr>
            <a:spLocks noGrp="1"/>
          </p:cNvSpPr>
          <p:nvPr>
            <p:ph idx="1"/>
          </p:nvPr>
        </p:nvSpPr>
        <p:spPr>
          <a:xfrm>
            <a:off x="202765" y="698810"/>
            <a:ext cx="4174502" cy="4013508"/>
          </a:xfrm>
        </p:spPr>
        <p:txBody>
          <a:bodyPr/>
          <a:lstStyle/>
          <a:p>
            <a:pPr marL="0" indent="0">
              <a:buNone/>
            </a:pPr>
            <a:r>
              <a:rPr lang="en-CA" altLang="en-US" sz="1600" dirty="0"/>
              <a:t>A fault tolerant network limits the impact of a failure by limiting the number of affected devices. Multiple paths are required for fault tolerance.</a:t>
            </a:r>
          </a:p>
          <a:p>
            <a:pPr marL="0" indent="0">
              <a:buNone/>
            </a:pPr>
            <a:r>
              <a:rPr lang="en-CA" altLang="en-US" sz="1600" dirty="0"/>
              <a:t>Reliable networks provide redundancy by implementing a packet switched network:</a:t>
            </a:r>
          </a:p>
          <a:p>
            <a:pPr lvl="1">
              <a:buFont typeface="Arial" panose="020B0604020202020204" pitchFamily="34" charset="0"/>
              <a:buChar char="•"/>
            </a:pPr>
            <a:r>
              <a:rPr lang="en-CA" altLang="en-US" sz="1600" dirty="0"/>
              <a:t>Packet switching splits traffic into packets that are routed over a network. </a:t>
            </a:r>
          </a:p>
          <a:p>
            <a:pPr lvl="1">
              <a:buFont typeface="Arial" panose="020B0604020202020204" pitchFamily="34" charset="0"/>
              <a:buChar char="•"/>
            </a:pPr>
            <a:r>
              <a:rPr lang="en-CA" altLang="en-US" sz="1600" dirty="0"/>
              <a:t>Each packet could theoretically take a different path to the destination.</a:t>
            </a:r>
          </a:p>
          <a:p>
            <a:pPr marL="0" indent="0">
              <a:buNone/>
            </a:pPr>
            <a:r>
              <a:rPr lang="en-CA" altLang="en-US" sz="1600" dirty="0"/>
              <a:t>This is not possible with circuit-switched networks which establish dedicated circuits.</a:t>
            </a:r>
          </a:p>
          <a:p>
            <a:endParaRPr lang="en-CA" altLang="en-US" dirty="0"/>
          </a:p>
        </p:txBody>
      </p:sp>
      <p:pic>
        <p:nvPicPr>
          <p:cNvPr id="2" name="Picture 1"/>
          <p:cNvPicPr>
            <a:picLocks noChangeAspect="1"/>
          </p:cNvPicPr>
          <p:nvPr/>
        </p:nvPicPr>
        <p:blipFill>
          <a:blip r:embed="rId3"/>
          <a:stretch>
            <a:fillRect/>
          </a:stretch>
        </p:blipFill>
        <p:spPr>
          <a:xfrm>
            <a:off x="4308804" y="755961"/>
            <a:ext cx="4769261" cy="3079440"/>
          </a:xfrm>
          <a:prstGeom prst="rect">
            <a:avLst/>
          </a:prstGeom>
        </p:spPr>
      </p:pic>
    </p:spTree>
    <p:extLst>
      <p:ext uri="{BB962C8B-B14F-4D97-AF65-F5344CB8AC3E}">
        <p14:creationId xmlns:p14="http://schemas.microsoft.com/office/powerpoint/2010/main" val="2362907193"/>
      </p:ext>
    </p:extLst>
  </p:cSld>
  <p:clrMapOvr>
    <a:masterClrMapping/>
  </p:clrMapOvr>
  <p:transition spd="slow">
    <p:wip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9144000" cy="757551"/>
          </a:xfrm>
        </p:spPr>
        <p:txBody>
          <a:bodyPr/>
          <a:lstStyle/>
          <a:p>
            <a:r>
              <a:rPr lang="en-US" altLang="en-US" sz="1600" dirty="0"/>
              <a:t>Reliable Network</a:t>
            </a:r>
            <a:br>
              <a:rPr lang="en-US" altLang="en-US" dirty="0"/>
            </a:br>
            <a:r>
              <a:rPr lang="en-US" altLang="en-US" dirty="0"/>
              <a:t>Scalability</a:t>
            </a:r>
            <a:endParaRPr lang="en-CA" altLang="en-US" dirty="0"/>
          </a:p>
        </p:txBody>
      </p:sp>
      <p:sp>
        <p:nvSpPr>
          <p:cNvPr id="13315" name="Content Placeholder 2"/>
          <p:cNvSpPr>
            <a:spLocks noGrp="1"/>
          </p:cNvSpPr>
          <p:nvPr>
            <p:ph idx="1"/>
          </p:nvPr>
        </p:nvSpPr>
        <p:spPr>
          <a:xfrm>
            <a:off x="5432086" y="784034"/>
            <a:ext cx="3529770" cy="3384643"/>
          </a:xfrm>
        </p:spPr>
        <p:txBody>
          <a:bodyPr/>
          <a:lstStyle/>
          <a:p>
            <a:endParaRPr lang="en-CA" altLang="en-US" sz="1800" dirty="0"/>
          </a:p>
          <a:p>
            <a:pPr marL="0" indent="0">
              <a:buNone/>
            </a:pPr>
            <a:r>
              <a:rPr lang="en-CA" altLang="en-US" sz="1800" dirty="0"/>
              <a:t>A scalable network can expand quickly and easily to support new users and applications without impacting the performance of services to existing users.</a:t>
            </a:r>
          </a:p>
          <a:p>
            <a:pPr marL="0" indent="0">
              <a:buNone/>
            </a:pPr>
            <a:r>
              <a:rPr lang="en-CA" altLang="en-US" sz="1800" dirty="0"/>
              <a:t>Network designers follow accepted standards and protocols in order to make the networks scalable.</a:t>
            </a:r>
          </a:p>
          <a:p>
            <a:endParaRPr lang="en-CA" altLang="en-US" dirty="0"/>
          </a:p>
        </p:txBody>
      </p:sp>
      <p:pic>
        <p:nvPicPr>
          <p:cNvPr id="3" name="Picture 2"/>
          <p:cNvPicPr>
            <a:picLocks noChangeAspect="1"/>
          </p:cNvPicPr>
          <p:nvPr/>
        </p:nvPicPr>
        <p:blipFill>
          <a:blip r:embed="rId3"/>
          <a:stretch>
            <a:fillRect/>
          </a:stretch>
        </p:blipFill>
        <p:spPr>
          <a:xfrm>
            <a:off x="87550" y="984157"/>
            <a:ext cx="5234470" cy="3639798"/>
          </a:xfrm>
          <a:prstGeom prst="rect">
            <a:avLst/>
          </a:prstGeom>
        </p:spPr>
      </p:pic>
    </p:spTree>
    <p:extLst>
      <p:ext uri="{BB962C8B-B14F-4D97-AF65-F5344CB8AC3E}">
        <p14:creationId xmlns:p14="http://schemas.microsoft.com/office/powerpoint/2010/main" val="112306789"/>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9056451" cy="757551"/>
          </a:xfrm>
        </p:spPr>
        <p:txBody>
          <a:bodyPr/>
          <a:lstStyle/>
          <a:p>
            <a:r>
              <a:rPr lang="en-US" altLang="en-US" sz="1600" dirty="0"/>
              <a:t>Reliable Network</a:t>
            </a:r>
            <a:br>
              <a:rPr lang="en-US" altLang="en-US" dirty="0"/>
            </a:br>
            <a:r>
              <a:rPr lang="en-US" altLang="en-US" dirty="0"/>
              <a:t>Quality of Service</a:t>
            </a:r>
            <a:endParaRPr lang="en-CA" altLang="en-US" dirty="0"/>
          </a:p>
        </p:txBody>
      </p:sp>
      <p:sp>
        <p:nvSpPr>
          <p:cNvPr id="13315" name="Content Placeholder 2"/>
          <p:cNvSpPr>
            <a:spLocks noGrp="1"/>
          </p:cNvSpPr>
          <p:nvPr>
            <p:ph idx="1"/>
          </p:nvPr>
        </p:nvSpPr>
        <p:spPr>
          <a:xfrm>
            <a:off x="87549" y="798944"/>
            <a:ext cx="3809042" cy="4147129"/>
          </a:xfrm>
        </p:spPr>
        <p:txBody>
          <a:bodyPr/>
          <a:lstStyle/>
          <a:p>
            <a:pPr marL="0" indent="0">
              <a:buNone/>
            </a:pPr>
            <a:r>
              <a:rPr lang="en-CA" altLang="en-US" dirty="0"/>
              <a:t>Voice and live video transmissions require higher expectations for those services being delivered.  </a:t>
            </a:r>
          </a:p>
          <a:p>
            <a:pPr marL="0" indent="0">
              <a:buNone/>
            </a:pPr>
            <a:r>
              <a:rPr lang="en-CA" altLang="en-US" dirty="0"/>
              <a:t>Have you ever watched a live video with constant breaks and pauses? This is caused when there is a higher demand for bandwidth than available – and QoS isn’t configured.</a:t>
            </a:r>
          </a:p>
          <a:p>
            <a:pPr>
              <a:buFont typeface="Arial" panose="020B0604020202020204" pitchFamily="34" charset="0"/>
              <a:buChar char="•"/>
            </a:pPr>
            <a:r>
              <a:rPr lang="en-CA" altLang="en-US" dirty="0"/>
              <a:t>Quality of Service (</a:t>
            </a:r>
            <a:r>
              <a:rPr lang="en-CA" altLang="en-US" dirty="0" err="1"/>
              <a:t>QoS</a:t>
            </a:r>
            <a:r>
              <a:rPr lang="en-CA" altLang="en-US" dirty="0"/>
              <a:t>) is the primary mechanism used to ensure reliable delivery of content for all users. </a:t>
            </a:r>
          </a:p>
          <a:p>
            <a:pPr>
              <a:buFont typeface="Arial" panose="020B0604020202020204" pitchFamily="34" charset="0"/>
              <a:buChar char="•"/>
            </a:pPr>
            <a:r>
              <a:rPr lang="en-CA" altLang="en-US" dirty="0"/>
              <a:t>With a QoS policy in place, the router can more easily manage the flow of data and voice traffic.</a:t>
            </a:r>
          </a:p>
          <a:p>
            <a:pPr>
              <a:buFont typeface="Wingdings" panose="05000000000000000000" pitchFamily="2" charset="2"/>
              <a:buChar char="Ø"/>
            </a:pPr>
            <a:endParaRPr lang="en-CA" altLang="en-US" dirty="0"/>
          </a:p>
        </p:txBody>
      </p:sp>
      <p:pic>
        <p:nvPicPr>
          <p:cNvPr id="3" name="Picture 2"/>
          <p:cNvPicPr>
            <a:picLocks noChangeAspect="1"/>
          </p:cNvPicPr>
          <p:nvPr/>
        </p:nvPicPr>
        <p:blipFill>
          <a:blip r:embed="rId3"/>
          <a:stretch>
            <a:fillRect/>
          </a:stretch>
        </p:blipFill>
        <p:spPr>
          <a:xfrm>
            <a:off x="3896591" y="798944"/>
            <a:ext cx="5106266" cy="3909372"/>
          </a:xfrm>
          <a:prstGeom prst="rect">
            <a:avLst/>
          </a:prstGeom>
        </p:spPr>
      </p:pic>
    </p:spTree>
    <p:extLst>
      <p:ext uri="{BB962C8B-B14F-4D97-AF65-F5344CB8AC3E}">
        <p14:creationId xmlns:p14="http://schemas.microsoft.com/office/powerpoint/2010/main" val="3182582864"/>
      </p:ext>
    </p:extLst>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5234470" cy="757551"/>
          </a:xfrm>
        </p:spPr>
        <p:txBody>
          <a:bodyPr/>
          <a:lstStyle/>
          <a:p>
            <a:r>
              <a:rPr lang="en-US" altLang="en-US" sz="1600" dirty="0"/>
              <a:t>Reliable Network</a:t>
            </a:r>
            <a:br>
              <a:rPr lang="en-US" altLang="en-US" dirty="0"/>
            </a:br>
            <a:r>
              <a:rPr lang="en-US" altLang="en-US" dirty="0" err="1"/>
              <a:t>Network</a:t>
            </a:r>
            <a:r>
              <a:rPr lang="en-US" altLang="en-US" dirty="0"/>
              <a:t> Security</a:t>
            </a:r>
            <a:endParaRPr lang="en-CA" altLang="en-US" dirty="0"/>
          </a:p>
        </p:txBody>
      </p:sp>
      <p:sp>
        <p:nvSpPr>
          <p:cNvPr id="13315" name="Content Placeholder 2"/>
          <p:cNvSpPr>
            <a:spLocks noGrp="1"/>
          </p:cNvSpPr>
          <p:nvPr>
            <p:ph idx="1"/>
          </p:nvPr>
        </p:nvSpPr>
        <p:spPr>
          <a:xfrm>
            <a:off x="5164667" y="132511"/>
            <a:ext cx="3687122" cy="4595354"/>
          </a:xfrm>
        </p:spPr>
        <p:txBody>
          <a:bodyPr/>
          <a:lstStyle/>
          <a:p>
            <a:pPr marL="0" indent="0">
              <a:buNone/>
            </a:pPr>
            <a:r>
              <a:rPr lang="en-CA" altLang="en-US" dirty="0"/>
              <a:t>There are two main types of network security that must be addressed:  </a:t>
            </a:r>
          </a:p>
          <a:p>
            <a:pPr lvl="1">
              <a:buFont typeface="Arial" panose="020B0604020202020204" pitchFamily="34" charset="0"/>
              <a:buChar char="•"/>
            </a:pPr>
            <a:r>
              <a:rPr lang="en-CA" altLang="en-US" sz="1500" dirty="0"/>
              <a:t>Network infrastructure security</a:t>
            </a:r>
          </a:p>
          <a:p>
            <a:pPr lvl="2">
              <a:buFont typeface="Arial" panose="020B0604020202020204" pitchFamily="34" charset="0"/>
              <a:buChar char="•"/>
            </a:pPr>
            <a:r>
              <a:rPr lang="en-CA" altLang="en-US" sz="1400" dirty="0"/>
              <a:t>Physical security of network devices</a:t>
            </a:r>
          </a:p>
          <a:p>
            <a:pPr lvl="2">
              <a:buFont typeface="Arial" panose="020B0604020202020204" pitchFamily="34" charset="0"/>
              <a:buChar char="•"/>
            </a:pPr>
            <a:r>
              <a:rPr lang="en-CA" altLang="en-US" sz="1400" dirty="0"/>
              <a:t>Preventing unauthorized access to the devices</a:t>
            </a:r>
          </a:p>
          <a:p>
            <a:pPr lvl="1">
              <a:buFont typeface="Arial" panose="020B0604020202020204" pitchFamily="34" charset="0"/>
              <a:buChar char="•"/>
            </a:pPr>
            <a:r>
              <a:rPr lang="en-CA" altLang="en-US" sz="1500" dirty="0"/>
              <a:t>Information Security</a:t>
            </a:r>
          </a:p>
          <a:p>
            <a:pPr lvl="2">
              <a:buFont typeface="Arial" panose="020B0604020202020204" pitchFamily="34" charset="0"/>
              <a:buChar char="•"/>
            </a:pPr>
            <a:r>
              <a:rPr lang="en-CA" altLang="en-US" sz="1400" dirty="0"/>
              <a:t>Protection of the information or data transmitted over the network</a:t>
            </a:r>
          </a:p>
          <a:p>
            <a:pPr marL="0" indent="0">
              <a:buNone/>
            </a:pPr>
            <a:r>
              <a:rPr lang="en-CA" altLang="en-US" dirty="0"/>
              <a:t>Three goals of network security:</a:t>
            </a:r>
          </a:p>
          <a:p>
            <a:pPr lvl="1"/>
            <a:r>
              <a:rPr lang="en-CA" altLang="en-US" dirty="0"/>
              <a:t>Confidentiality – only intended recipients can read the data</a:t>
            </a:r>
          </a:p>
          <a:p>
            <a:pPr lvl="1"/>
            <a:r>
              <a:rPr lang="en-CA" altLang="en-US" dirty="0"/>
              <a:t>Integrity – assurance that the data has not be altered with during transmission</a:t>
            </a:r>
          </a:p>
          <a:p>
            <a:pPr lvl="1"/>
            <a:r>
              <a:rPr lang="en-CA" altLang="en-US" dirty="0"/>
              <a:t>Availability – assurance of timely and reliable access to data for authorized users</a:t>
            </a:r>
          </a:p>
          <a:p>
            <a:endParaRPr lang="en-CA" altLang="en-US" dirty="0"/>
          </a:p>
        </p:txBody>
      </p:sp>
      <p:pic>
        <p:nvPicPr>
          <p:cNvPr id="2" name="Picture 1"/>
          <p:cNvPicPr>
            <a:picLocks noChangeAspect="1"/>
          </p:cNvPicPr>
          <p:nvPr/>
        </p:nvPicPr>
        <p:blipFill>
          <a:blip r:embed="rId3"/>
          <a:stretch>
            <a:fillRect/>
          </a:stretch>
        </p:blipFill>
        <p:spPr>
          <a:xfrm>
            <a:off x="87549" y="988631"/>
            <a:ext cx="4975518" cy="3644666"/>
          </a:xfrm>
          <a:prstGeom prst="rect">
            <a:avLst/>
          </a:prstGeom>
        </p:spPr>
      </p:pic>
    </p:spTree>
    <p:extLst>
      <p:ext uri="{BB962C8B-B14F-4D97-AF65-F5344CB8AC3E}">
        <p14:creationId xmlns:p14="http://schemas.microsoft.com/office/powerpoint/2010/main" val="2698346635"/>
      </p:ext>
    </p:extLst>
  </p:cSld>
  <p:clrMapOvr>
    <a:masterClrMapping/>
  </p:clrMapOvr>
  <p:transition spd="slow">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8231464" cy="1802391"/>
          </a:xfrm>
        </p:spPr>
        <p:txBody>
          <a:bodyPr/>
          <a:lstStyle/>
          <a:p>
            <a:r>
              <a:rPr lang="en-US" sz="4000" dirty="0">
                <a:solidFill>
                  <a:schemeClr val="accent5">
                    <a:lumMod val="40000"/>
                    <a:lumOff val="60000"/>
                  </a:schemeClr>
                </a:solidFill>
              </a:rPr>
              <a:t>1.7 Network Trends</a:t>
            </a:r>
          </a:p>
        </p:txBody>
      </p:sp>
    </p:spTree>
    <p:custDataLst>
      <p:tags r:id="rId1"/>
    </p:custDataLst>
    <p:extLst>
      <p:ext uri="{BB962C8B-B14F-4D97-AF65-F5344CB8AC3E}">
        <p14:creationId xmlns:p14="http://schemas.microsoft.com/office/powerpoint/2010/main" val="4015053183"/>
      </p:ext>
    </p:extLst>
  </p:cSld>
  <p:clrMapOvr>
    <a:masterClrMapping/>
  </p:clrMapOvr>
  <p:transition spd="slow">
    <p:wip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9144000" cy="757551"/>
          </a:xfrm>
        </p:spPr>
        <p:txBody>
          <a:bodyPr/>
          <a:lstStyle/>
          <a:p>
            <a:r>
              <a:rPr lang="en-US" altLang="en-US" sz="1600" dirty="0"/>
              <a:t>Network Trends</a:t>
            </a:r>
            <a:br>
              <a:rPr lang="en-US" altLang="en-US" dirty="0"/>
            </a:br>
            <a:r>
              <a:rPr lang="en-US" altLang="en-US" dirty="0"/>
              <a:t>Recent Trends</a:t>
            </a:r>
            <a:endParaRPr lang="en-CA" altLang="en-US" dirty="0"/>
          </a:p>
        </p:txBody>
      </p:sp>
      <p:sp>
        <p:nvSpPr>
          <p:cNvPr id="13315" name="Content Placeholder 2"/>
          <p:cNvSpPr>
            <a:spLocks noGrp="1"/>
          </p:cNvSpPr>
          <p:nvPr>
            <p:ph idx="1"/>
          </p:nvPr>
        </p:nvSpPr>
        <p:spPr>
          <a:xfrm>
            <a:off x="5322019" y="555812"/>
            <a:ext cx="3529770" cy="3810000"/>
          </a:xfrm>
        </p:spPr>
        <p:txBody>
          <a:bodyPr/>
          <a:lstStyle/>
          <a:p>
            <a:endParaRPr lang="en-CA" altLang="en-US" dirty="0"/>
          </a:p>
          <a:p>
            <a:pPr marL="0" indent="0">
              <a:buNone/>
            </a:pPr>
            <a:r>
              <a:rPr lang="en-CA" altLang="en-US" dirty="0"/>
              <a:t>The role of the network must adjust and continually transform in order to be able to keep up with new technologies and end user devices as they constantly come to the market. </a:t>
            </a:r>
          </a:p>
          <a:p>
            <a:pPr marL="0" indent="0">
              <a:buNone/>
            </a:pPr>
            <a:r>
              <a:rPr lang="en-CA" altLang="en-US" dirty="0"/>
              <a:t>Several new networking trends that effect organizations and consumers:</a:t>
            </a:r>
          </a:p>
          <a:p>
            <a:pPr lvl="1">
              <a:buFont typeface="Arial" panose="020B0604020202020204" pitchFamily="34" charset="0"/>
              <a:buChar char="•"/>
            </a:pPr>
            <a:r>
              <a:rPr lang="en-CA" altLang="en-US" dirty="0"/>
              <a:t>Bring Your Own Device (BYOD)</a:t>
            </a:r>
          </a:p>
          <a:p>
            <a:pPr lvl="1">
              <a:buFont typeface="Arial" panose="020B0604020202020204" pitchFamily="34" charset="0"/>
              <a:buChar char="•"/>
            </a:pPr>
            <a:r>
              <a:rPr lang="en-CA" altLang="en-US" dirty="0"/>
              <a:t>Online collaboration</a:t>
            </a:r>
          </a:p>
          <a:p>
            <a:pPr lvl="1">
              <a:buFont typeface="Arial" panose="020B0604020202020204" pitchFamily="34" charset="0"/>
              <a:buChar char="•"/>
            </a:pPr>
            <a:r>
              <a:rPr lang="en-CA" altLang="en-US" dirty="0"/>
              <a:t>Video communications</a:t>
            </a:r>
          </a:p>
          <a:p>
            <a:pPr lvl="1">
              <a:buFont typeface="Arial" panose="020B0604020202020204" pitchFamily="34" charset="0"/>
              <a:buChar char="•"/>
            </a:pPr>
            <a:r>
              <a:rPr lang="en-CA" altLang="en-US" dirty="0"/>
              <a:t>Cloud computing</a:t>
            </a:r>
          </a:p>
          <a:p>
            <a:endParaRPr lang="en-CA" altLang="en-US" dirty="0"/>
          </a:p>
          <a:p>
            <a:endParaRPr lang="en-CA" altLang="en-US" dirty="0"/>
          </a:p>
        </p:txBody>
      </p:sp>
      <p:pic>
        <p:nvPicPr>
          <p:cNvPr id="3" name="Picture 2"/>
          <p:cNvPicPr>
            <a:picLocks noChangeAspect="1"/>
          </p:cNvPicPr>
          <p:nvPr/>
        </p:nvPicPr>
        <p:blipFill>
          <a:blip r:embed="rId3"/>
          <a:stretch>
            <a:fillRect/>
          </a:stretch>
        </p:blipFill>
        <p:spPr>
          <a:xfrm>
            <a:off x="87549" y="798944"/>
            <a:ext cx="5172075" cy="3724275"/>
          </a:xfrm>
          <a:prstGeom prst="rect">
            <a:avLst/>
          </a:prstGeom>
        </p:spPr>
      </p:pic>
    </p:spTree>
    <p:extLst>
      <p:ext uri="{BB962C8B-B14F-4D97-AF65-F5344CB8AC3E}">
        <p14:creationId xmlns:p14="http://schemas.microsoft.com/office/powerpoint/2010/main" val="587437588"/>
      </p:ext>
    </p:extLst>
  </p:cSld>
  <p:clrMapOvr>
    <a:masterClrMapping/>
  </p:clrMapOvr>
  <p:transition spd="slow">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5234470" cy="757551"/>
          </a:xfrm>
        </p:spPr>
        <p:txBody>
          <a:bodyPr/>
          <a:lstStyle/>
          <a:p>
            <a:r>
              <a:rPr lang="en-US" altLang="en-US" sz="1600" dirty="0"/>
              <a:t>Network Trends</a:t>
            </a:r>
            <a:br>
              <a:rPr lang="en-US" altLang="en-US" dirty="0"/>
            </a:br>
            <a:r>
              <a:rPr lang="en-US" altLang="en-US" dirty="0"/>
              <a:t>Bring Your Own Device</a:t>
            </a:r>
            <a:endParaRPr lang="en-CA" altLang="en-US" dirty="0"/>
          </a:p>
        </p:txBody>
      </p:sp>
      <p:sp>
        <p:nvSpPr>
          <p:cNvPr id="13315" name="Content Placeholder 2"/>
          <p:cNvSpPr>
            <a:spLocks noGrp="1"/>
          </p:cNvSpPr>
          <p:nvPr>
            <p:ph idx="1"/>
          </p:nvPr>
        </p:nvSpPr>
        <p:spPr>
          <a:xfrm>
            <a:off x="5322019" y="274320"/>
            <a:ext cx="3529770" cy="4315609"/>
          </a:xfrm>
        </p:spPr>
        <p:txBody>
          <a:bodyPr/>
          <a:lstStyle/>
          <a:p>
            <a:pPr marL="0" indent="0">
              <a:buNone/>
            </a:pPr>
            <a:r>
              <a:rPr lang="en-CA" altLang="en-US" dirty="0"/>
              <a:t>Bring Your Own Device (BYOD) allows users to use their own devices giving them more opportunities and greater flexibility. </a:t>
            </a:r>
          </a:p>
          <a:p>
            <a:pPr marL="0" indent="0">
              <a:buNone/>
            </a:pPr>
            <a:r>
              <a:rPr lang="en-CA" altLang="en-US" dirty="0"/>
              <a:t>BYOD allows end users to have the freedom to use personal tools to access information and communicate using their:</a:t>
            </a:r>
          </a:p>
          <a:p>
            <a:pPr lvl="1"/>
            <a:r>
              <a:rPr lang="en-CA" altLang="en-US" dirty="0"/>
              <a:t>Laptops</a:t>
            </a:r>
          </a:p>
          <a:p>
            <a:pPr lvl="1"/>
            <a:r>
              <a:rPr lang="en-CA" altLang="en-US" dirty="0"/>
              <a:t>Netbooks</a:t>
            </a:r>
          </a:p>
          <a:p>
            <a:pPr lvl="1"/>
            <a:r>
              <a:rPr lang="en-CA" altLang="en-US" dirty="0"/>
              <a:t>Tablets</a:t>
            </a:r>
          </a:p>
          <a:p>
            <a:pPr lvl="1"/>
            <a:r>
              <a:rPr lang="en-CA" altLang="en-US" dirty="0"/>
              <a:t>Smartphones</a:t>
            </a:r>
          </a:p>
          <a:p>
            <a:pPr lvl="1"/>
            <a:r>
              <a:rPr lang="en-CA" altLang="en-US" dirty="0"/>
              <a:t>E-readers</a:t>
            </a:r>
          </a:p>
          <a:p>
            <a:pPr marL="0" indent="0">
              <a:buNone/>
            </a:pPr>
            <a:r>
              <a:rPr lang="en-US" dirty="0"/>
              <a:t>BYOD means any device, with any ownership, used anywhere.</a:t>
            </a:r>
            <a:endParaRPr lang="en-CA" altLang="en-US" dirty="0"/>
          </a:p>
        </p:txBody>
      </p:sp>
      <p:pic>
        <p:nvPicPr>
          <p:cNvPr id="2" name="Picture 1"/>
          <p:cNvPicPr>
            <a:picLocks noChangeAspect="1"/>
          </p:cNvPicPr>
          <p:nvPr/>
        </p:nvPicPr>
        <p:blipFill>
          <a:blip r:embed="rId3"/>
          <a:stretch>
            <a:fillRect/>
          </a:stretch>
        </p:blipFill>
        <p:spPr>
          <a:xfrm>
            <a:off x="207094" y="894229"/>
            <a:ext cx="5114925" cy="3695700"/>
          </a:xfrm>
          <a:prstGeom prst="rect">
            <a:avLst/>
          </a:prstGeom>
        </p:spPr>
      </p:pic>
    </p:spTree>
    <p:extLst>
      <p:ext uri="{BB962C8B-B14F-4D97-AF65-F5344CB8AC3E}">
        <p14:creationId xmlns:p14="http://schemas.microsoft.com/office/powerpoint/2010/main" val="3305950304"/>
      </p:ext>
    </p:extLst>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4617313" cy="757551"/>
          </a:xfrm>
        </p:spPr>
        <p:txBody>
          <a:bodyPr/>
          <a:lstStyle/>
          <a:p>
            <a:r>
              <a:rPr lang="en-US" altLang="en-US" sz="1600" dirty="0"/>
              <a:t>Network Trends</a:t>
            </a:r>
            <a:br>
              <a:rPr lang="en-US" altLang="en-US" dirty="0"/>
            </a:br>
            <a:r>
              <a:rPr lang="en-US" altLang="en-US" dirty="0"/>
              <a:t>Online Collaboration</a:t>
            </a:r>
            <a:endParaRPr lang="en-CA" altLang="en-US" dirty="0"/>
          </a:p>
        </p:txBody>
      </p:sp>
      <p:sp>
        <p:nvSpPr>
          <p:cNvPr id="13315" name="Content Placeholder 2"/>
          <p:cNvSpPr>
            <a:spLocks noGrp="1"/>
          </p:cNvSpPr>
          <p:nvPr>
            <p:ph idx="1"/>
          </p:nvPr>
        </p:nvSpPr>
        <p:spPr>
          <a:xfrm>
            <a:off x="5357877" y="684643"/>
            <a:ext cx="3529770" cy="3754495"/>
          </a:xfrm>
        </p:spPr>
        <p:txBody>
          <a:bodyPr/>
          <a:lstStyle/>
          <a:p>
            <a:r>
              <a:rPr lang="en-CA" altLang="en-US" dirty="0"/>
              <a:t>Collaborate and work with others over the network on joint projects.</a:t>
            </a:r>
          </a:p>
          <a:p>
            <a:r>
              <a:rPr lang="en-CA" altLang="en-US" dirty="0"/>
              <a:t>Collaboration tools including Cisco WebEx (shown in the figure) gives users a way to instantly connect and interact.</a:t>
            </a:r>
          </a:p>
          <a:p>
            <a:r>
              <a:rPr lang="en-CA" altLang="en-US" dirty="0"/>
              <a:t>Collaboration is a very high priority for businesses and in education.</a:t>
            </a:r>
          </a:p>
          <a:p>
            <a:r>
              <a:rPr lang="en-US" dirty="0"/>
              <a:t>Cisco </a:t>
            </a:r>
            <a:r>
              <a:rPr lang="en-US" dirty="0" err="1"/>
              <a:t>Webex</a:t>
            </a:r>
            <a:r>
              <a:rPr lang="en-US" dirty="0"/>
              <a:t> Teams is a multifunctional collaboration tool.</a:t>
            </a:r>
          </a:p>
          <a:p>
            <a:pPr lvl="1">
              <a:buFont typeface="Arial" panose="020B0604020202020204" pitchFamily="34" charset="0"/>
              <a:buChar char="•"/>
            </a:pPr>
            <a:r>
              <a:rPr lang="en-US" dirty="0"/>
              <a:t>send instant messages </a:t>
            </a:r>
          </a:p>
          <a:p>
            <a:pPr lvl="1">
              <a:buFont typeface="Arial" panose="020B0604020202020204" pitchFamily="34" charset="0"/>
              <a:buChar char="•"/>
            </a:pPr>
            <a:r>
              <a:rPr lang="en-US" dirty="0"/>
              <a:t>post images</a:t>
            </a:r>
          </a:p>
          <a:p>
            <a:pPr lvl="1">
              <a:buFont typeface="Arial" panose="020B0604020202020204" pitchFamily="34" charset="0"/>
              <a:buChar char="•"/>
            </a:pPr>
            <a:r>
              <a:rPr lang="en-US" dirty="0"/>
              <a:t>post videos and links</a:t>
            </a:r>
            <a:endParaRPr lang="en-CA" altLang="en-US" dirty="0"/>
          </a:p>
          <a:p>
            <a:endParaRPr lang="en-CA" altLang="en-US" dirty="0"/>
          </a:p>
        </p:txBody>
      </p:sp>
      <p:pic>
        <p:nvPicPr>
          <p:cNvPr id="2" name="Picture 1"/>
          <p:cNvPicPr>
            <a:picLocks noChangeAspect="1"/>
          </p:cNvPicPr>
          <p:nvPr/>
        </p:nvPicPr>
        <p:blipFill>
          <a:blip r:embed="rId3"/>
          <a:stretch>
            <a:fillRect/>
          </a:stretch>
        </p:blipFill>
        <p:spPr>
          <a:xfrm>
            <a:off x="274622" y="1202201"/>
            <a:ext cx="4835762" cy="2719377"/>
          </a:xfrm>
          <a:prstGeom prst="rect">
            <a:avLst/>
          </a:prstGeom>
        </p:spPr>
      </p:pic>
    </p:spTree>
    <p:extLst>
      <p:ext uri="{BB962C8B-B14F-4D97-AF65-F5344CB8AC3E}">
        <p14:creationId xmlns:p14="http://schemas.microsoft.com/office/powerpoint/2010/main" val="4076195484"/>
      </p:ext>
    </p:extLst>
  </p:cSld>
  <p:clrMapOvr>
    <a:masterClrMapping/>
  </p:clrMapOvr>
  <p:transition spd="slow">
    <p:wip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9056451" cy="757551"/>
          </a:xfrm>
        </p:spPr>
        <p:txBody>
          <a:bodyPr/>
          <a:lstStyle/>
          <a:p>
            <a:r>
              <a:rPr lang="en-US" altLang="en-US" sz="1600" dirty="0"/>
              <a:t>Network Trends</a:t>
            </a:r>
            <a:br>
              <a:rPr lang="en-US" altLang="en-US" dirty="0"/>
            </a:br>
            <a:r>
              <a:rPr lang="en-US" altLang="en-US" dirty="0"/>
              <a:t>Video Communication</a:t>
            </a:r>
            <a:endParaRPr lang="en-CA" altLang="en-US" dirty="0"/>
          </a:p>
        </p:txBody>
      </p:sp>
      <p:sp>
        <p:nvSpPr>
          <p:cNvPr id="13315" name="Content Placeholder 2"/>
          <p:cNvSpPr>
            <a:spLocks noGrp="1"/>
          </p:cNvSpPr>
          <p:nvPr>
            <p:ph idx="1"/>
          </p:nvPr>
        </p:nvSpPr>
        <p:spPr>
          <a:xfrm>
            <a:off x="313268" y="802758"/>
            <a:ext cx="7929584" cy="2482309"/>
          </a:xfrm>
        </p:spPr>
        <p:txBody>
          <a:bodyPr/>
          <a:lstStyle/>
          <a:p>
            <a:pPr>
              <a:buFont typeface="Arial" panose="020B0604020202020204" pitchFamily="34" charset="0"/>
              <a:buChar char="•"/>
            </a:pPr>
            <a:r>
              <a:rPr lang="en-US" sz="1800" dirty="0"/>
              <a:t>Video calls are made to anyone, regardless of where they are located.</a:t>
            </a:r>
          </a:p>
          <a:p>
            <a:pPr>
              <a:buFont typeface="Arial" panose="020B0604020202020204" pitchFamily="34" charset="0"/>
              <a:buChar char="•"/>
            </a:pPr>
            <a:r>
              <a:rPr lang="en-US" sz="1800" dirty="0"/>
              <a:t>Video conferencing is a powerful tool for communicating with others.</a:t>
            </a:r>
          </a:p>
          <a:p>
            <a:pPr>
              <a:buFont typeface="Arial" panose="020B0604020202020204" pitchFamily="34" charset="0"/>
              <a:buChar char="•"/>
            </a:pPr>
            <a:r>
              <a:rPr lang="en-US" sz="1800" dirty="0"/>
              <a:t>Video is becoming a critical requirement for effective collaboration.</a:t>
            </a:r>
          </a:p>
          <a:p>
            <a:pPr>
              <a:buFont typeface="Arial" panose="020B0604020202020204" pitchFamily="34" charset="0"/>
              <a:buChar char="•"/>
            </a:pPr>
            <a:r>
              <a:rPr lang="en-US" sz="1800" dirty="0"/>
              <a:t>Cisco </a:t>
            </a:r>
            <a:r>
              <a:rPr lang="en-US" sz="1800" dirty="0" err="1"/>
              <a:t>TelePresence</a:t>
            </a:r>
            <a:r>
              <a:rPr lang="en-US" sz="1800" dirty="0"/>
              <a:t> powers is one way of working where everyone, everywhere</a:t>
            </a:r>
            <a:r>
              <a:rPr lang="en-US" dirty="0"/>
              <a:t>. </a:t>
            </a:r>
          </a:p>
          <a:p>
            <a:pPr marL="0" indent="0">
              <a:buNone/>
            </a:pPr>
            <a:endParaRPr lang="en-CA" altLang="en-US" dirty="0"/>
          </a:p>
        </p:txBody>
      </p:sp>
    </p:spTree>
    <p:extLst>
      <p:ext uri="{BB962C8B-B14F-4D97-AF65-F5344CB8AC3E}">
        <p14:creationId xmlns:p14="http://schemas.microsoft.com/office/powerpoint/2010/main" val="2197293219"/>
      </p:ext>
    </p:extLst>
  </p:cSld>
  <p:clrMapOvr>
    <a:masterClrMapping/>
  </p:clrMapOvr>
  <p:transition spd="slow">
    <p:wip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9056451" cy="757551"/>
          </a:xfrm>
        </p:spPr>
        <p:txBody>
          <a:bodyPr/>
          <a:lstStyle/>
          <a:p>
            <a:r>
              <a:rPr lang="en-US" altLang="en-US" sz="1600" dirty="0"/>
              <a:t>Network Trends</a:t>
            </a:r>
            <a:br>
              <a:rPr lang="en-US" altLang="en-US" dirty="0"/>
            </a:br>
            <a:r>
              <a:rPr lang="en-US" altLang="en-US" dirty="0"/>
              <a:t>Video – Cisco WebEx for Huddles</a:t>
            </a:r>
            <a:endParaRPr lang="en-CA" altLang="en-US" dirty="0"/>
          </a:p>
        </p:txBody>
      </p:sp>
      <p:pic>
        <p:nvPicPr>
          <p:cNvPr id="7" name="Content Placeholder 6"/>
          <p:cNvPicPr>
            <a:picLocks noGrp="1" noChangeAspect="1"/>
          </p:cNvPicPr>
          <p:nvPr>
            <p:ph idx="1"/>
          </p:nvPr>
        </p:nvPicPr>
        <p:blipFill>
          <a:blip r:embed="rId3"/>
          <a:stretch>
            <a:fillRect/>
          </a:stretch>
        </p:blipFill>
        <p:spPr>
          <a:xfrm>
            <a:off x="1210079" y="798944"/>
            <a:ext cx="6811390" cy="3865030"/>
          </a:xfrm>
          <a:prstGeom prst="rect">
            <a:avLst/>
          </a:prstGeom>
        </p:spPr>
      </p:pic>
    </p:spTree>
    <p:extLst>
      <p:ext uri="{BB962C8B-B14F-4D97-AF65-F5344CB8AC3E}">
        <p14:creationId xmlns:p14="http://schemas.microsoft.com/office/powerpoint/2010/main" val="2402435713"/>
      </p:ext>
    </p:extLst>
  </p:cSld>
  <p:clrMapOvr>
    <a:masterClrMapping/>
  </p:clrMapOvr>
  <p:transition spd="slow">
    <p:wip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5082966" cy="990238"/>
          </a:xfrm>
        </p:spPr>
        <p:txBody>
          <a:bodyPr/>
          <a:lstStyle/>
          <a:p>
            <a:r>
              <a:rPr lang="en-US" altLang="en-US" sz="1600" dirty="0"/>
              <a:t>Network Trends</a:t>
            </a:r>
            <a:br>
              <a:rPr lang="en-US" altLang="en-US" dirty="0"/>
            </a:br>
            <a:r>
              <a:rPr lang="en-US" altLang="en-US" dirty="0"/>
              <a:t>Cloud Computing</a:t>
            </a:r>
            <a:endParaRPr lang="en-CA" altLang="en-US" dirty="0"/>
          </a:p>
        </p:txBody>
      </p:sp>
      <p:sp>
        <p:nvSpPr>
          <p:cNvPr id="13315" name="Content Placeholder 2"/>
          <p:cNvSpPr>
            <a:spLocks noGrp="1"/>
          </p:cNvSpPr>
          <p:nvPr>
            <p:ph idx="1"/>
          </p:nvPr>
        </p:nvSpPr>
        <p:spPr>
          <a:xfrm>
            <a:off x="87549" y="1031631"/>
            <a:ext cx="8861997" cy="3224328"/>
          </a:xfrm>
        </p:spPr>
        <p:txBody>
          <a:bodyPr/>
          <a:lstStyle/>
          <a:p>
            <a:pPr marL="0" indent="0">
              <a:buNone/>
            </a:pPr>
            <a:r>
              <a:rPr lang="en-CA" altLang="en-US" dirty="0"/>
              <a:t>Cloud computing allows us to store personal files or backup our data on servers over the internet.  </a:t>
            </a:r>
          </a:p>
          <a:p>
            <a:pPr lvl="1"/>
            <a:r>
              <a:rPr lang="en-CA" altLang="en-US" dirty="0"/>
              <a:t>Applications can also be accessed using the Cloud.</a:t>
            </a:r>
          </a:p>
          <a:p>
            <a:pPr lvl="1"/>
            <a:r>
              <a:rPr lang="en-CA" altLang="en-US" dirty="0"/>
              <a:t>Allows businesses to deliver to any device anywhere in the world.</a:t>
            </a:r>
          </a:p>
          <a:p>
            <a:pPr marL="0" indent="0">
              <a:buNone/>
            </a:pPr>
            <a:endParaRPr lang="en-CA" altLang="en-US" dirty="0"/>
          </a:p>
          <a:p>
            <a:pPr marL="0" indent="0">
              <a:buNone/>
            </a:pPr>
            <a:r>
              <a:rPr lang="en-CA" altLang="en-US" dirty="0"/>
              <a:t>Cloud computing is made possible by data centers.  </a:t>
            </a:r>
          </a:p>
          <a:p>
            <a:pPr lvl="1"/>
            <a:r>
              <a:rPr lang="en-CA" altLang="en-US" dirty="0"/>
              <a:t>Smaller companies that can’t afford their own data centers, lease server and storage services from larger data center organizations in the Cloud.</a:t>
            </a:r>
          </a:p>
          <a:p>
            <a:pPr marL="0" indent="0">
              <a:buNone/>
            </a:pPr>
            <a:endParaRPr lang="en-CA" altLang="en-US" dirty="0"/>
          </a:p>
        </p:txBody>
      </p:sp>
    </p:spTree>
    <p:extLst>
      <p:ext uri="{BB962C8B-B14F-4D97-AF65-F5344CB8AC3E}">
        <p14:creationId xmlns:p14="http://schemas.microsoft.com/office/powerpoint/2010/main" val="741150266"/>
      </p:ext>
    </p:extLst>
  </p:cSld>
  <p:clrMapOvr>
    <a:masterClrMapping/>
  </p:clrMapOvr>
  <p:transition spd="slow">
    <p:wip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4753023" cy="1032033"/>
          </a:xfrm>
        </p:spPr>
        <p:txBody>
          <a:bodyPr/>
          <a:lstStyle/>
          <a:p>
            <a:r>
              <a:rPr lang="en-US" altLang="en-US" sz="1600" dirty="0"/>
              <a:t>Network Trends</a:t>
            </a:r>
            <a:br>
              <a:rPr lang="en-US" altLang="en-US" dirty="0"/>
            </a:br>
            <a:r>
              <a:rPr lang="en-US" altLang="en-US" dirty="0"/>
              <a:t>Cloud Computing (Cont.)</a:t>
            </a:r>
            <a:endParaRPr lang="en-CA" altLang="en-US" dirty="0"/>
          </a:p>
        </p:txBody>
      </p:sp>
      <p:sp>
        <p:nvSpPr>
          <p:cNvPr id="13315" name="Content Placeholder 2"/>
          <p:cNvSpPr>
            <a:spLocks noGrp="1"/>
          </p:cNvSpPr>
          <p:nvPr>
            <p:ph idx="1"/>
          </p:nvPr>
        </p:nvSpPr>
        <p:spPr>
          <a:xfrm>
            <a:off x="152400" y="1073425"/>
            <a:ext cx="8850813" cy="3616339"/>
          </a:xfrm>
        </p:spPr>
        <p:txBody>
          <a:bodyPr/>
          <a:lstStyle/>
          <a:p>
            <a:pPr marL="0" indent="0">
              <a:buNone/>
            </a:pPr>
            <a:r>
              <a:rPr lang="en-CA" altLang="en-US" dirty="0"/>
              <a:t>Four types of Clouds:</a:t>
            </a:r>
          </a:p>
          <a:p>
            <a:pPr lvl="1">
              <a:buFont typeface="Arial" panose="020B0604020202020204" pitchFamily="34" charset="0"/>
              <a:buChar char="•"/>
            </a:pPr>
            <a:r>
              <a:rPr lang="en-CA" altLang="en-US" sz="1600" dirty="0"/>
              <a:t>Public Clouds</a:t>
            </a:r>
          </a:p>
          <a:p>
            <a:pPr lvl="2">
              <a:buFont typeface="Arial" panose="020B0604020202020204" pitchFamily="34" charset="0"/>
              <a:buChar char="•"/>
            </a:pPr>
            <a:r>
              <a:rPr lang="en-CA" altLang="en-US" sz="1600" dirty="0"/>
              <a:t>Available to the general public through a pay-per-use model or for free.</a:t>
            </a:r>
          </a:p>
          <a:p>
            <a:pPr lvl="1">
              <a:buFont typeface="Arial" panose="020B0604020202020204" pitchFamily="34" charset="0"/>
              <a:buChar char="•"/>
            </a:pPr>
            <a:r>
              <a:rPr lang="en-CA" altLang="en-US" sz="1600" dirty="0"/>
              <a:t>Private Clouds</a:t>
            </a:r>
          </a:p>
          <a:p>
            <a:pPr lvl="2">
              <a:buFont typeface="Arial" panose="020B0604020202020204" pitchFamily="34" charset="0"/>
              <a:buChar char="•"/>
            </a:pPr>
            <a:r>
              <a:rPr lang="en-CA" altLang="en-US" sz="1600" dirty="0"/>
              <a:t>Intended for a specific organization or entity such as the government.</a:t>
            </a:r>
          </a:p>
          <a:p>
            <a:pPr lvl="1">
              <a:buFont typeface="Arial" panose="020B0604020202020204" pitchFamily="34" charset="0"/>
              <a:buChar char="•"/>
            </a:pPr>
            <a:r>
              <a:rPr lang="en-CA" altLang="en-US" sz="1600" dirty="0"/>
              <a:t>Hybrid Clouds</a:t>
            </a:r>
          </a:p>
          <a:p>
            <a:pPr lvl="2">
              <a:buFont typeface="Arial" panose="020B0604020202020204" pitchFamily="34" charset="0"/>
              <a:buChar char="•"/>
            </a:pPr>
            <a:r>
              <a:rPr lang="en-CA" altLang="en-US" sz="1600" dirty="0"/>
              <a:t>Made up of two or more Cloud types – for example, part custom and part public.  </a:t>
            </a:r>
          </a:p>
          <a:p>
            <a:pPr lvl="2">
              <a:buFont typeface="Arial" panose="020B0604020202020204" pitchFamily="34" charset="0"/>
              <a:buChar char="•"/>
            </a:pPr>
            <a:r>
              <a:rPr lang="en-CA" altLang="en-US" sz="1600" dirty="0"/>
              <a:t>Each part remains a distinctive object but both are connected using the same architecture.</a:t>
            </a:r>
          </a:p>
          <a:p>
            <a:pPr lvl="1">
              <a:buFont typeface="Arial" panose="020B0604020202020204" pitchFamily="34" charset="0"/>
              <a:buChar char="•"/>
            </a:pPr>
            <a:r>
              <a:rPr lang="en-CA" altLang="en-US" sz="1600" dirty="0"/>
              <a:t>Custom Clouds</a:t>
            </a:r>
          </a:p>
          <a:p>
            <a:pPr lvl="2">
              <a:buFont typeface="Arial" panose="020B0604020202020204" pitchFamily="34" charset="0"/>
              <a:buChar char="•"/>
            </a:pPr>
            <a:r>
              <a:rPr lang="en-US" sz="1600" dirty="0"/>
              <a:t>Built to meet the needs of a specific industry, such as healthcare or media. </a:t>
            </a:r>
          </a:p>
          <a:p>
            <a:pPr lvl="2">
              <a:buFont typeface="Arial" panose="020B0604020202020204" pitchFamily="34" charset="0"/>
              <a:buChar char="•"/>
            </a:pPr>
            <a:r>
              <a:rPr lang="en-US" sz="1600" dirty="0"/>
              <a:t>Can be private or public.</a:t>
            </a:r>
            <a:endParaRPr lang="en-CA" altLang="en-US" sz="1600" dirty="0"/>
          </a:p>
          <a:p>
            <a:pPr marL="261937" lvl="2" indent="0">
              <a:buNone/>
            </a:pPr>
            <a:endParaRPr lang="en-CA" altLang="en-US" dirty="0"/>
          </a:p>
          <a:p>
            <a:pPr lvl="1"/>
            <a:endParaRPr lang="en-CA" altLang="en-US" dirty="0"/>
          </a:p>
          <a:p>
            <a:pPr lvl="1"/>
            <a:endParaRPr lang="en-CA" altLang="en-US" dirty="0"/>
          </a:p>
        </p:txBody>
      </p:sp>
    </p:spTree>
    <p:extLst>
      <p:ext uri="{BB962C8B-B14F-4D97-AF65-F5344CB8AC3E}">
        <p14:creationId xmlns:p14="http://schemas.microsoft.com/office/powerpoint/2010/main" val="2020466046"/>
      </p:ext>
    </p:extLst>
  </p:cSld>
  <p:clrMapOvr>
    <a:masterClrMapping/>
  </p:clrMapOvr>
  <p:transition spd="slow">
    <p:wip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9144000" cy="757551"/>
          </a:xfrm>
        </p:spPr>
        <p:txBody>
          <a:bodyPr/>
          <a:lstStyle/>
          <a:p>
            <a:r>
              <a:rPr lang="en-US" altLang="en-US" sz="1600" dirty="0"/>
              <a:t>Network Trends</a:t>
            </a:r>
            <a:br>
              <a:rPr lang="en-US" altLang="en-US" dirty="0"/>
            </a:br>
            <a:r>
              <a:rPr lang="en-US" altLang="en-US" dirty="0"/>
              <a:t>Technology Trends in the Home</a:t>
            </a:r>
            <a:endParaRPr lang="en-CA" altLang="en-US" dirty="0"/>
          </a:p>
        </p:txBody>
      </p:sp>
      <p:sp>
        <p:nvSpPr>
          <p:cNvPr id="13315" name="Content Placeholder 2"/>
          <p:cNvSpPr>
            <a:spLocks noGrp="1"/>
          </p:cNvSpPr>
          <p:nvPr>
            <p:ph idx="1"/>
          </p:nvPr>
        </p:nvSpPr>
        <p:spPr>
          <a:xfrm>
            <a:off x="4986866" y="798944"/>
            <a:ext cx="3720351" cy="3240267"/>
          </a:xfrm>
        </p:spPr>
        <p:txBody>
          <a:bodyPr/>
          <a:lstStyle/>
          <a:p>
            <a:pPr lvl="1">
              <a:buFont typeface="Arial" panose="020B0604020202020204" pitchFamily="34" charset="0"/>
              <a:buChar char="•"/>
            </a:pPr>
            <a:r>
              <a:rPr lang="en-CA" altLang="en-US" sz="1600" dirty="0"/>
              <a:t>Smart home technology is a growing trend that allows technology to be integrated into every-day appliances which allows them to interconnect with other devices.</a:t>
            </a:r>
          </a:p>
          <a:p>
            <a:pPr lvl="1">
              <a:buFont typeface="Arial" panose="020B0604020202020204" pitchFamily="34" charset="0"/>
              <a:buChar char="•"/>
            </a:pPr>
            <a:r>
              <a:rPr lang="en-CA" altLang="en-US" sz="1600" dirty="0"/>
              <a:t>Ovens might know what time to cook a meal for you by communicating with your calendar on what time you are scheduled to be home.</a:t>
            </a:r>
          </a:p>
          <a:p>
            <a:pPr lvl="1">
              <a:buFont typeface="Arial" panose="020B0604020202020204" pitchFamily="34" charset="0"/>
              <a:buChar char="•"/>
            </a:pPr>
            <a:r>
              <a:rPr lang="en-US" sz="1600" dirty="0"/>
              <a:t>Smart home technology is currently being developed for all rooms within a house.</a:t>
            </a:r>
            <a:endParaRPr lang="en-CA" altLang="en-US" sz="1600" dirty="0"/>
          </a:p>
          <a:p>
            <a:pPr lvl="1"/>
            <a:endParaRPr lang="en-CA" altLang="en-US" dirty="0"/>
          </a:p>
          <a:p>
            <a:pPr lvl="1"/>
            <a:endParaRPr lang="en-CA" altLang="en-US" dirty="0"/>
          </a:p>
        </p:txBody>
      </p:sp>
      <p:pic>
        <p:nvPicPr>
          <p:cNvPr id="2" name="Picture 1"/>
          <p:cNvPicPr>
            <a:picLocks noChangeAspect="1"/>
          </p:cNvPicPr>
          <p:nvPr/>
        </p:nvPicPr>
        <p:blipFill>
          <a:blip r:embed="rId3"/>
          <a:stretch>
            <a:fillRect/>
          </a:stretch>
        </p:blipFill>
        <p:spPr>
          <a:xfrm>
            <a:off x="87549" y="798945"/>
            <a:ext cx="4796178" cy="3852094"/>
          </a:xfrm>
          <a:prstGeom prst="rect">
            <a:avLst/>
          </a:prstGeom>
        </p:spPr>
      </p:pic>
    </p:spTree>
    <p:extLst>
      <p:ext uri="{BB962C8B-B14F-4D97-AF65-F5344CB8AC3E}">
        <p14:creationId xmlns:p14="http://schemas.microsoft.com/office/powerpoint/2010/main" val="4155330622"/>
      </p:ext>
    </p:extLst>
  </p:cSld>
  <p:clrMapOvr>
    <a:masterClrMapping/>
  </p:clrMapOvr>
  <p:transition spd="slow">
    <p:wip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9144000" cy="757551"/>
          </a:xfrm>
        </p:spPr>
        <p:txBody>
          <a:bodyPr/>
          <a:lstStyle/>
          <a:p>
            <a:r>
              <a:rPr lang="en-US" altLang="en-US" sz="1600" dirty="0"/>
              <a:t>Network Trends</a:t>
            </a:r>
            <a:br>
              <a:rPr lang="en-US" altLang="en-US" dirty="0"/>
            </a:br>
            <a:r>
              <a:rPr lang="en-US" altLang="en-US" dirty="0"/>
              <a:t>Powerline Networking</a:t>
            </a:r>
            <a:endParaRPr lang="en-CA" altLang="en-US" dirty="0"/>
          </a:p>
        </p:txBody>
      </p:sp>
      <p:sp>
        <p:nvSpPr>
          <p:cNvPr id="13315" name="Content Placeholder 2"/>
          <p:cNvSpPr>
            <a:spLocks noGrp="1"/>
          </p:cNvSpPr>
          <p:nvPr>
            <p:ph idx="1"/>
          </p:nvPr>
        </p:nvSpPr>
        <p:spPr>
          <a:xfrm>
            <a:off x="5442012" y="130779"/>
            <a:ext cx="3307538" cy="3524481"/>
          </a:xfrm>
        </p:spPr>
        <p:txBody>
          <a:bodyPr/>
          <a:lstStyle/>
          <a:p>
            <a:pPr lvl="1"/>
            <a:r>
              <a:rPr lang="en-CA" altLang="en-US" sz="1600" dirty="0"/>
              <a:t>Powerline networking can allow devices to connect to a LAN where data network cables or wireless communications are not a viable option.</a:t>
            </a:r>
          </a:p>
          <a:p>
            <a:pPr lvl="1"/>
            <a:r>
              <a:rPr lang="en-CA" altLang="en-US" sz="1600" dirty="0"/>
              <a:t>Using a standard powerline adapter, devices can connect to the LAN wherever there is an electrical outlet by sending data on certain frequencies.</a:t>
            </a:r>
          </a:p>
          <a:p>
            <a:pPr lvl="1"/>
            <a:r>
              <a:rPr lang="en-US" sz="1600" dirty="0"/>
              <a:t>Powerline networking is especially useful when wireless access points cannot reach all the devices in the home.</a:t>
            </a:r>
            <a:endParaRPr lang="en-CA" altLang="en-US" sz="1600" dirty="0"/>
          </a:p>
        </p:txBody>
      </p:sp>
      <p:pic>
        <p:nvPicPr>
          <p:cNvPr id="2" name="Picture 1"/>
          <p:cNvPicPr>
            <a:picLocks noChangeAspect="1"/>
          </p:cNvPicPr>
          <p:nvPr/>
        </p:nvPicPr>
        <p:blipFill>
          <a:blip r:embed="rId3"/>
          <a:stretch>
            <a:fillRect/>
          </a:stretch>
        </p:blipFill>
        <p:spPr>
          <a:xfrm>
            <a:off x="87549" y="798944"/>
            <a:ext cx="5354463" cy="2844772"/>
          </a:xfrm>
          <a:prstGeom prst="rect">
            <a:avLst/>
          </a:prstGeom>
        </p:spPr>
      </p:pic>
    </p:spTree>
    <p:extLst>
      <p:ext uri="{BB962C8B-B14F-4D97-AF65-F5344CB8AC3E}">
        <p14:creationId xmlns:p14="http://schemas.microsoft.com/office/powerpoint/2010/main" val="4223060623"/>
      </p:ext>
    </p:extLst>
  </p:cSld>
  <p:clrMapOvr>
    <a:masterClrMapping/>
  </p:clrMapOvr>
  <p:transition spd="slow">
    <p:wip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4875536" cy="757551"/>
          </a:xfrm>
        </p:spPr>
        <p:txBody>
          <a:bodyPr/>
          <a:lstStyle/>
          <a:p>
            <a:r>
              <a:rPr lang="en-US" altLang="en-US" sz="1600" dirty="0"/>
              <a:t>Network Trends</a:t>
            </a:r>
            <a:br>
              <a:rPr lang="en-US" altLang="en-US" dirty="0"/>
            </a:br>
            <a:r>
              <a:rPr lang="en-US" altLang="en-US" dirty="0"/>
              <a:t>Wireless Broadband</a:t>
            </a:r>
            <a:endParaRPr lang="en-CA" altLang="en-US" dirty="0"/>
          </a:p>
        </p:txBody>
      </p:sp>
      <p:sp>
        <p:nvSpPr>
          <p:cNvPr id="13315" name="Content Placeholder 2"/>
          <p:cNvSpPr>
            <a:spLocks noGrp="1"/>
          </p:cNvSpPr>
          <p:nvPr>
            <p:ph idx="1"/>
          </p:nvPr>
        </p:nvSpPr>
        <p:spPr>
          <a:xfrm>
            <a:off x="5227352" y="798944"/>
            <a:ext cx="3673429" cy="3528980"/>
          </a:xfrm>
        </p:spPr>
        <p:txBody>
          <a:bodyPr/>
          <a:lstStyle/>
          <a:p>
            <a:pPr marL="142875" lvl="1" indent="0">
              <a:buNone/>
            </a:pPr>
            <a:r>
              <a:rPr lang="en-CA" altLang="en-US" dirty="0"/>
              <a:t>In addition to DSL and cable, wireless is another option used to connect homes and small businesses to the internet.  </a:t>
            </a:r>
          </a:p>
          <a:p>
            <a:pPr lvl="2">
              <a:buFont typeface="Arial" panose="020B0604020202020204" pitchFamily="34" charset="0"/>
              <a:buChar char="•"/>
            </a:pPr>
            <a:r>
              <a:rPr lang="en-CA" altLang="en-US" dirty="0"/>
              <a:t>More commonly found in rural environments, a Wireless Internet Service Provider (WISP) is an ISP that connects subscribers to designated access points or hotspots.  </a:t>
            </a:r>
          </a:p>
          <a:p>
            <a:pPr lvl="2">
              <a:buFont typeface="Arial" panose="020B0604020202020204" pitchFamily="34" charset="0"/>
              <a:buChar char="•"/>
            </a:pPr>
            <a:r>
              <a:rPr lang="en-CA" altLang="en-US" dirty="0"/>
              <a:t>Wireless broadband is another solution for the home and small businesses.</a:t>
            </a:r>
          </a:p>
          <a:p>
            <a:pPr lvl="3">
              <a:buFont typeface="Arial" panose="020B0604020202020204" pitchFamily="34" charset="0"/>
              <a:buChar char="•"/>
            </a:pPr>
            <a:r>
              <a:rPr lang="en-CA" altLang="en-US" dirty="0"/>
              <a:t>Uses the same cellular technology used by a smart phone.</a:t>
            </a:r>
          </a:p>
          <a:p>
            <a:pPr lvl="3">
              <a:buFont typeface="Arial" panose="020B0604020202020204" pitchFamily="34" charset="0"/>
              <a:buChar char="•"/>
            </a:pPr>
            <a:r>
              <a:rPr lang="en-CA" altLang="en-US" dirty="0"/>
              <a:t>An antenna is installed outside the house providing wireless or wired connectivity for devices in the home.</a:t>
            </a:r>
          </a:p>
        </p:txBody>
      </p:sp>
      <p:pic>
        <p:nvPicPr>
          <p:cNvPr id="2" name="Picture 1"/>
          <p:cNvPicPr>
            <a:picLocks noChangeAspect="1"/>
          </p:cNvPicPr>
          <p:nvPr/>
        </p:nvPicPr>
        <p:blipFill>
          <a:blip r:embed="rId3"/>
          <a:stretch>
            <a:fillRect/>
          </a:stretch>
        </p:blipFill>
        <p:spPr>
          <a:xfrm>
            <a:off x="200585" y="798944"/>
            <a:ext cx="4762500" cy="3562350"/>
          </a:xfrm>
          <a:prstGeom prst="rect">
            <a:avLst/>
          </a:prstGeom>
        </p:spPr>
      </p:pic>
    </p:spTree>
    <p:extLst>
      <p:ext uri="{BB962C8B-B14F-4D97-AF65-F5344CB8AC3E}">
        <p14:creationId xmlns:p14="http://schemas.microsoft.com/office/powerpoint/2010/main" val="1366611454"/>
      </p:ext>
    </p:extLst>
  </p:cSld>
  <p:clrMapOvr>
    <a:masterClrMapping/>
  </p:clrMapOvr>
  <p:transition spd="slow">
    <p:wip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8231464" cy="1802391"/>
          </a:xfrm>
        </p:spPr>
        <p:txBody>
          <a:bodyPr/>
          <a:lstStyle/>
          <a:p>
            <a:r>
              <a:rPr lang="en-US" sz="4000" dirty="0">
                <a:solidFill>
                  <a:schemeClr val="accent5">
                    <a:lumMod val="40000"/>
                    <a:lumOff val="60000"/>
                  </a:schemeClr>
                </a:solidFill>
              </a:rPr>
              <a:t>1.8 Network Security</a:t>
            </a:r>
          </a:p>
        </p:txBody>
      </p:sp>
    </p:spTree>
    <p:custDataLst>
      <p:tags r:id="rId1"/>
    </p:custDataLst>
    <p:extLst>
      <p:ext uri="{BB962C8B-B14F-4D97-AF65-F5344CB8AC3E}">
        <p14:creationId xmlns:p14="http://schemas.microsoft.com/office/powerpoint/2010/main" val="2299959220"/>
      </p:ext>
    </p:extLst>
  </p:cSld>
  <p:clrMapOvr>
    <a:masterClrMapping/>
  </p:clrMapOvr>
  <p:transition spd="slow">
    <p:wip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5123043" cy="757551"/>
          </a:xfrm>
        </p:spPr>
        <p:txBody>
          <a:bodyPr/>
          <a:lstStyle/>
          <a:p>
            <a:r>
              <a:rPr lang="en-US" altLang="en-US" sz="1600" dirty="0"/>
              <a:t>Network Security</a:t>
            </a:r>
            <a:br>
              <a:rPr lang="en-US" altLang="en-US" dirty="0"/>
            </a:br>
            <a:r>
              <a:rPr lang="en-US" altLang="en-US" dirty="0"/>
              <a:t>Security Threats</a:t>
            </a:r>
            <a:endParaRPr lang="en-CA" altLang="en-US" dirty="0"/>
          </a:p>
        </p:txBody>
      </p:sp>
      <p:sp>
        <p:nvSpPr>
          <p:cNvPr id="13315" name="Content Placeholder 2"/>
          <p:cNvSpPr>
            <a:spLocks noGrp="1"/>
          </p:cNvSpPr>
          <p:nvPr>
            <p:ph idx="1"/>
          </p:nvPr>
        </p:nvSpPr>
        <p:spPr>
          <a:xfrm>
            <a:off x="5286792" y="361277"/>
            <a:ext cx="3673429" cy="3811173"/>
          </a:xfrm>
        </p:spPr>
        <p:txBody>
          <a:bodyPr/>
          <a:lstStyle/>
          <a:p>
            <a:pPr lvl="1"/>
            <a:r>
              <a:rPr lang="en-CA" altLang="en-US" sz="1600" dirty="0"/>
              <a:t>Network security is an integral part of networking regardless of the size of the network.</a:t>
            </a:r>
          </a:p>
          <a:p>
            <a:pPr lvl="1"/>
            <a:r>
              <a:rPr lang="en-CA" altLang="en-US" sz="1600" dirty="0"/>
              <a:t>The network security that is implemented must take into account the environment while securing the data, but still allowing for quality of service that is expected of the network.</a:t>
            </a:r>
          </a:p>
          <a:p>
            <a:pPr lvl="1"/>
            <a:r>
              <a:rPr lang="en-CA" altLang="en-US" sz="1600" dirty="0"/>
              <a:t>Securing a network involves many protocols, technologies, devices, tools, and techniques in order to secure data and mitigate threats.</a:t>
            </a:r>
          </a:p>
          <a:p>
            <a:pPr lvl="1"/>
            <a:r>
              <a:rPr lang="en-CA" altLang="en-US" sz="1600" dirty="0"/>
              <a:t>Threat vectors might be external or internal.</a:t>
            </a:r>
          </a:p>
        </p:txBody>
      </p:sp>
      <p:pic>
        <p:nvPicPr>
          <p:cNvPr id="2" name="Picture 1"/>
          <p:cNvPicPr>
            <a:picLocks noChangeAspect="1"/>
          </p:cNvPicPr>
          <p:nvPr/>
        </p:nvPicPr>
        <p:blipFill>
          <a:blip r:embed="rId3"/>
          <a:stretch>
            <a:fillRect/>
          </a:stretch>
        </p:blipFill>
        <p:spPr>
          <a:xfrm>
            <a:off x="346163" y="1322721"/>
            <a:ext cx="4864429" cy="2982203"/>
          </a:xfrm>
          <a:prstGeom prst="rect">
            <a:avLst/>
          </a:prstGeom>
        </p:spPr>
      </p:pic>
    </p:spTree>
    <p:extLst>
      <p:ext uri="{BB962C8B-B14F-4D97-AF65-F5344CB8AC3E}">
        <p14:creationId xmlns:p14="http://schemas.microsoft.com/office/powerpoint/2010/main" val="1433560089"/>
      </p:ext>
    </p:extLst>
  </p:cSld>
  <p:clrMapOvr>
    <a:masterClrMapping/>
  </p:clrMapOvr>
  <p:transition spd="slow">
    <p:wip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5123043" cy="757551"/>
          </a:xfrm>
        </p:spPr>
        <p:txBody>
          <a:bodyPr/>
          <a:lstStyle/>
          <a:p>
            <a:r>
              <a:rPr lang="en-US" altLang="en-US" sz="1600" dirty="0"/>
              <a:t>Network Security</a:t>
            </a:r>
            <a:br>
              <a:rPr lang="en-US" altLang="en-US" dirty="0"/>
            </a:br>
            <a:r>
              <a:rPr lang="en-US" altLang="en-US" dirty="0" err="1"/>
              <a:t>Security</a:t>
            </a:r>
            <a:r>
              <a:rPr lang="en-US" altLang="en-US" dirty="0"/>
              <a:t> Threats (Cont.)</a:t>
            </a:r>
            <a:endParaRPr lang="en-CA" altLang="en-US" dirty="0"/>
          </a:p>
        </p:txBody>
      </p:sp>
      <p:sp>
        <p:nvSpPr>
          <p:cNvPr id="13315" name="Content Placeholder 2"/>
          <p:cNvSpPr>
            <a:spLocks noGrp="1"/>
          </p:cNvSpPr>
          <p:nvPr>
            <p:ph idx="1"/>
          </p:nvPr>
        </p:nvSpPr>
        <p:spPr>
          <a:xfrm>
            <a:off x="5210592" y="277856"/>
            <a:ext cx="3673429" cy="4344944"/>
          </a:xfrm>
        </p:spPr>
        <p:txBody>
          <a:bodyPr/>
          <a:lstStyle/>
          <a:p>
            <a:pPr marL="142875" lvl="1" indent="0">
              <a:buNone/>
            </a:pPr>
            <a:r>
              <a:rPr lang="en-CA" altLang="en-US" sz="1600" dirty="0"/>
              <a:t>External Threats:</a:t>
            </a:r>
          </a:p>
          <a:p>
            <a:pPr lvl="2"/>
            <a:r>
              <a:rPr lang="en-US" sz="1600" dirty="0"/>
              <a:t>Viruses, worms, and Trojan horses</a:t>
            </a:r>
          </a:p>
          <a:p>
            <a:pPr lvl="2"/>
            <a:r>
              <a:rPr lang="en-US" sz="1600" dirty="0"/>
              <a:t>Spyware and adware</a:t>
            </a:r>
          </a:p>
          <a:p>
            <a:pPr lvl="2"/>
            <a:r>
              <a:rPr lang="en-US" sz="1600" dirty="0"/>
              <a:t>Zero-day attacks</a:t>
            </a:r>
          </a:p>
          <a:p>
            <a:pPr lvl="2"/>
            <a:r>
              <a:rPr lang="en-US" sz="1600" dirty="0"/>
              <a:t>Threat Actor attacks</a:t>
            </a:r>
          </a:p>
          <a:p>
            <a:pPr lvl="2"/>
            <a:r>
              <a:rPr lang="en-US" sz="1600" dirty="0"/>
              <a:t>Denial of service attacks</a:t>
            </a:r>
          </a:p>
          <a:p>
            <a:pPr lvl="2"/>
            <a:r>
              <a:rPr lang="en-US" sz="1600" dirty="0"/>
              <a:t>Data interception and theft</a:t>
            </a:r>
          </a:p>
          <a:p>
            <a:pPr lvl="2"/>
            <a:r>
              <a:rPr lang="en-US" sz="1600" dirty="0"/>
              <a:t>Identity theft</a:t>
            </a:r>
          </a:p>
          <a:p>
            <a:pPr lvl="1"/>
            <a:endParaRPr lang="en-CA" altLang="en-US" sz="1600" dirty="0"/>
          </a:p>
          <a:p>
            <a:pPr marL="142875" lvl="1" indent="0">
              <a:buNone/>
            </a:pPr>
            <a:r>
              <a:rPr lang="en-CA" altLang="en-US" sz="1600" dirty="0"/>
              <a:t>Internal Threats:</a:t>
            </a:r>
          </a:p>
          <a:p>
            <a:pPr lvl="2"/>
            <a:r>
              <a:rPr lang="en-US" sz="1600" dirty="0"/>
              <a:t>lost or stolen devices</a:t>
            </a:r>
          </a:p>
          <a:p>
            <a:pPr lvl="2"/>
            <a:r>
              <a:rPr lang="en-US" sz="1600" dirty="0"/>
              <a:t>accidental misuse by employees</a:t>
            </a:r>
          </a:p>
          <a:p>
            <a:pPr lvl="2"/>
            <a:r>
              <a:rPr lang="en-US" sz="1600" dirty="0"/>
              <a:t>malicious employees</a:t>
            </a:r>
            <a:endParaRPr lang="en-US" sz="1600" b="1" dirty="0"/>
          </a:p>
        </p:txBody>
      </p:sp>
      <p:pic>
        <p:nvPicPr>
          <p:cNvPr id="2" name="Picture 1"/>
          <p:cNvPicPr>
            <a:picLocks noChangeAspect="1"/>
          </p:cNvPicPr>
          <p:nvPr/>
        </p:nvPicPr>
        <p:blipFill>
          <a:blip r:embed="rId3"/>
          <a:stretch>
            <a:fillRect/>
          </a:stretch>
        </p:blipFill>
        <p:spPr>
          <a:xfrm>
            <a:off x="346163" y="1322721"/>
            <a:ext cx="4864429" cy="2982203"/>
          </a:xfrm>
          <a:prstGeom prst="rect">
            <a:avLst/>
          </a:prstGeom>
        </p:spPr>
      </p:pic>
    </p:spTree>
    <p:extLst>
      <p:ext uri="{BB962C8B-B14F-4D97-AF65-F5344CB8AC3E}">
        <p14:creationId xmlns:p14="http://schemas.microsoft.com/office/powerpoint/2010/main" val="421638414"/>
      </p:ext>
    </p:extLst>
  </p:cSld>
  <p:clrMapOvr>
    <a:masterClrMapping/>
  </p:clrMapOvr>
  <p:transition spd="slow">
    <p:wip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4261426" cy="757551"/>
          </a:xfrm>
        </p:spPr>
        <p:txBody>
          <a:bodyPr/>
          <a:lstStyle/>
          <a:p>
            <a:r>
              <a:rPr lang="en-US" altLang="en-US" sz="1600" dirty="0"/>
              <a:t>Network Security</a:t>
            </a:r>
            <a:br>
              <a:rPr lang="en-US" altLang="en-US" dirty="0"/>
            </a:br>
            <a:r>
              <a:rPr lang="en-US" altLang="en-US" dirty="0"/>
              <a:t>Security Solutions</a:t>
            </a:r>
            <a:endParaRPr lang="en-CA" altLang="en-US" dirty="0"/>
          </a:p>
        </p:txBody>
      </p:sp>
      <p:sp>
        <p:nvSpPr>
          <p:cNvPr id="13315" name="Content Placeholder 2"/>
          <p:cNvSpPr>
            <a:spLocks noGrp="1"/>
          </p:cNvSpPr>
          <p:nvPr>
            <p:ph idx="1"/>
          </p:nvPr>
        </p:nvSpPr>
        <p:spPr>
          <a:xfrm>
            <a:off x="4572000" y="917690"/>
            <a:ext cx="4410247" cy="3114446"/>
          </a:xfrm>
        </p:spPr>
        <p:txBody>
          <a:bodyPr/>
          <a:lstStyle/>
          <a:p>
            <a:pPr marL="0" indent="0">
              <a:buNone/>
            </a:pPr>
            <a:r>
              <a:rPr lang="en-CA" altLang="en-US" sz="1600" dirty="0"/>
              <a:t>Security must be implemented in multiple layers using more than one security solution.</a:t>
            </a:r>
          </a:p>
          <a:p>
            <a:pPr marL="0" indent="0">
              <a:buNone/>
            </a:pPr>
            <a:r>
              <a:rPr lang="en-CA" altLang="en-US" sz="1600" dirty="0"/>
              <a:t>Network security components for home or small office network:</a:t>
            </a:r>
          </a:p>
          <a:p>
            <a:pPr lvl="2"/>
            <a:r>
              <a:rPr lang="en-CA" altLang="en-US" sz="1600" dirty="0"/>
              <a:t>Antivirus and antispyware software should be installed on end devices.</a:t>
            </a:r>
          </a:p>
          <a:p>
            <a:pPr lvl="2"/>
            <a:r>
              <a:rPr lang="en-CA" altLang="en-US" sz="1600" dirty="0"/>
              <a:t>Firewall filtering used to block unauthorized access to the network.</a:t>
            </a:r>
          </a:p>
          <a:p>
            <a:pPr marL="142875" lvl="1" indent="0">
              <a:buNone/>
            </a:pPr>
            <a:endParaRPr lang="en-CA" altLang="en-US" sz="1600" dirty="0"/>
          </a:p>
          <a:p>
            <a:pPr marL="261937" lvl="2" indent="0">
              <a:buNone/>
            </a:pPr>
            <a:endParaRPr lang="en-CA" altLang="en-US" dirty="0"/>
          </a:p>
        </p:txBody>
      </p:sp>
      <p:pic>
        <p:nvPicPr>
          <p:cNvPr id="3" name="Picture 2"/>
          <p:cNvPicPr>
            <a:picLocks noChangeAspect="1"/>
          </p:cNvPicPr>
          <p:nvPr/>
        </p:nvPicPr>
        <p:blipFill>
          <a:blip r:embed="rId3"/>
          <a:stretch>
            <a:fillRect/>
          </a:stretch>
        </p:blipFill>
        <p:spPr>
          <a:xfrm>
            <a:off x="87548" y="880746"/>
            <a:ext cx="4261427" cy="3514682"/>
          </a:xfrm>
          <a:prstGeom prst="rect">
            <a:avLst/>
          </a:prstGeom>
        </p:spPr>
      </p:pic>
    </p:spTree>
    <p:extLst>
      <p:ext uri="{BB962C8B-B14F-4D97-AF65-F5344CB8AC3E}">
        <p14:creationId xmlns:p14="http://schemas.microsoft.com/office/powerpoint/2010/main" val="3135378583"/>
      </p:ext>
    </p:extLst>
  </p:cSld>
  <p:clrMapOvr>
    <a:masterClrMapping/>
  </p:clrMapOvr>
  <p:transition spd="slow">
    <p:wip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3641769" cy="757551"/>
          </a:xfrm>
        </p:spPr>
        <p:txBody>
          <a:bodyPr/>
          <a:lstStyle/>
          <a:p>
            <a:r>
              <a:rPr lang="en-US" altLang="en-US" sz="1600" dirty="0"/>
              <a:t>Network Security</a:t>
            </a:r>
            <a:br>
              <a:rPr lang="en-US" altLang="en-US" dirty="0"/>
            </a:br>
            <a:r>
              <a:rPr lang="en-US" altLang="en-US" dirty="0" err="1"/>
              <a:t>Security</a:t>
            </a:r>
            <a:r>
              <a:rPr lang="en-US" altLang="en-US" dirty="0"/>
              <a:t> Solutions (Cont.)</a:t>
            </a:r>
            <a:endParaRPr lang="en-CA" altLang="en-US" dirty="0"/>
          </a:p>
        </p:txBody>
      </p:sp>
      <p:sp>
        <p:nvSpPr>
          <p:cNvPr id="13315" name="Content Placeholder 2"/>
          <p:cNvSpPr>
            <a:spLocks noGrp="1"/>
          </p:cNvSpPr>
          <p:nvPr>
            <p:ph idx="1"/>
          </p:nvPr>
        </p:nvSpPr>
        <p:spPr>
          <a:xfrm>
            <a:off x="4311537" y="1032933"/>
            <a:ext cx="4744914" cy="3166997"/>
          </a:xfrm>
        </p:spPr>
        <p:txBody>
          <a:bodyPr/>
          <a:lstStyle/>
          <a:p>
            <a:pPr marL="142875" lvl="1" indent="0">
              <a:buNone/>
            </a:pPr>
            <a:r>
              <a:rPr lang="en-CA" altLang="en-US" sz="1600" dirty="0"/>
              <a:t>Larger networks have additional security requirements:</a:t>
            </a:r>
          </a:p>
          <a:p>
            <a:pPr lvl="2"/>
            <a:r>
              <a:rPr lang="en-CA" altLang="en-US" sz="1600" dirty="0"/>
              <a:t>Dedicated firewall system</a:t>
            </a:r>
          </a:p>
          <a:p>
            <a:pPr lvl="2"/>
            <a:r>
              <a:rPr lang="en-CA" altLang="en-US" sz="1600" dirty="0"/>
              <a:t>Access control lists (ACL) </a:t>
            </a:r>
          </a:p>
          <a:p>
            <a:pPr lvl="2"/>
            <a:r>
              <a:rPr lang="en-CA" altLang="en-US" sz="1600" dirty="0"/>
              <a:t>Intrusion prevention systems (IPS)</a:t>
            </a:r>
          </a:p>
          <a:p>
            <a:pPr lvl="2"/>
            <a:r>
              <a:rPr lang="en-CA" altLang="en-US" sz="1600" dirty="0"/>
              <a:t>Virtual private networks (VPN)</a:t>
            </a:r>
          </a:p>
          <a:p>
            <a:pPr marL="142875" lvl="1" indent="0">
              <a:buNone/>
            </a:pPr>
            <a:r>
              <a:rPr lang="en-US" sz="1600" dirty="0"/>
              <a:t>The study of network security starts with a clear understanding of the underlying switching and routing infrastructure.</a:t>
            </a:r>
            <a:endParaRPr lang="en-CA" altLang="en-US" sz="1600" dirty="0"/>
          </a:p>
          <a:p>
            <a:pPr marL="261937" lvl="2" indent="0">
              <a:buNone/>
            </a:pPr>
            <a:endParaRPr lang="en-CA" altLang="en-US" dirty="0"/>
          </a:p>
        </p:txBody>
      </p:sp>
      <p:pic>
        <p:nvPicPr>
          <p:cNvPr id="3" name="Picture 2"/>
          <p:cNvPicPr>
            <a:picLocks noChangeAspect="1"/>
          </p:cNvPicPr>
          <p:nvPr/>
        </p:nvPicPr>
        <p:blipFill>
          <a:blip r:embed="rId3"/>
          <a:stretch>
            <a:fillRect/>
          </a:stretch>
        </p:blipFill>
        <p:spPr>
          <a:xfrm>
            <a:off x="87549" y="943570"/>
            <a:ext cx="4223989" cy="3483804"/>
          </a:xfrm>
          <a:prstGeom prst="rect">
            <a:avLst/>
          </a:prstGeom>
        </p:spPr>
      </p:pic>
    </p:spTree>
    <p:extLst>
      <p:ext uri="{BB962C8B-B14F-4D97-AF65-F5344CB8AC3E}">
        <p14:creationId xmlns:p14="http://schemas.microsoft.com/office/powerpoint/2010/main" val="2564547440"/>
      </p:ext>
    </p:extLst>
  </p:cSld>
  <p:clrMapOvr>
    <a:masterClrMapping/>
  </p:clrMapOvr>
  <p:transition spd="slow">
    <p:wip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8231464" cy="1802391"/>
          </a:xfrm>
        </p:spPr>
        <p:txBody>
          <a:bodyPr/>
          <a:lstStyle/>
          <a:p>
            <a:r>
              <a:rPr lang="en-US" sz="4000" dirty="0">
                <a:solidFill>
                  <a:schemeClr val="accent5">
                    <a:lumMod val="40000"/>
                    <a:lumOff val="60000"/>
                  </a:schemeClr>
                </a:solidFill>
              </a:rPr>
              <a:t>1.9 The IT Professional</a:t>
            </a:r>
          </a:p>
        </p:txBody>
      </p:sp>
    </p:spTree>
    <p:custDataLst>
      <p:tags r:id="rId1"/>
    </p:custDataLst>
    <p:extLst>
      <p:ext uri="{BB962C8B-B14F-4D97-AF65-F5344CB8AC3E}">
        <p14:creationId xmlns:p14="http://schemas.microsoft.com/office/powerpoint/2010/main" val="2033095686"/>
      </p:ext>
    </p:extLst>
  </p:cSld>
  <p:clrMapOvr>
    <a:masterClrMapping/>
  </p:clrMapOvr>
  <p:transition spd="slow">
    <p:wip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5371956" cy="965772"/>
          </a:xfrm>
        </p:spPr>
        <p:txBody>
          <a:bodyPr/>
          <a:lstStyle/>
          <a:p>
            <a:r>
              <a:rPr lang="en-US" altLang="en-US" sz="1600" dirty="0"/>
              <a:t>The IT Professional</a:t>
            </a:r>
            <a:br>
              <a:rPr lang="en-US" altLang="en-US" dirty="0"/>
            </a:br>
            <a:r>
              <a:rPr lang="en-US" altLang="en-US" dirty="0"/>
              <a:t>CCNA</a:t>
            </a:r>
            <a:endParaRPr lang="en-CA" altLang="en-US" dirty="0"/>
          </a:p>
        </p:txBody>
      </p:sp>
      <p:sp>
        <p:nvSpPr>
          <p:cNvPr id="13315" name="Content Placeholder 2"/>
          <p:cNvSpPr>
            <a:spLocks noGrp="1"/>
          </p:cNvSpPr>
          <p:nvPr>
            <p:ph idx="1"/>
          </p:nvPr>
        </p:nvSpPr>
        <p:spPr>
          <a:xfrm>
            <a:off x="5459505" y="366990"/>
            <a:ext cx="3684495" cy="4272700"/>
          </a:xfrm>
        </p:spPr>
        <p:txBody>
          <a:bodyPr/>
          <a:lstStyle/>
          <a:p>
            <a:pPr marL="142875" lvl="1" indent="0">
              <a:buNone/>
            </a:pPr>
            <a:r>
              <a:rPr lang="en-US" dirty="0"/>
              <a:t>The Cisco Certified Network Associate (CCNA) certification: </a:t>
            </a:r>
          </a:p>
          <a:p>
            <a:pPr lvl="2">
              <a:buFont typeface="Arial" panose="020B0604020202020204" pitchFamily="34" charset="0"/>
              <a:buChar char="•"/>
            </a:pPr>
            <a:r>
              <a:rPr lang="en-US" dirty="0"/>
              <a:t>demonstrates that you have a knowledge of foundational technologies </a:t>
            </a:r>
          </a:p>
          <a:p>
            <a:pPr lvl="2">
              <a:buFont typeface="Arial" panose="020B0604020202020204" pitchFamily="34" charset="0"/>
              <a:buChar char="•"/>
            </a:pPr>
            <a:r>
              <a:rPr lang="en-US" dirty="0"/>
              <a:t>ensures you stay relevant with skills needed for the adoption of next-generation technologies.</a:t>
            </a:r>
          </a:p>
          <a:p>
            <a:pPr marL="142875" lvl="1" indent="0">
              <a:buNone/>
            </a:pPr>
            <a:r>
              <a:rPr lang="en-US" dirty="0"/>
              <a:t>The new CCNA focus:</a:t>
            </a:r>
          </a:p>
          <a:p>
            <a:pPr lvl="2">
              <a:buFont typeface="Arial" panose="020B0604020202020204" pitchFamily="34" charset="0"/>
              <a:buChar char="•"/>
            </a:pPr>
            <a:r>
              <a:rPr lang="en-US" dirty="0"/>
              <a:t>IP foundation and security topics</a:t>
            </a:r>
          </a:p>
          <a:p>
            <a:pPr lvl="2">
              <a:buFont typeface="Arial" panose="020B0604020202020204" pitchFamily="34" charset="0"/>
              <a:buChar char="•"/>
            </a:pPr>
            <a:r>
              <a:rPr lang="en-US" dirty="0"/>
              <a:t>Wireless, virtualization, automation, and network programmability.</a:t>
            </a:r>
            <a:r>
              <a:rPr lang="en-CA" altLang="en-US" dirty="0"/>
              <a:t> </a:t>
            </a:r>
          </a:p>
          <a:p>
            <a:pPr marL="142875" lvl="1" indent="0">
              <a:buNone/>
            </a:pPr>
            <a:r>
              <a:rPr lang="en-US" dirty="0"/>
              <a:t>New </a:t>
            </a:r>
            <a:r>
              <a:rPr lang="en-US" dirty="0" err="1"/>
              <a:t>DevNet</a:t>
            </a:r>
            <a:r>
              <a:rPr lang="en-US" dirty="0"/>
              <a:t> certifications at the associate, specialist and professional levels, to validate your software development skills.</a:t>
            </a:r>
          </a:p>
          <a:p>
            <a:pPr marL="142875" lvl="1" indent="0">
              <a:buNone/>
            </a:pPr>
            <a:r>
              <a:rPr lang="en-US" dirty="0"/>
              <a:t>Specialist certification validate your skills in line with your job role and interests.</a:t>
            </a:r>
            <a:endParaRPr lang="en-CA" altLang="en-US" dirty="0"/>
          </a:p>
        </p:txBody>
      </p:sp>
      <p:pic>
        <p:nvPicPr>
          <p:cNvPr id="2" name="Picture 1"/>
          <p:cNvPicPr>
            <a:picLocks noChangeAspect="1"/>
          </p:cNvPicPr>
          <p:nvPr/>
        </p:nvPicPr>
        <p:blipFill>
          <a:blip r:embed="rId4"/>
          <a:stretch>
            <a:fillRect/>
          </a:stretch>
        </p:blipFill>
        <p:spPr>
          <a:xfrm>
            <a:off x="87549" y="1277993"/>
            <a:ext cx="5371956" cy="2450694"/>
          </a:xfrm>
          <a:prstGeom prst="rect">
            <a:avLst/>
          </a:prstGeom>
        </p:spPr>
      </p:pic>
    </p:spTree>
    <p:custDataLst>
      <p:tags r:id="rId1"/>
    </p:custDataLst>
    <p:extLst>
      <p:ext uri="{BB962C8B-B14F-4D97-AF65-F5344CB8AC3E}">
        <p14:creationId xmlns:p14="http://schemas.microsoft.com/office/powerpoint/2010/main" val="650265221"/>
      </p:ext>
    </p:extLst>
  </p:cSld>
  <p:clrMapOvr>
    <a:masterClrMapping/>
  </p:clrMapOvr>
  <p:transition spd="slow">
    <p:wip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4556169" cy="926016"/>
          </a:xfrm>
        </p:spPr>
        <p:txBody>
          <a:bodyPr/>
          <a:lstStyle/>
          <a:p>
            <a:r>
              <a:rPr lang="en-US" altLang="en-US" sz="1600" dirty="0"/>
              <a:t>The IT Professional</a:t>
            </a:r>
            <a:br>
              <a:rPr lang="en-US" altLang="en-US" dirty="0"/>
            </a:br>
            <a:r>
              <a:rPr lang="en-US" altLang="en-US" dirty="0"/>
              <a:t>Networking Jobs</a:t>
            </a:r>
            <a:endParaRPr lang="en-CA" altLang="en-US" dirty="0"/>
          </a:p>
        </p:txBody>
      </p:sp>
      <p:sp>
        <p:nvSpPr>
          <p:cNvPr id="13315" name="Content Placeholder 2"/>
          <p:cNvSpPr>
            <a:spLocks noGrp="1"/>
          </p:cNvSpPr>
          <p:nvPr>
            <p:ph idx="1"/>
          </p:nvPr>
        </p:nvSpPr>
        <p:spPr>
          <a:xfrm>
            <a:off x="4773596" y="1238214"/>
            <a:ext cx="4043083" cy="2626311"/>
          </a:xfrm>
        </p:spPr>
        <p:txBody>
          <a:bodyPr/>
          <a:lstStyle/>
          <a:p>
            <a:pPr marL="0" indent="0">
              <a:buNone/>
            </a:pPr>
            <a:r>
              <a:rPr lang="en-US" dirty="0"/>
              <a:t>At </a:t>
            </a:r>
            <a:r>
              <a:rPr lang="en-US" dirty="0">
                <a:hlinkClick r:id="rId3"/>
              </a:rPr>
              <a:t>www.netacad.com</a:t>
            </a:r>
            <a:r>
              <a:rPr lang="en-US" dirty="0"/>
              <a:t> you can click the Careers menu and then select Employment opportunities. </a:t>
            </a:r>
          </a:p>
          <a:p>
            <a:pPr lvl="1"/>
            <a:r>
              <a:rPr lang="en-US" sz="1600" dirty="0"/>
              <a:t>Find employment opportunities by using the Talent Bridge Matching Engine.</a:t>
            </a:r>
          </a:p>
          <a:p>
            <a:pPr lvl="1"/>
            <a:r>
              <a:rPr lang="en-US" sz="1600" dirty="0"/>
              <a:t>Search for jobs with Cisco, Cisco partners and distributors seeking Cisco Networking Academy students and alumni.</a:t>
            </a:r>
            <a:endParaRPr lang="en-CA" altLang="en-US" sz="1600" dirty="0">
              <a:solidFill>
                <a:srgbClr val="000000"/>
              </a:solidFill>
            </a:endParaRPr>
          </a:p>
        </p:txBody>
      </p:sp>
      <p:pic>
        <p:nvPicPr>
          <p:cNvPr id="4" name="Picture 3"/>
          <p:cNvPicPr>
            <a:picLocks noChangeAspect="1"/>
          </p:cNvPicPr>
          <p:nvPr/>
        </p:nvPicPr>
        <p:blipFill>
          <a:blip r:embed="rId4"/>
          <a:stretch>
            <a:fillRect/>
          </a:stretch>
        </p:blipFill>
        <p:spPr>
          <a:xfrm>
            <a:off x="44114" y="1238214"/>
            <a:ext cx="4643037" cy="2937314"/>
          </a:xfrm>
          <a:prstGeom prst="rect">
            <a:avLst/>
          </a:prstGeom>
        </p:spPr>
      </p:pic>
    </p:spTree>
    <p:extLst>
      <p:ext uri="{BB962C8B-B14F-4D97-AF65-F5344CB8AC3E}">
        <p14:creationId xmlns:p14="http://schemas.microsoft.com/office/powerpoint/2010/main" val="1923481346"/>
      </p:ext>
    </p:extLst>
  </p:cSld>
  <p:clrMapOvr>
    <a:masterClrMapping/>
  </p:clrMapOvr>
  <p:transition spd="slow">
    <p:wip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8479523" cy="1022595"/>
          </a:xfrm>
        </p:spPr>
        <p:txBody>
          <a:bodyPr/>
          <a:lstStyle/>
          <a:p>
            <a:r>
              <a:rPr lang="en-US" altLang="en-US" sz="1600" dirty="0"/>
              <a:t>The IT Professional</a:t>
            </a:r>
            <a:br>
              <a:rPr lang="en-US" altLang="en-US" dirty="0"/>
            </a:br>
            <a:r>
              <a:rPr lang="en-US" altLang="en-US" dirty="0"/>
              <a:t>Lab – Researching IT and Networking Job Opportunities </a:t>
            </a:r>
            <a:endParaRPr lang="en-CA" altLang="en-US" dirty="0"/>
          </a:p>
        </p:txBody>
      </p:sp>
      <p:sp>
        <p:nvSpPr>
          <p:cNvPr id="2" name="Content Placeholder 1"/>
          <p:cNvSpPr>
            <a:spLocks noGrp="1"/>
          </p:cNvSpPr>
          <p:nvPr>
            <p:ph idx="1"/>
          </p:nvPr>
        </p:nvSpPr>
        <p:spPr>
          <a:xfrm>
            <a:off x="87549" y="914401"/>
            <a:ext cx="8853286" cy="1657350"/>
          </a:xfrm>
        </p:spPr>
        <p:txBody>
          <a:bodyPr/>
          <a:lstStyle/>
          <a:p>
            <a:pPr marL="0" indent="0">
              <a:buNone/>
            </a:pPr>
            <a:endParaRPr lang="en-US" dirty="0"/>
          </a:p>
          <a:p>
            <a:pPr marL="0" indent="0">
              <a:buNone/>
            </a:pPr>
            <a:r>
              <a:rPr lang="en-US" dirty="0"/>
              <a:t>In this lab, you will complete the following objectives:</a:t>
            </a:r>
          </a:p>
          <a:p>
            <a:pPr lvl="1"/>
            <a:r>
              <a:rPr lang="en-US" dirty="0"/>
              <a:t>Research Job Opportunities</a:t>
            </a:r>
          </a:p>
          <a:p>
            <a:pPr lvl="1"/>
            <a:r>
              <a:rPr lang="en-US" dirty="0"/>
              <a:t>Reflect on Research</a:t>
            </a:r>
          </a:p>
        </p:txBody>
      </p:sp>
    </p:spTree>
    <p:extLst>
      <p:ext uri="{BB962C8B-B14F-4D97-AF65-F5344CB8AC3E}">
        <p14:creationId xmlns:p14="http://schemas.microsoft.com/office/powerpoint/2010/main" val="1874002778"/>
      </p:ext>
    </p:extLst>
  </p:cSld>
  <p:clrMapOvr>
    <a:masterClrMapping/>
  </p:clrMapOvr>
  <p:transition spd="slow">
    <p:wip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915409"/>
            <a:ext cx="7598042" cy="1802391"/>
          </a:xfrm>
        </p:spPr>
        <p:txBody>
          <a:bodyPr/>
          <a:lstStyle/>
          <a:p>
            <a:r>
              <a:rPr lang="en-US" dirty="0">
                <a:solidFill>
                  <a:schemeClr val="accent5">
                    <a:lumMod val="40000"/>
                    <a:lumOff val="60000"/>
                  </a:schemeClr>
                </a:solidFill>
              </a:rPr>
              <a:t>1.10 Module Practice and Quiz </a:t>
            </a:r>
          </a:p>
        </p:txBody>
      </p:sp>
    </p:spTree>
    <p:custDataLst>
      <p:tags r:id="rId1"/>
    </p:custDataLst>
    <p:extLst>
      <p:ext uri="{BB962C8B-B14F-4D97-AF65-F5344CB8AC3E}">
        <p14:creationId xmlns:p14="http://schemas.microsoft.com/office/powerpoint/2010/main" val="2923092166"/>
      </p:ext>
    </p:extLst>
  </p:cSld>
  <p:clrMapOvr>
    <a:masterClrMapping/>
  </p:clrMapOvr>
  <p:transition spd="slow">
    <p:wip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41393"/>
            <a:ext cx="4556169" cy="757551"/>
          </a:xfrm>
        </p:spPr>
        <p:txBody>
          <a:bodyPr/>
          <a:lstStyle/>
          <a:p>
            <a:r>
              <a:rPr lang="en-US" altLang="en-US" sz="1600" dirty="0"/>
              <a:t>Module Practice and Quiz</a:t>
            </a:r>
            <a:br>
              <a:rPr lang="en-US" altLang="en-US" dirty="0"/>
            </a:br>
            <a:r>
              <a:rPr lang="en-US" altLang="en-US" dirty="0"/>
              <a:t>What did I learn in this module?</a:t>
            </a:r>
            <a:endParaRPr lang="en-CA" altLang="en-US" dirty="0"/>
          </a:p>
        </p:txBody>
      </p:sp>
      <p:sp>
        <p:nvSpPr>
          <p:cNvPr id="13315" name="Content Placeholder 2"/>
          <p:cNvSpPr>
            <a:spLocks noGrp="1"/>
          </p:cNvSpPr>
          <p:nvPr>
            <p:ph idx="1"/>
          </p:nvPr>
        </p:nvSpPr>
        <p:spPr>
          <a:xfrm>
            <a:off x="0" y="801475"/>
            <a:ext cx="8840141" cy="3576411"/>
          </a:xfrm>
        </p:spPr>
        <p:txBody>
          <a:bodyPr/>
          <a:lstStyle/>
          <a:p>
            <a:pPr lvl="2"/>
            <a:r>
              <a:rPr lang="en-US" sz="1600" dirty="0"/>
              <a:t>Through the use of networks, we are connected like never before.</a:t>
            </a:r>
            <a:endParaRPr lang="en-US" sz="1600" b="1" dirty="0"/>
          </a:p>
          <a:p>
            <a:pPr lvl="2"/>
            <a:r>
              <a:rPr lang="en-US" sz="1600" dirty="0"/>
              <a:t>All computers that are connected to a network and participate directly in network communication are classified as hosts.</a:t>
            </a:r>
            <a:endParaRPr lang="en-US" sz="1600" b="1" dirty="0"/>
          </a:p>
          <a:p>
            <a:pPr lvl="2"/>
            <a:r>
              <a:rPr lang="en-US" sz="1600" dirty="0"/>
              <a:t>Diagrams of networks often use symbols to represent the different devices and connections that make up a network. </a:t>
            </a:r>
          </a:p>
          <a:p>
            <a:pPr lvl="2"/>
            <a:r>
              <a:rPr lang="en-US" sz="1600" dirty="0"/>
              <a:t>A diagram provides an easy way to understand how devices connect in a large network.</a:t>
            </a:r>
            <a:endParaRPr lang="en-US" sz="1600" b="1" dirty="0"/>
          </a:p>
          <a:p>
            <a:pPr lvl="2"/>
            <a:r>
              <a:rPr lang="en-US" sz="1600" dirty="0"/>
              <a:t>The two types of network infrastructures are Local Area Networks (LANs), and Wide Area Networks (WANs).</a:t>
            </a:r>
            <a:endParaRPr lang="en-US" sz="1600" b="1" dirty="0"/>
          </a:p>
          <a:p>
            <a:pPr lvl="2"/>
            <a:r>
              <a:rPr lang="en-US" sz="1600" dirty="0"/>
              <a:t>SOHO internet connections include cable, DSL, Cellular, Satellite, and Dial-up telephone. </a:t>
            </a:r>
          </a:p>
          <a:p>
            <a:pPr lvl="2"/>
            <a:r>
              <a:rPr lang="en-US" sz="1600" dirty="0"/>
              <a:t>Business internet connections include Dedicated Leased Line, Metro Ethernet, Business DSL, and Satellite.</a:t>
            </a:r>
            <a:endParaRPr lang="en-US" sz="1600" b="1" dirty="0"/>
          </a:p>
        </p:txBody>
      </p:sp>
    </p:spTree>
    <p:extLst>
      <p:ext uri="{BB962C8B-B14F-4D97-AF65-F5344CB8AC3E}">
        <p14:creationId xmlns:p14="http://schemas.microsoft.com/office/powerpoint/2010/main" val="3792951178"/>
      </p:ext>
    </p:extLst>
  </p:cSld>
  <p:clrMapOvr>
    <a:masterClrMapping/>
  </p:clrMapOvr>
  <p:transition spd="slow">
    <p:wip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87549" y="1"/>
            <a:ext cx="9056451" cy="688258"/>
          </a:xfrm>
        </p:spPr>
        <p:txBody>
          <a:bodyPr/>
          <a:lstStyle/>
          <a:p>
            <a:r>
              <a:rPr lang="en-US" altLang="en-US" sz="1600" dirty="0"/>
              <a:t>Module Practice and Quiz</a:t>
            </a:r>
            <a:br>
              <a:rPr lang="en-US" altLang="en-US" dirty="0"/>
            </a:br>
            <a:r>
              <a:rPr lang="en-US" altLang="en-US" dirty="0"/>
              <a:t>What did I learn in this module? (Cont.)</a:t>
            </a:r>
            <a:endParaRPr lang="en-CA" altLang="en-US" dirty="0"/>
          </a:p>
        </p:txBody>
      </p:sp>
      <p:sp>
        <p:nvSpPr>
          <p:cNvPr id="13315" name="Content Placeholder 2"/>
          <p:cNvSpPr>
            <a:spLocks noGrp="1"/>
          </p:cNvSpPr>
          <p:nvPr>
            <p:ph idx="1"/>
          </p:nvPr>
        </p:nvSpPr>
        <p:spPr>
          <a:xfrm>
            <a:off x="87549" y="688260"/>
            <a:ext cx="9056451" cy="3891556"/>
          </a:xfrm>
        </p:spPr>
        <p:txBody>
          <a:bodyPr/>
          <a:lstStyle/>
          <a:p>
            <a:pPr lvl="2"/>
            <a:r>
              <a:rPr lang="en-US" sz="1600" dirty="0"/>
              <a:t>Network architecture refers to the technologies that support the infrastructure and the programmed services and rules, or protocols, that move data across the network.</a:t>
            </a:r>
          </a:p>
          <a:p>
            <a:pPr lvl="2"/>
            <a:r>
              <a:rPr lang="en-US" sz="1600" dirty="0"/>
              <a:t>There are four basic characteristics of network architecture: Fault Tolerance, Scalability, Quality of Service (QoS), and Security.</a:t>
            </a:r>
            <a:endParaRPr lang="en-US" sz="1600" b="1" dirty="0"/>
          </a:p>
          <a:p>
            <a:pPr lvl="2"/>
            <a:r>
              <a:rPr lang="en-US" sz="1600" dirty="0"/>
              <a:t>Recent networking trends that affect organizations and consumers: Bring Your Own Device (BYOD), online collaboration, video communications, and cloud computing.</a:t>
            </a:r>
            <a:endParaRPr lang="en-US" sz="1600" b="1" dirty="0"/>
          </a:p>
          <a:p>
            <a:pPr lvl="2"/>
            <a:r>
              <a:rPr lang="en-US" sz="1600" dirty="0"/>
              <a:t>There are several common external and internal threats to networks.</a:t>
            </a:r>
          </a:p>
          <a:p>
            <a:pPr lvl="2"/>
            <a:r>
              <a:rPr lang="en-US" sz="1600" dirty="0"/>
              <a:t>Larger networks and corporate networks use antivirus, antispyware, and firewall filtering, but they also have other security requirements: Dedicated firewall systems, Access control lists (ACL), Intrusion prevention systems (IPS), and Virtual private networks (VPN)</a:t>
            </a:r>
            <a:endParaRPr lang="en-US" sz="1600" b="1" dirty="0"/>
          </a:p>
          <a:p>
            <a:pPr lvl="2"/>
            <a:r>
              <a:rPr lang="en-US" sz="1600" dirty="0"/>
              <a:t>The Cisco Certified Network Associate (CCNA) certification demonstrates your knowledge of foundational technologies.</a:t>
            </a:r>
            <a:endParaRPr lang="en-CA" altLang="en-US" sz="1600" dirty="0">
              <a:solidFill>
                <a:srgbClr val="000000"/>
              </a:solidFill>
            </a:endParaRPr>
          </a:p>
        </p:txBody>
      </p:sp>
    </p:spTree>
    <p:extLst>
      <p:ext uri="{BB962C8B-B14F-4D97-AF65-F5344CB8AC3E}">
        <p14:creationId xmlns:p14="http://schemas.microsoft.com/office/powerpoint/2010/main" val="3548445255"/>
      </p:ext>
    </p:extLst>
  </p:cSld>
  <p:clrMapOvr>
    <a:masterClrMapping/>
  </p:clrMapOvr>
  <p:transition spd="slow">
    <p:wipe/>
  </p:transition>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p:txBody>
          <a:bodyPr/>
          <a:lstStyle/>
          <a:p>
            <a:pPr eaLnBrk="1" hangingPunct="1"/>
            <a:r>
              <a:rPr lang="en-US" sz="1400" dirty="0">
                <a:latin typeface="Arial" charset="0"/>
              </a:rPr>
              <a:t>Module 1</a:t>
            </a:r>
            <a:br>
              <a:rPr lang="en-US" dirty="0">
                <a:latin typeface="Arial" charset="0"/>
              </a:rPr>
            </a:br>
            <a:r>
              <a:rPr lang="en-US" dirty="0">
                <a:latin typeface="Arial" charset="0"/>
              </a:rPr>
              <a:t>New Terms and Commands</a:t>
            </a:r>
          </a:p>
        </p:txBody>
      </p:sp>
      <p:graphicFrame>
        <p:nvGraphicFramePr>
          <p:cNvPr id="3" name="Content Placeholder 2"/>
          <p:cNvGraphicFramePr>
            <a:graphicFrameLocks noGrp="1"/>
          </p:cNvGraphicFramePr>
          <p:nvPr>
            <p:ph idx="1"/>
          </p:nvPr>
        </p:nvGraphicFramePr>
        <p:xfrm>
          <a:off x="144463" y="798513"/>
          <a:ext cx="8853486" cy="3926840"/>
        </p:xfrm>
        <a:graphic>
          <a:graphicData uri="http://schemas.openxmlformats.org/drawingml/2006/table">
            <a:tbl>
              <a:tblPr firstRow="1" bandRow="1">
                <a:tableStyleId>{F5AB1C69-6EDB-4FF4-983F-18BD219EF322}</a:tableStyleId>
              </a:tblPr>
              <a:tblGrid>
                <a:gridCol w="2951162">
                  <a:extLst>
                    <a:ext uri="{9D8B030D-6E8A-4147-A177-3AD203B41FA5}">
                      <a16:colId xmlns:a16="http://schemas.microsoft.com/office/drawing/2014/main" val="2731093094"/>
                    </a:ext>
                  </a:extLst>
                </a:gridCol>
                <a:gridCol w="2951162">
                  <a:extLst>
                    <a:ext uri="{9D8B030D-6E8A-4147-A177-3AD203B41FA5}">
                      <a16:colId xmlns:a16="http://schemas.microsoft.com/office/drawing/2014/main" val="2353496225"/>
                    </a:ext>
                  </a:extLst>
                </a:gridCol>
                <a:gridCol w="2951162">
                  <a:extLst>
                    <a:ext uri="{9D8B030D-6E8A-4147-A177-3AD203B41FA5}">
                      <a16:colId xmlns:a16="http://schemas.microsoft.com/office/drawing/2014/main" val="281959122"/>
                    </a:ext>
                  </a:extLst>
                </a:gridCol>
              </a:tblGrid>
              <a:tr h="370840">
                <a:tc>
                  <a:txBody>
                    <a:bodyPr/>
                    <a:lstStyle/>
                    <a:p>
                      <a:pPr marL="173038" indent="-173038">
                        <a:spcBef>
                          <a:spcPts val="200"/>
                        </a:spcBef>
                        <a:spcAft>
                          <a:spcPts val="200"/>
                        </a:spcAft>
                        <a:buFont typeface="Arial" panose="020B0604020202020204" pitchFamily="34" charset="0"/>
                        <a:buChar char="•"/>
                      </a:pPr>
                      <a:r>
                        <a:rPr lang="en-US" b="0" dirty="0">
                          <a:solidFill>
                            <a:schemeClr val="tx1"/>
                          </a:solidFill>
                          <a:latin typeface="+mn-lt"/>
                        </a:rPr>
                        <a:t>Peer-to-Peer</a:t>
                      </a:r>
                      <a:r>
                        <a:rPr lang="en-US" b="0" baseline="0" dirty="0">
                          <a:solidFill>
                            <a:schemeClr val="tx1"/>
                          </a:solidFill>
                          <a:latin typeface="+mn-lt"/>
                        </a:rPr>
                        <a:t> File Sharing</a:t>
                      </a:r>
                    </a:p>
                    <a:p>
                      <a:pPr marL="173038" indent="-173038">
                        <a:spcBef>
                          <a:spcPts val="200"/>
                        </a:spcBef>
                        <a:spcAft>
                          <a:spcPts val="200"/>
                        </a:spcAft>
                        <a:buFont typeface="Arial" panose="020B0604020202020204" pitchFamily="34" charset="0"/>
                        <a:buChar char="•"/>
                      </a:pPr>
                      <a:r>
                        <a:rPr lang="en-US" b="0" baseline="0" dirty="0">
                          <a:solidFill>
                            <a:schemeClr val="tx1"/>
                          </a:solidFill>
                          <a:latin typeface="+mn-lt"/>
                        </a:rPr>
                        <a:t>Small Office/Home Office or SOHO</a:t>
                      </a:r>
                    </a:p>
                    <a:p>
                      <a:pPr marL="173038" indent="-173038">
                        <a:spcBef>
                          <a:spcPts val="200"/>
                        </a:spcBef>
                        <a:spcAft>
                          <a:spcPts val="200"/>
                        </a:spcAft>
                        <a:buFont typeface="Arial" panose="020B0604020202020204" pitchFamily="34" charset="0"/>
                        <a:buChar char="•"/>
                      </a:pPr>
                      <a:r>
                        <a:rPr lang="en-US" b="0" baseline="0" dirty="0">
                          <a:solidFill>
                            <a:schemeClr val="tx1"/>
                          </a:solidFill>
                          <a:latin typeface="+mn-lt"/>
                        </a:rPr>
                        <a:t>Medium to large network</a:t>
                      </a:r>
                    </a:p>
                    <a:p>
                      <a:pPr marL="173038" indent="-173038">
                        <a:spcBef>
                          <a:spcPts val="200"/>
                        </a:spcBef>
                        <a:spcAft>
                          <a:spcPts val="200"/>
                        </a:spcAft>
                        <a:buFont typeface="Arial" panose="020B0604020202020204" pitchFamily="34" charset="0"/>
                        <a:buChar char="•"/>
                      </a:pPr>
                      <a:r>
                        <a:rPr lang="en-US" b="0" baseline="0" dirty="0">
                          <a:solidFill>
                            <a:schemeClr val="tx1"/>
                          </a:solidFill>
                          <a:latin typeface="+mn-lt"/>
                        </a:rPr>
                        <a:t>Server</a:t>
                      </a:r>
                    </a:p>
                    <a:p>
                      <a:pPr marL="173038" indent="-173038">
                        <a:spcBef>
                          <a:spcPts val="200"/>
                        </a:spcBef>
                        <a:spcAft>
                          <a:spcPts val="200"/>
                        </a:spcAft>
                        <a:buFont typeface="Arial" panose="020B0604020202020204" pitchFamily="34" charset="0"/>
                        <a:buChar char="•"/>
                      </a:pPr>
                      <a:r>
                        <a:rPr lang="en-US" b="0" baseline="0" dirty="0">
                          <a:solidFill>
                            <a:schemeClr val="tx1"/>
                          </a:solidFill>
                          <a:latin typeface="+mn-lt"/>
                        </a:rPr>
                        <a:t>Client</a:t>
                      </a:r>
                    </a:p>
                    <a:p>
                      <a:pPr marL="173038" indent="-173038">
                        <a:spcBef>
                          <a:spcPts val="200"/>
                        </a:spcBef>
                        <a:spcAft>
                          <a:spcPts val="200"/>
                        </a:spcAft>
                        <a:buFont typeface="Arial" panose="020B0604020202020204" pitchFamily="34" charset="0"/>
                        <a:buChar char="•"/>
                      </a:pPr>
                      <a:r>
                        <a:rPr lang="en-US" b="0" baseline="0" dirty="0">
                          <a:solidFill>
                            <a:schemeClr val="tx1"/>
                          </a:solidFill>
                          <a:latin typeface="+mn-lt"/>
                        </a:rPr>
                        <a:t>Peer-to-Peer network</a:t>
                      </a:r>
                    </a:p>
                    <a:p>
                      <a:pPr marL="173038" indent="-173038">
                        <a:spcBef>
                          <a:spcPts val="200"/>
                        </a:spcBef>
                        <a:spcAft>
                          <a:spcPts val="200"/>
                        </a:spcAft>
                        <a:buFont typeface="Arial" panose="020B0604020202020204" pitchFamily="34" charset="0"/>
                        <a:buChar char="•"/>
                      </a:pPr>
                      <a:r>
                        <a:rPr lang="en-US" b="0" baseline="0" dirty="0">
                          <a:solidFill>
                            <a:schemeClr val="tx1"/>
                          </a:solidFill>
                          <a:latin typeface="+mn-lt"/>
                        </a:rPr>
                        <a:t>End device</a:t>
                      </a:r>
                    </a:p>
                    <a:p>
                      <a:pPr marL="173038" indent="-173038">
                        <a:spcBef>
                          <a:spcPts val="200"/>
                        </a:spcBef>
                        <a:spcAft>
                          <a:spcPts val="200"/>
                        </a:spcAft>
                        <a:buFont typeface="Arial" panose="020B0604020202020204" pitchFamily="34" charset="0"/>
                        <a:buChar char="•"/>
                      </a:pPr>
                      <a:r>
                        <a:rPr lang="en-US" b="0" baseline="0" dirty="0">
                          <a:solidFill>
                            <a:schemeClr val="tx1"/>
                          </a:solidFill>
                          <a:latin typeface="+mn-lt"/>
                        </a:rPr>
                        <a:t>Intermediary device</a:t>
                      </a:r>
                    </a:p>
                    <a:p>
                      <a:pPr marL="173038" indent="-173038">
                        <a:spcBef>
                          <a:spcPts val="200"/>
                        </a:spcBef>
                        <a:spcAft>
                          <a:spcPts val="200"/>
                        </a:spcAft>
                        <a:buFont typeface="Arial" panose="020B0604020202020204" pitchFamily="34" charset="0"/>
                        <a:buChar char="•"/>
                      </a:pPr>
                      <a:r>
                        <a:rPr lang="en-US" b="0" baseline="0" dirty="0">
                          <a:solidFill>
                            <a:schemeClr val="tx1"/>
                          </a:solidFill>
                          <a:latin typeface="+mn-lt"/>
                        </a:rPr>
                        <a:t>Medium</a:t>
                      </a:r>
                    </a:p>
                    <a:p>
                      <a:pPr marL="173038" indent="-173038">
                        <a:spcBef>
                          <a:spcPts val="200"/>
                        </a:spcBef>
                        <a:spcAft>
                          <a:spcPts val="200"/>
                        </a:spcAft>
                        <a:buFont typeface="Arial" panose="020B0604020202020204" pitchFamily="34" charset="0"/>
                        <a:buChar char="•"/>
                      </a:pPr>
                      <a:r>
                        <a:rPr lang="en-US" b="0" baseline="0" dirty="0">
                          <a:solidFill>
                            <a:schemeClr val="tx1"/>
                          </a:solidFill>
                          <a:latin typeface="+mn-lt"/>
                        </a:rPr>
                        <a:t>Network Interface Card (NIC)</a:t>
                      </a:r>
                    </a:p>
                    <a:p>
                      <a:pPr marL="173038" indent="-173038">
                        <a:spcBef>
                          <a:spcPts val="200"/>
                        </a:spcBef>
                        <a:spcAft>
                          <a:spcPts val="200"/>
                        </a:spcAft>
                        <a:buFont typeface="Arial" panose="020B0604020202020204" pitchFamily="34" charset="0"/>
                        <a:buChar char="•"/>
                      </a:pPr>
                      <a:r>
                        <a:rPr lang="en-US" b="0" baseline="0" dirty="0">
                          <a:solidFill>
                            <a:schemeClr val="tx1"/>
                          </a:solidFill>
                          <a:latin typeface="+mn-lt"/>
                        </a:rPr>
                        <a:t>Physical Port</a:t>
                      </a:r>
                    </a:p>
                    <a:p>
                      <a:pPr marL="173038" indent="-173038">
                        <a:spcBef>
                          <a:spcPts val="200"/>
                        </a:spcBef>
                        <a:spcAft>
                          <a:spcPts val="200"/>
                        </a:spcAft>
                        <a:buFont typeface="Arial" panose="020B0604020202020204" pitchFamily="34" charset="0"/>
                        <a:buChar char="•"/>
                      </a:pPr>
                      <a:r>
                        <a:rPr lang="en-US" b="0" baseline="0" dirty="0">
                          <a:solidFill>
                            <a:schemeClr val="tx1"/>
                          </a:solidFill>
                          <a:latin typeface="+mn-lt"/>
                        </a:rPr>
                        <a:t>Interface</a:t>
                      </a:r>
                    </a:p>
                    <a:p>
                      <a:pPr marL="173038" indent="-173038">
                        <a:spcBef>
                          <a:spcPts val="200"/>
                        </a:spcBef>
                        <a:spcAft>
                          <a:spcPts val="200"/>
                        </a:spcAft>
                        <a:buFont typeface="Arial" panose="020B0604020202020204" pitchFamily="34" charset="0"/>
                        <a:buChar char="•"/>
                      </a:pPr>
                      <a:r>
                        <a:rPr lang="en-US" b="0" baseline="0" dirty="0">
                          <a:solidFill>
                            <a:schemeClr val="tx1"/>
                          </a:solidFill>
                          <a:latin typeface="+mn-lt"/>
                        </a:rPr>
                        <a:t>Physical topology diagram</a:t>
                      </a:r>
                      <a:endParaRPr lang="en-US" b="0" dirty="0">
                        <a:solidFill>
                          <a:schemeClr val="tx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chemeClr val="tx1"/>
                          </a:solidFill>
                          <a:latin typeface="+mn-lt"/>
                          <a:ea typeface="+mn-ea"/>
                          <a:cs typeface="+mn-cs"/>
                        </a:rPr>
                        <a:t>Logical topology diagram</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chemeClr val="tx1"/>
                          </a:solidFill>
                          <a:latin typeface="+mn-lt"/>
                          <a:ea typeface="+mn-ea"/>
                          <a:cs typeface="+mn-cs"/>
                        </a:rPr>
                        <a:t>Local Area Network (LAN)</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chemeClr val="tx1"/>
                          </a:solidFill>
                          <a:latin typeface="+mn-lt"/>
                          <a:ea typeface="+mn-ea"/>
                          <a:cs typeface="+mn-cs"/>
                        </a:rPr>
                        <a:t>Wide Area Network (WAN)</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chemeClr val="tx1"/>
                          </a:solidFill>
                          <a:latin typeface="+mn-lt"/>
                          <a:ea typeface="+mn-ea"/>
                          <a:cs typeface="+mn-cs"/>
                        </a:rPr>
                        <a:t>Internet</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chemeClr val="tx1"/>
                          </a:solidFill>
                          <a:latin typeface="+mn-lt"/>
                          <a:ea typeface="+mn-ea"/>
                          <a:cs typeface="+mn-cs"/>
                        </a:rPr>
                        <a:t>Intranet</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chemeClr val="tx1"/>
                          </a:solidFill>
                          <a:latin typeface="+mn-lt"/>
                          <a:ea typeface="+mn-ea"/>
                          <a:cs typeface="+mn-cs"/>
                        </a:rPr>
                        <a:t>Extranet</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chemeClr val="tx1"/>
                          </a:solidFill>
                          <a:latin typeface="+mn-lt"/>
                          <a:ea typeface="+mn-ea"/>
                          <a:cs typeface="+mn-cs"/>
                        </a:rPr>
                        <a:t>Internet</a:t>
                      </a:r>
                      <a:r>
                        <a:rPr lang="en-US" sz="1400" b="0" kern="1200" baseline="0" dirty="0">
                          <a:solidFill>
                            <a:schemeClr val="tx1"/>
                          </a:solidFill>
                          <a:latin typeface="+mn-lt"/>
                          <a:ea typeface="+mn-ea"/>
                          <a:cs typeface="+mn-cs"/>
                        </a:rPr>
                        <a:t> Service Provider (ISP)</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baseline="0" dirty="0">
                          <a:solidFill>
                            <a:schemeClr val="tx1"/>
                          </a:solidFill>
                          <a:latin typeface="+mn-lt"/>
                          <a:ea typeface="+mn-ea"/>
                          <a:cs typeface="+mn-cs"/>
                        </a:rPr>
                        <a:t>Converged networks</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baseline="0" dirty="0">
                          <a:solidFill>
                            <a:schemeClr val="tx1"/>
                          </a:solidFill>
                          <a:latin typeface="+mn-lt"/>
                          <a:ea typeface="+mn-ea"/>
                          <a:cs typeface="+mn-cs"/>
                        </a:rPr>
                        <a:t>Network architecture</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baseline="0" dirty="0">
                          <a:solidFill>
                            <a:schemeClr val="tx1"/>
                          </a:solidFill>
                          <a:latin typeface="+mn-lt"/>
                          <a:ea typeface="+mn-ea"/>
                          <a:cs typeface="+mn-cs"/>
                        </a:rPr>
                        <a:t>Fault tolerant network</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baseline="0" dirty="0">
                          <a:solidFill>
                            <a:schemeClr val="tx1"/>
                          </a:solidFill>
                          <a:latin typeface="+mn-lt"/>
                          <a:ea typeface="+mn-ea"/>
                          <a:cs typeface="+mn-cs"/>
                        </a:rPr>
                        <a:t>Packet-switched network</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baseline="0" dirty="0">
                          <a:solidFill>
                            <a:schemeClr val="tx1"/>
                          </a:solidFill>
                          <a:latin typeface="+mn-lt"/>
                          <a:ea typeface="+mn-ea"/>
                          <a:cs typeface="+mn-cs"/>
                        </a:rPr>
                        <a:t>Circuit-switched network</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baseline="0" dirty="0">
                          <a:solidFill>
                            <a:schemeClr val="tx1"/>
                          </a:solidFill>
                          <a:latin typeface="+mn-lt"/>
                          <a:ea typeface="+mn-ea"/>
                          <a:cs typeface="+mn-cs"/>
                        </a:rPr>
                        <a:t>Scalable network</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baseline="0" dirty="0">
                          <a:solidFill>
                            <a:schemeClr val="tx1"/>
                          </a:solidFill>
                          <a:latin typeface="+mn-lt"/>
                          <a:ea typeface="+mn-ea"/>
                          <a:cs typeface="+mn-cs"/>
                        </a:rPr>
                        <a:t>Quality of Service (</a:t>
                      </a:r>
                      <a:r>
                        <a:rPr lang="en-US" sz="1400" b="0" kern="1200" baseline="0" dirty="0" err="1">
                          <a:solidFill>
                            <a:schemeClr val="tx1"/>
                          </a:solidFill>
                          <a:latin typeface="+mn-lt"/>
                          <a:ea typeface="+mn-ea"/>
                          <a:cs typeface="+mn-cs"/>
                        </a:rPr>
                        <a:t>Qos</a:t>
                      </a:r>
                      <a:r>
                        <a:rPr lang="en-US" sz="1400" b="0" kern="1200" baseline="0" dirty="0">
                          <a:solidFill>
                            <a:schemeClr val="tx1"/>
                          </a:solidFill>
                          <a:latin typeface="+mn-lt"/>
                          <a:ea typeface="+mn-ea"/>
                          <a:cs typeface="+mn-cs"/>
                        </a:rPr>
                        <a:t>)</a:t>
                      </a:r>
                      <a:endParaRPr lang="en-US" sz="1400" b="0" kern="1200" dirty="0">
                        <a:solidFill>
                          <a:schemeClr val="tx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chemeClr val="tx1"/>
                          </a:solidFill>
                          <a:latin typeface="+mn-lt"/>
                          <a:ea typeface="+mn-ea"/>
                          <a:cs typeface="+mn-cs"/>
                        </a:rPr>
                        <a:t>Network bandwidth</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chemeClr val="tx1"/>
                          </a:solidFill>
                          <a:latin typeface="+mn-lt"/>
                          <a:ea typeface="+mn-ea"/>
                          <a:cs typeface="+mn-cs"/>
                        </a:rPr>
                        <a:t>Bring</a:t>
                      </a:r>
                      <a:r>
                        <a:rPr lang="en-US" sz="1400" b="0" kern="1200" baseline="0" dirty="0">
                          <a:solidFill>
                            <a:schemeClr val="tx1"/>
                          </a:solidFill>
                          <a:latin typeface="+mn-lt"/>
                          <a:ea typeface="+mn-ea"/>
                          <a:cs typeface="+mn-cs"/>
                        </a:rPr>
                        <a:t> Your Own Device (BYOD)</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baseline="0" dirty="0">
                          <a:solidFill>
                            <a:schemeClr val="tx1"/>
                          </a:solidFill>
                          <a:latin typeface="+mn-lt"/>
                          <a:ea typeface="+mn-ea"/>
                          <a:cs typeface="+mn-cs"/>
                        </a:rPr>
                        <a:t>Collaboration </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baseline="0" dirty="0">
                          <a:solidFill>
                            <a:schemeClr val="tx1"/>
                          </a:solidFill>
                          <a:latin typeface="+mn-lt"/>
                          <a:ea typeface="+mn-ea"/>
                          <a:cs typeface="+mn-cs"/>
                        </a:rPr>
                        <a:t>Cloud computing</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baseline="0" dirty="0">
                          <a:solidFill>
                            <a:schemeClr val="tx1"/>
                          </a:solidFill>
                          <a:latin typeface="+mn-lt"/>
                          <a:ea typeface="+mn-ea"/>
                          <a:cs typeface="+mn-cs"/>
                        </a:rPr>
                        <a:t>Private clouds</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baseline="0" dirty="0">
                          <a:solidFill>
                            <a:schemeClr val="tx1"/>
                          </a:solidFill>
                          <a:latin typeface="+mn-lt"/>
                          <a:ea typeface="+mn-ea"/>
                          <a:cs typeface="+mn-cs"/>
                        </a:rPr>
                        <a:t>Hybrid clouds</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baseline="0" dirty="0">
                          <a:solidFill>
                            <a:schemeClr val="tx1"/>
                          </a:solidFill>
                          <a:latin typeface="+mn-lt"/>
                          <a:ea typeface="+mn-ea"/>
                          <a:cs typeface="+mn-cs"/>
                        </a:rPr>
                        <a:t>Public clouds</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baseline="0" dirty="0">
                          <a:solidFill>
                            <a:schemeClr val="tx1"/>
                          </a:solidFill>
                          <a:latin typeface="+mn-lt"/>
                          <a:ea typeface="+mn-ea"/>
                          <a:cs typeface="+mn-cs"/>
                        </a:rPr>
                        <a:t>Custom clouds</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baseline="0" dirty="0">
                          <a:solidFill>
                            <a:schemeClr val="tx1"/>
                          </a:solidFill>
                          <a:latin typeface="+mn-lt"/>
                          <a:ea typeface="+mn-ea"/>
                          <a:cs typeface="+mn-cs"/>
                        </a:rPr>
                        <a:t>Data center</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baseline="0" dirty="0">
                          <a:solidFill>
                            <a:schemeClr val="tx1"/>
                          </a:solidFill>
                          <a:latin typeface="+mn-lt"/>
                          <a:ea typeface="+mn-ea"/>
                          <a:cs typeface="+mn-cs"/>
                        </a:rPr>
                        <a:t>Smart home technology</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baseline="0" dirty="0">
                          <a:solidFill>
                            <a:schemeClr val="tx1"/>
                          </a:solidFill>
                          <a:latin typeface="+mn-lt"/>
                          <a:ea typeface="+mn-ea"/>
                          <a:cs typeface="+mn-cs"/>
                        </a:rPr>
                        <a:t>Powerline networking</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baseline="0" dirty="0">
                          <a:solidFill>
                            <a:schemeClr val="tx1"/>
                          </a:solidFill>
                          <a:latin typeface="+mn-lt"/>
                          <a:ea typeface="+mn-ea"/>
                          <a:cs typeface="+mn-cs"/>
                        </a:rPr>
                        <a:t>Wireless Internet Service Provider (WISP)</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baseline="0" dirty="0">
                          <a:solidFill>
                            <a:schemeClr val="tx1"/>
                          </a:solidFill>
                          <a:latin typeface="+mn-lt"/>
                          <a:ea typeface="+mn-ea"/>
                          <a:cs typeface="+mn-cs"/>
                        </a:rPr>
                        <a:t>Network architecture</a:t>
                      </a:r>
                      <a:endParaRPr lang="en-US" sz="1400" b="0" kern="1200" dirty="0">
                        <a:solidFill>
                          <a:schemeClr val="tx1"/>
                        </a:solidFill>
                        <a:latin typeface="+mn-lt"/>
                        <a:ea typeface="+mn-ea"/>
                        <a:cs typeface="+mn-cs"/>
                      </a:endParaRPr>
                    </a:p>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0795013"/>
                  </a:ext>
                </a:extLst>
              </a:tr>
            </a:tbl>
          </a:graphicData>
        </a:graphic>
      </p:graphicFrame>
    </p:spTree>
    <p:extLst>
      <p:ext uri="{BB962C8B-B14F-4D97-AF65-F5344CB8AC3E}">
        <p14:creationId xmlns:p14="http://schemas.microsoft.com/office/powerpoint/2010/main" val="3399497809"/>
      </p:ext>
    </p:extLst>
  </p:cSld>
  <p:clrMapOvr>
    <a:masterClrMapping/>
  </p:clrMapOvr>
  <p:transition spd="slow">
    <p:wip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7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Default Theme" id="{A3178FD6-045E-43BB-9FF9-79BDC55288A1}" vid="{B3635A64-254C-4D4D-B1C2-6197525273FD}"/>
    </a:ext>
  </a:extLst>
</a:theme>
</file>

<file path=ppt/theme/theme2.xml><?xml version="1.0" encoding="utf-8"?>
<a:theme xmlns:a="http://schemas.openxmlformats.org/drawingml/2006/main" name="1_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16032</TotalTime>
  <Words>5609</Words>
  <Application>Microsoft Office PowerPoint</Application>
  <PresentationFormat>On-screen Show (16:9)</PresentationFormat>
  <Paragraphs>880</Paragraphs>
  <Slides>74</Slides>
  <Notes>71</Notes>
  <HiddenSlides>13</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74</vt:i4>
      </vt:variant>
    </vt:vector>
  </HeadingPairs>
  <TitlesOfParts>
    <vt:vector size="81" baseType="lpstr">
      <vt:lpstr>Arial</vt:lpstr>
      <vt:lpstr>Calibri</vt:lpstr>
      <vt:lpstr>CiscoSans</vt:lpstr>
      <vt:lpstr>CiscoSans ExtraLight</vt:lpstr>
      <vt:lpstr>Wingdings</vt:lpstr>
      <vt:lpstr>Default Theme</vt:lpstr>
      <vt:lpstr>1_Default Theme</vt:lpstr>
      <vt:lpstr>Module 1: Networking Today</vt:lpstr>
      <vt:lpstr>Instructor Materials – Module 1 Planning Guide</vt:lpstr>
      <vt:lpstr>What to Expect in this Module</vt:lpstr>
      <vt:lpstr>What to Expect in this Module (Cont.)</vt:lpstr>
      <vt:lpstr>Check Your Understanding</vt:lpstr>
      <vt:lpstr>Packet Tracer Physical Mode Activities</vt:lpstr>
      <vt:lpstr>Module 1: Activities</vt:lpstr>
      <vt:lpstr>Module 1: Activities (Cont.)</vt:lpstr>
      <vt:lpstr>Module 1: Best Practices</vt:lpstr>
      <vt:lpstr>Module 1: Best Practices (Cont.)</vt:lpstr>
      <vt:lpstr>Module 1: Best Practices (Cont.)</vt:lpstr>
      <vt:lpstr>Module 1: Best Practices (Cont.)</vt:lpstr>
      <vt:lpstr>Module 1: Best Practices (Cont.)</vt:lpstr>
      <vt:lpstr>Module 1: Networking Today</vt:lpstr>
      <vt:lpstr>Module Objectives</vt:lpstr>
      <vt:lpstr>1.1 Networks Affect Our Lives</vt:lpstr>
      <vt:lpstr>PowerPoint Presentation</vt:lpstr>
      <vt:lpstr>Video – The Cisco Networking Academy Learning Experience</vt:lpstr>
      <vt:lpstr>Networking Today No Boundaries</vt:lpstr>
      <vt:lpstr>1.2 Network Components</vt:lpstr>
      <vt:lpstr>Network Components Host Roles</vt:lpstr>
      <vt:lpstr>Network Components Peer-to-Peer</vt:lpstr>
      <vt:lpstr>Network Components End Devices</vt:lpstr>
      <vt:lpstr>Network Components Intermediary Network Devices</vt:lpstr>
      <vt:lpstr>Network Components Network Media</vt:lpstr>
      <vt:lpstr>1.3 Network Representations and Topologies</vt:lpstr>
      <vt:lpstr>Network Representations and Topologies Network Representations</vt:lpstr>
      <vt:lpstr>Network Representations and Topologies Topology Diagrams</vt:lpstr>
      <vt:lpstr>1.4 Common Types of Networks</vt:lpstr>
      <vt:lpstr>Common Types of Networks Networks of Many Sizes</vt:lpstr>
      <vt:lpstr>Common Types of Networks LANs and WANs</vt:lpstr>
      <vt:lpstr>Common Types of Networks  LANs and WANs (cont.)</vt:lpstr>
      <vt:lpstr>Common Types of Networks The Internet</vt:lpstr>
      <vt:lpstr>Common Types of Networks Intranets and Extranets</vt:lpstr>
      <vt:lpstr>1.5 Internet Connections</vt:lpstr>
      <vt:lpstr>Internet Connections Internet Access Technologies</vt:lpstr>
      <vt:lpstr>Internet Connections Home and Small Office Internet Connections</vt:lpstr>
      <vt:lpstr>Internet Connections Businesses Internet Connections</vt:lpstr>
      <vt:lpstr>Internet Connections The Converging Network</vt:lpstr>
      <vt:lpstr>Internet Connections The Converging Network (Cont.)</vt:lpstr>
      <vt:lpstr>Internet Connections Video – Download and Install Packet Tracer</vt:lpstr>
      <vt:lpstr>Internet Connections Video – Getting Started in Cisco Packet Tracer</vt:lpstr>
      <vt:lpstr>Internet Connections Packet Tracer – Network Representation</vt:lpstr>
      <vt:lpstr>1.6 Reliable Networks</vt:lpstr>
      <vt:lpstr>Reliable Network Network Architecture</vt:lpstr>
      <vt:lpstr>Reliable Network Fault Tolerance</vt:lpstr>
      <vt:lpstr>Reliable Network Scalability</vt:lpstr>
      <vt:lpstr>Reliable Network Quality of Service</vt:lpstr>
      <vt:lpstr>Reliable Network Network Security</vt:lpstr>
      <vt:lpstr>1.7 Network Trends</vt:lpstr>
      <vt:lpstr>Network Trends Recent Trends</vt:lpstr>
      <vt:lpstr>Network Trends Bring Your Own Device</vt:lpstr>
      <vt:lpstr>Network Trends Online Collaboration</vt:lpstr>
      <vt:lpstr>Network Trends Video Communication</vt:lpstr>
      <vt:lpstr>Network Trends Video – Cisco WebEx for Huddles</vt:lpstr>
      <vt:lpstr>Network Trends Cloud Computing</vt:lpstr>
      <vt:lpstr>Network Trends Cloud Computing (Cont.)</vt:lpstr>
      <vt:lpstr>Network Trends Technology Trends in the Home</vt:lpstr>
      <vt:lpstr>Network Trends Powerline Networking</vt:lpstr>
      <vt:lpstr>Network Trends Wireless Broadband</vt:lpstr>
      <vt:lpstr>1.8 Network Security</vt:lpstr>
      <vt:lpstr>Network Security Security Threats</vt:lpstr>
      <vt:lpstr>Network Security Security Threats (Cont.)</vt:lpstr>
      <vt:lpstr>Network Security Security Solutions</vt:lpstr>
      <vt:lpstr>Network Security Security Solutions (Cont.)</vt:lpstr>
      <vt:lpstr>1.9 The IT Professional</vt:lpstr>
      <vt:lpstr>The IT Professional CCNA</vt:lpstr>
      <vt:lpstr>The IT Professional Networking Jobs</vt:lpstr>
      <vt:lpstr>The IT Professional Lab – Researching IT and Networking Job Opportunities </vt:lpstr>
      <vt:lpstr>1.10 Module Practice and Quiz </vt:lpstr>
      <vt:lpstr>Module Practice and Quiz What did I learn in this module?</vt:lpstr>
      <vt:lpstr>Module Practice and Quiz What did I learn in this module? (Cont.)</vt:lpstr>
      <vt:lpstr>Module 1 New Terms and Commands</vt:lpstr>
      <vt:lpstr>PowerPoint Presentation</vt:lpstr>
    </vt:vector>
  </TitlesOfParts>
  <Company>Cisco Systems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bvachon@cisco.com</dc:creator>
  <cp:lastModifiedBy>Sue Livingston -X (suliving - UNICON INC at Cisco)</cp:lastModifiedBy>
  <cp:revision>827</cp:revision>
  <dcterms:created xsi:type="dcterms:W3CDTF">2016-08-22T22:27:36Z</dcterms:created>
  <dcterms:modified xsi:type="dcterms:W3CDTF">2021-01-29T12:59:36Z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