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5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6.xml" ContentType="application/vnd.openxmlformats-officedocument.presentationml.tags+xml"/>
  <Override PartName="/ppt/notesSlides/notesSlide30.xml" ContentType="application/vnd.openxmlformats-officedocument.presentationml.notesSlide+xml"/>
  <Override PartName="/ppt/tags/tag17.xml" ContentType="application/vnd.openxmlformats-officedocument.presentationml.tags+xml"/>
  <Override PartName="/ppt/notesSlides/notesSlide31.xml" ContentType="application/vnd.openxmlformats-officedocument.presentationml.notesSlide+xml"/>
  <Override PartName="/ppt/tags/tag18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19.xml" ContentType="application/vnd.openxmlformats-officedocument.presentationml.tags+xml"/>
  <Override PartName="/ppt/notesSlides/notesSlide35.xml" ContentType="application/vnd.openxmlformats-officedocument.presentationml.notesSlide+xml"/>
  <Override PartName="/ppt/tags/tag20.xml" ContentType="application/vnd.openxmlformats-officedocument.presentationml.tags+xml"/>
  <Override PartName="/ppt/notesSlides/notesSlide36.xml" ContentType="application/vnd.openxmlformats-officedocument.presentationml.notesSlide+xml"/>
  <Override PartName="/ppt/tags/tag21.xml" ContentType="application/vnd.openxmlformats-officedocument.presentationml.tags+xml"/>
  <Override PartName="/ppt/notesSlides/notesSlide37.xml" ContentType="application/vnd.openxmlformats-officedocument.presentationml.notesSlide+xml"/>
  <Override PartName="/ppt/tags/tag22.xml" ContentType="application/vnd.openxmlformats-officedocument.presentationml.tags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42"/>
  </p:notesMasterIdLst>
  <p:sldIdLst>
    <p:sldId id="513" r:id="rId2"/>
    <p:sldId id="730" r:id="rId3"/>
    <p:sldId id="1070" r:id="rId4"/>
    <p:sldId id="1071" r:id="rId5"/>
    <p:sldId id="1053" r:id="rId6"/>
    <p:sldId id="1072" r:id="rId7"/>
    <p:sldId id="763" r:id="rId8"/>
    <p:sldId id="1052" r:id="rId9"/>
    <p:sldId id="1069" r:id="rId10"/>
    <p:sldId id="876" r:id="rId11"/>
    <p:sldId id="1090" r:id="rId12"/>
    <p:sldId id="759" r:id="rId13"/>
    <p:sldId id="1054" r:id="rId14"/>
    <p:sldId id="1091" r:id="rId15"/>
    <p:sldId id="1103" r:id="rId16"/>
    <p:sldId id="1056" r:id="rId17"/>
    <p:sldId id="1058" r:id="rId18"/>
    <p:sldId id="1092" r:id="rId19"/>
    <p:sldId id="1093" r:id="rId20"/>
    <p:sldId id="1094" r:id="rId21"/>
    <p:sldId id="1061" r:id="rId22"/>
    <p:sldId id="1095" r:id="rId23"/>
    <p:sldId id="1096" r:id="rId24"/>
    <p:sldId id="1097" r:id="rId25"/>
    <p:sldId id="1098" r:id="rId26"/>
    <p:sldId id="1099" r:id="rId27"/>
    <p:sldId id="1063" r:id="rId28"/>
    <p:sldId id="1064" r:id="rId29"/>
    <p:sldId id="1100" r:id="rId30"/>
    <p:sldId id="1104" r:id="rId31"/>
    <p:sldId id="1105" r:id="rId32"/>
    <p:sldId id="957" r:id="rId33"/>
    <p:sldId id="958" r:id="rId34"/>
    <p:sldId id="1102" r:id="rId35"/>
    <p:sldId id="1106" r:id="rId36"/>
    <p:sldId id="1107" r:id="rId37"/>
    <p:sldId id="1101" r:id="rId38"/>
    <p:sldId id="1089" r:id="rId39"/>
    <p:sldId id="874" r:id="rId40"/>
    <p:sldId id="291" r:id="rId41"/>
  </p:sldIdLst>
  <p:sldSz cx="9144000" cy="5143500" type="screen16x9"/>
  <p:notesSz cx="6858000" cy="9144000"/>
  <p:custDataLst>
    <p:tags r:id="rId43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Reif" initials="BR" lastIdx="3" clrIdx="0"/>
  <p:cmAuthor id="1" name="Jane Gibbons -X (jagibbon - DEL ORO CONSULTING INC at Cisco)" initials="JG-(-DOCIaC" lastIdx="28" clrIdx="1">
    <p:extLst>
      <p:ext uri="{19B8F6BF-5375-455C-9EA6-DF929625EA0E}">
        <p15:presenceInfo xmlns:p15="http://schemas.microsoft.com/office/powerpoint/2012/main" userId="S-1-5-21-1708537768-1303643608-725345543-200204" providerId="AD"/>
      </p:ext>
    </p:extLst>
  </p:cmAuthor>
  <p:cmAuthor id="2" name="Bob Vachon" initials="BV" lastIdx="24" clrIdx="2">
    <p:extLst>
      <p:ext uri="{19B8F6BF-5375-455C-9EA6-DF929625EA0E}">
        <p15:presenceInfo xmlns:p15="http://schemas.microsoft.com/office/powerpoint/2012/main" userId="c7abe87968a0b633" providerId="Windows Live"/>
      </p:ext>
    </p:extLst>
  </p:cmAuthor>
  <p:cmAuthor id="3" name="Sue Livingston -X (suliving - UNICON INC at Cisco)" initials="SL-(-UIaC" lastIdx="29" clrIdx="3">
    <p:extLst>
      <p:ext uri="{19B8F6BF-5375-455C-9EA6-DF929625EA0E}">
        <p15:presenceInfo xmlns:p15="http://schemas.microsoft.com/office/powerpoint/2012/main" userId="S::suliving@cisco.com::dc701d48-dd51-411a-9041-b7f1328f1486" providerId="AD"/>
      </p:ext>
    </p:extLst>
  </p:cmAuthor>
  <p:cmAuthor id="4" name="jagibbon" initials="jmg" lastIdx="8" clrIdx="4">
    <p:extLst>
      <p:ext uri="{19B8F6BF-5375-455C-9EA6-DF929625EA0E}">
        <p15:presenceInfo xmlns:p15="http://schemas.microsoft.com/office/powerpoint/2012/main" userId="jagibb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CC"/>
    <a:srgbClr val="000099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70340" autoAdjust="0"/>
  </p:normalViewPr>
  <p:slideViewPr>
    <p:cSldViewPr snapToGrid="0" showGuides="1">
      <p:cViewPr varScale="1">
        <p:scale>
          <a:sx n="92" d="100"/>
          <a:sy n="92" d="100"/>
        </p:scale>
        <p:origin x="1536" y="72"/>
      </p:cViewPr>
      <p:guideLst>
        <p:guide orient="horz" pos="1620"/>
        <p:guide pos="336"/>
      </p:guideLst>
    </p:cSldViewPr>
  </p:slideViewPr>
  <p:outlineViewPr>
    <p:cViewPr>
      <p:scale>
        <a:sx n="33" d="100"/>
        <a:sy n="33" d="100"/>
      </p:scale>
      <p:origin x="0" y="-2267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-5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37D9-3022-3D41-8D8A-BDF2F3B0DD8E}" type="datetimeFigureOut">
              <a:rPr lang="en-US" smtClean="0"/>
              <a:t>12/9/2021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1018C-6CAF-B84E-B92C-ECB119457F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42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2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6771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7" tIns="0" rIns="18817" bIns="0" anchor="b"/>
          <a:lstStyle>
            <a:lvl1pPr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ACE20BE7-F2F3-4E26-9454-50B18F790A4E}" type="slidenum">
              <a:rPr lang="en-US" sz="800" b="0">
                <a:ea typeface="ＭＳ Ｐゴシック" pitchFamily="34" charset="-128"/>
              </a:rPr>
              <a:pPr algn="r"/>
              <a:t>5</a:t>
            </a:fld>
            <a:endParaRPr lang="en-US" sz="800" b="0" dirty="0">
              <a:ea typeface="ＭＳ Ｐゴシック" pitchFamily="34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0274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7" tIns="0" rIns="18817" bIns="0" anchor="b"/>
          <a:lstStyle>
            <a:lvl1pPr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ACE20BE7-F2F3-4E26-9454-50B18F790A4E}" type="slidenum">
              <a:rPr lang="en-US" sz="800" b="0">
                <a:ea typeface="ＭＳ Ｐゴシック" pitchFamily="34" charset="-128"/>
              </a:rPr>
              <a:pPr algn="r"/>
              <a:t>6</a:t>
            </a:fld>
            <a:endParaRPr lang="en-US" sz="800" b="0" dirty="0">
              <a:ea typeface="ＭＳ Ｐゴシック" pitchFamily="34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7717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7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7453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8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4600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9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4929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baseline="0" dirty="0"/>
              <a:t>Introduction to Networks v</a:t>
            </a:r>
            <a:r>
              <a:rPr lang="en-US" b="0" dirty="0"/>
              <a:t>7.0 (ITN)</a:t>
            </a:r>
          </a:p>
          <a:p>
            <a:r>
              <a:rPr lang="en-US" dirty="0"/>
              <a:t>Module 10: Basic Router Configuration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18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>
                <a:solidFill>
                  <a:prstClr val="black"/>
                </a:solidFill>
              </a:rPr>
              <a:pPr algn="r"/>
              <a:t>11</a:t>
            </a:fld>
            <a:endParaRPr lang="en-US" sz="800" b="0" dirty="0">
              <a:solidFill>
                <a:prstClr val="black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GB" dirty="0"/>
              <a:t>10 – Basic Router Configuration</a:t>
            </a:r>
          </a:p>
          <a:p>
            <a:pPr>
              <a:buFontTx/>
              <a:buNone/>
            </a:pPr>
            <a:r>
              <a:rPr lang="en-GB" dirty="0"/>
              <a:t>10.0.2- What will I learn in this module?</a:t>
            </a:r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4445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10.1 Configure Initial Router Settings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10.1 – Configure Initial Router Settings</a:t>
            </a:r>
          </a:p>
          <a:p>
            <a:r>
              <a:rPr lang="en-US" dirty="0"/>
              <a:t>10.1.1 – Basic Routing Configuration Steps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312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10.1 – Configure Initial Router Settings</a:t>
            </a:r>
          </a:p>
          <a:p>
            <a:r>
              <a:rPr lang="en-US" dirty="0"/>
              <a:t>10.1.2 – Basic Routing Configuration Example</a:t>
            </a:r>
          </a:p>
          <a:p>
            <a:r>
              <a:rPr lang="en-US" dirty="0"/>
              <a:t>10.1.3 - Syntax Checker – Configure Initial Router Settings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657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10.1 – Configure Initial Router Settings</a:t>
            </a:r>
          </a:p>
          <a:p>
            <a:r>
              <a:rPr lang="en-US" dirty="0"/>
              <a:t>10.1.4 – Packet Tracer – Configure Initial Router Settings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304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10.2 Configure Interfaces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2910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10.2 – Configure Interfaces</a:t>
            </a:r>
          </a:p>
          <a:p>
            <a:r>
              <a:rPr lang="en-US" dirty="0"/>
              <a:t>10.2.1 – Configure Router Interfaces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0398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10.2 – Configure Interfaces</a:t>
            </a:r>
          </a:p>
          <a:p>
            <a:r>
              <a:rPr lang="en-US" dirty="0"/>
              <a:t>10.2.2 – Configure Router Interfaces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03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10.2 – Configure Interfaces</a:t>
            </a:r>
          </a:p>
          <a:p>
            <a:r>
              <a:rPr lang="en-US" dirty="0"/>
              <a:t>10.2.2 – Configure Router Interfaces Example (Cont.)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1269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10.2 – Configure Interfaces</a:t>
            </a:r>
          </a:p>
          <a:p>
            <a:r>
              <a:rPr lang="en-US" dirty="0"/>
              <a:t>10.2.3 – Verify Interface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8833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10.2 – Configure Interfaces</a:t>
            </a:r>
          </a:p>
          <a:p>
            <a:r>
              <a:rPr lang="en-US" dirty="0"/>
              <a:t>10.2.4 – Configuration Verification Commands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0628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10.2 – Configure Interfaces</a:t>
            </a:r>
          </a:p>
          <a:p>
            <a:r>
              <a:rPr lang="en-US" dirty="0"/>
              <a:t>10.2.4 – Configuration Verification Commands (Cont.)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4429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10.2 – Configure Interfaces</a:t>
            </a:r>
          </a:p>
          <a:p>
            <a:r>
              <a:rPr lang="en-US" dirty="0"/>
              <a:t>10.2.4 – Configuration Verification Commands (Cont.)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6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10.2 – Configure Interfaces</a:t>
            </a:r>
          </a:p>
          <a:p>
            <a:r>
              <a:rPr lang="en-US" dirty="0"/>
              <a:t>10.2.4 – Configuration Verification Commands (Cont.)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7904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10.2 – Configure Interfaces</a:t>
            </a:r>
          </a:p>
          <a:p>
            <a:r>
              <a:rPr lang="en-US" dirty="0"/>
              <a:t>10.2.4 – Configuration Verification Commands (Cont.)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794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10.2 – Configure Interfaces</a:t>
            </a:r>
          </a:p>
          <a:p>
            <a:r>
              <a:rPr lang="en-US" dirty="0"/>
              <a:t>10.2.4 – Configuration Verification Commands (Cont.)</a:t>
            </a:r>
          </a:p>
          <a:p>
            <a:r>
              <a:rPr lang="en-US" dirty="0"/>
              <a:t>10.2.5 Syntax Checker – Configure Interfaces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0744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10.3 Configure the Default Gateway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7554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10.3 – Configure the Default Gateway</a:t>
            </a:r>
          </a:p>
          <a:p>
            <a:r>
              <a:rPr lang="en-US" dirty="0"/>
              <a:t>10.3.1 – Default Gateway on a Host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5708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10.3 – Configure the Default Gateway</a:t>
            </a:r>
          </a:p>
          <a:p>
            <a:r>
              <a:rPr lang="en-US" dirty="0"/>
              <a:t>10.3.2 – Default Gateway on a Switch</a:t>
            </a:r>
          </a:p>
          <a:p>
            <a:r>
              <a:rPr lang="en-US" dirty="0"/>
              <a:t>10.3.3 – Syntax Checker – Configure the Default Gateway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3103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10.3– Configure the Default Gateway</a:t>
            </a:r>
          </a:p>
          <a:p>
            <a:r>
              <a:rPr lang="en-US" dirty="0"/>
              <a:t>10.3.4 – Packet Tracer – Connect a Router to a LAN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6649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10.3– Configure the Default Gateway</a:t>
            </a:r>
          </a:p>
          <a:p>
            <a:r>
              <a:rPr lang="en-US" dirty="0"/>
              <a:t>10.3.5 – Packet Tracer – Troubleshoot Default Gateway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519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10.4 Module Practice and Quiz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1436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>
                <a:solidFill>
                  <a:prstClr val="black"/>
                </a:solidFill>
              </a:rPr>
              <a:pPr/>
              <a:t>33</a:t>
            </a:fld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10.4 – Module Practice and Quiz</a:t>
            </a:r>
          </a:p>
          <a:p>
            <a:r>
              <a:rPr lang="en-US" dirty="0"/>
              <a:t>10.4.1 – Video – Network Device Differences: Part 1</a:t>
            </a:r>
          </a:p>
        </p:txBody>
      </p:sp>
    </p:spTree>
    <p:extLst>
      <p:ext uri="{BB962C8B-B14F-4D97-AF65-F5344CB8AC3E}">
        <p14:creationId xmlns:p14="http://schemas.microsoft.com/office/powerpoint/2010/main" val="14768241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>
                <a:solidFill>
                  <a:prstClr val="black"/>
                </a:solidFill>
              </a:rPr>
              <a:pPr/>
              <a:t>34</a:t>
            </a:fld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10.4 – Module Practice and Quiz</a:t>
            </a:r>
          </a:p>
          <a:p>
            <a:r>
              <a:rPr lang="en-US" dirty="0"/>
              <a:t>10.4.2 – Video – Network Device Differences: Part 2</a:t>
            </a:r>
          </a:p>
        </p:txBody>
      </p:sp>
    </p:spTree>
    <p:extLst>
      <p:ext uri="{BB962C8B-B14F-4D97-AF65-F5344CB8AC3E}">
        <p14:creationId xmlns:p14="http://schemas.microsoft.com/office/powerpoint/2010/main" val="25337049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10.4– Configure the Default Gateway</a:t>
            </a:r>
          </a:p>
          <a:p>
            <a:r>
              <a:rPr lang="en-US" dirty="0"/>
              <a:t>10.4.3 – Packet Tracer – Basic Device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9733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10.4– Configure the Default Gateway</a:t>
            </a:r>
          </a:p>
          <a:p>
            <a:r>
              <a:rPr lang="en-US" dirty="0"/>
              <a:t>10.4.4 – PTPM and Lab – Build a Switch and Router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2164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>
                <a:solidFill>
                  <a:prstClr val="black"/>
                </a:solidFill>
              </a:rPr>
              <a:pPr/>
              <a:t>37</a:t>
            </a:fld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10.4 – Module Practice and Quiz</a:t>
            </a:r>
          </a:p>
          <a:p>
            <a:r>
              <a:rPr lang="en-US" dirty="0"/>
              <a:t>10.4.5 – What did I learn in this module?</a:t>
            </a:r>
          </a:p>
        </p:txBody>
      </p:sp>
    </p:spTree>
    <p:extLst>
      <p:ext uri="{BB962C8B-B14F-4D97-AF65-F5344CB8AC3E}">
        <p14:creationId xmlns:p14="http://schemas.microsoft.com/office/powerpoint/2010/main" val="26061680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>
                <a:solidFill>
                  <a:prstClr val="black"/>
                </a:solidFill>
              </a:rPr>
              <a:pPr/>
              <a:t>38</a:t>
            </a:fld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10 – Basic Router Configuration</a:t>
            </a:r>
          </a:p>
          <a:p>
            <a:r>
              <a:rPr lang="en-US" dirty="0"/>
              <a:t>10.4 – Module Practice and Quiz</a:t>
            </a:r>
          </a:p>
          <a:p>
            <a:r>
              <a:rPr lang="en-US" dirty="0"/>
              <a:t>10.4.5 – What did I learn in this module (Cont.)?</a:t>
            </a:r>
          </a:p>
        </p:txBody>
      </p:sp>
    </p:spTree>
    <p:extLst>
      <p:ext uri="{BB962C8B-B14F-4D97-AF65-F5344CB8AC3E}">
        <p14:creationId xmlns:p14="http://schemas.microsoft.com/office/powerpoint/2010/main" val="27074346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92755B-29FD-8743-9094-C0E3A734D22E}" type="slidenum">
              <a:rPr lang="en-US" sz="800">
                <a:solidFill>
                  <a:prstClr val="black"/>
                </a:solidFill>
              </a:rPr>
              <a:pPr/>
              <a:t>39</a:t>
            </a:fld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7429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394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72555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rgbClr val="004C69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accent1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chemeClr val="accent1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042546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1784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accent5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rgbClr val="086D8E"/>
          </a:solidFill>
        </p:grpSpPr>
        <p:sp>
          <p:nvSpPr>
            <p:cNvPr id="12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8541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12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75610" y="2552550"/>
            <a:ext cx="698624" cy="698624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426607"/>
            <a:ext cx="698624" cy="698624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0" y="3653093"/>
            <a:ext cx="698624" cy="698624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049FD9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365250" y="1432522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365250" y="25577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365250" y="36530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0" y="2552550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1" y="3651140"/>
            <a:ext cx="698624" cy="693381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75610" y="1427248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387266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21250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9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0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4414576" y="1983084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414575" y="1332693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14576" y="2631212"/>
            <a:ext cx="464815" cy="464815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011349" y="1338608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5011350" y="198832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5011350" y="263121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4414576" y="1331287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4414576" y="198308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5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4414577" y="262925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6" name="Oval 65"/>
          <p:cNvSpPr/>
          <p:nvPr/>
        </p:nvSpPr>
        <p:spPr>
          <a:xfrm>
            <a:off x="4414577" y="3278347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7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011351" y="327834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4414578" y="327639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9" name="Oval 68"/>
          <p:cNvSpPr/>
          <p:nvPr/>
        </p:nvSpPr>
        <p:spPr>
          <a:xfrm>
            <a:off x="4414578" y="3925482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70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5011352" y="392548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414579" y="392352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30999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3999" cy="5165874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843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7489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1">
              <a:lumMod val="75000"/>
            </a:schemeClr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4496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3441" y="4954263"/>
            <a:ext cx="676910" cy="189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pPr defTabSz="385763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</a:rPr>
              <a:pPr defTabSz="385763">
                <a:defRPr/>
              </a:pPr>
              <a:t>‹#›</a:t>
            </a:fld>
            <a:endParaRPr lang="en-US" kern="0" dirty="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4065" y="798944"/>
            <a:ext cx="8853286" cy="41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4pPr>
          </a:lstStyle>
          <a:p>
            <a:pPr lvl="0"/>
            <a:r>
              <a:rPr lang="en-US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>
                <a:sym typeface="Arial" pitchFamily="34" charset="0"/>
              </a:rPr>
              <a:t>Second level</a:t>
            </a:r>
          </a:p>
          <a:p>
            <a:pPr lvl="2"/>
            <a:r>
              <a:rPr lang="en-US">
                <a:sym typeface="Arial" pitchFamily="34" charset="0"/>
              </a:rPr>
              <a:t>Third level</a:t>
            </a:r>
          </a:p>
          <a:p>
            <a:pPr lvl="3"/>
            <a:r>
              <a:rPr lang="en-US">
                <a:sym typeface="Arial" pitchFamily="34" charset="0"/>
              </a:rPr>
              <a:t>Fourth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1393"/>
            <a:ext cx="9144000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>
                <a:sym typeface="Arial" pitchFamily="34" charset="0"/>
              </a:rPr>
              <a:t>Click to edit Master title style</a:t>
            </a:r>
            <a:endParaRPr lang="en-US" dirty="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9966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925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8150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Title Goes Here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3">
                  <a:lumMod val="8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5676473" y="4741653"/>
            <a:ext cx="2849053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t>© 2019, 2021  Cisco and/or its affiliates. All rights reserved.   Cisco Confidential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chemeClr val="accent5"/>
          </a:solidFill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4013" r:id="rId2"/>
    <p:sldLayoutId id="2147484014" r:id="rId3"/>
    <p:sldLayoutId id="2147483965" r:id="rId4"/>
    <p:sldLayoutId id="2147483967" r:id="rId5"/>
    <p:sldLayoutId id="2147483995" r:id="rId6"/>
    <p:sldLayoutId id="2147484007" r:id="rId7"/>
    <p:sldLayoutId id="2147484010" r:id="rId8"/>
    <p:sldLayoutId id="2147484011" r:id="rId9"/>
    <p:sldLayoutId id="2147484015" r:id="rId10"/>
    <p:sldLayoutId id="2147483998" r:id="rId11"/>
    <p:sldLayoutId id="2147484027" r:id="rId12"/>
    <p:sldLayoutId id="2147484029" r:id="rId13"/>
    <p:sldLayoutId id="2147484031" r:id="rId14"/>
  </p:sldLayoutIdLst>
  <p:transition spd="slow">
    <p:wipe/>
  </p:transition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4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9497" y="1219200"/>
            <a:ext cx="6557379" cy="1666626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10: Basic Router Configuration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9497" y="3127609"/>
            <a:ext cx="5925246" cy="299001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Instructor Materials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7" y="3809526"/>
            <a:ext cx="2368954" cy="902174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Networks v7.0 (ITN)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65047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>
          <a:xfrm>
            <a:off x="1" y="50629"/>
            <a:ext cx="9144000" cy="757551"/>
          </a:xfrm>
        </p:spPr>
        <p:txBody>
          <a:bodyPr/>
          <a:lstStyle/>
          <a:p>
            <a:r>
              <a:rPr lang="en-US" dirty="0"/>
              <a:t>Instructor Materials – Module 10 Planning Guide</a:t>
            </a:r>
          </a:p>
        </p:txBody>
      </p:sp>
      <p:sp>
        <p:nvSpPr>
          <p:cNvPr id="4099" name="Rectangle 34"/>
          <p:cNvSpPr>
            <a:spLocks noGrp="1" noChangeArrowheads="1"/>
          </p:cNvSpPr>
          <p:nvPr>
            <p:ph idx="1"/>
          </p:nvPr>
        </p:nvSpPr>
        <p:spPr>
          <a:xfrm>
            <a:off x="145357" y="808180"/>
            <a:ext cx="8774199" cy="3805384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This PowerPoint deck is divided in two parts: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Instructor Planning Guide</a:t>
            </a:r>
            <a:endParaRPr lang="en-CA" dirty="0"/>
          </a:p>
          <a:p>
            <a:pPr lvl="1"/>
            <a:r>
              <a:rPr lang="en-CA" dirty="0"/>
              <a:t>Information to help you become familiar with the module</a:t>
            </a:r>
          </a:p>
          <a:p>
            <a:pPr lvl="1"/>
            <a:r>
              <a:rPr lang="en-CA" dirty="0"/>
              <a:t>Teaching aids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Instructor Class Presentation</a:t>
            </a:r>
          </a:p>
          <a:p>
            <a:pPr lvl="1"/>
            <a:r>
              <a:rPr lang="en-CA" dirty="0"/>
              <a:t>Optional slides that you can use in the classroom</a:t>
            </a:r>
          </a:p>
          <a:p>
            <a:pPr lvl="1"/>
            <a:r>
              <a:rPr lang="en-CA" dirty="0"/>
              <a:t>Begins on slide #</a:t>
            </a:r>
            <a:r>
              <a:rPr lang="en-CA" dirty="0">
                <a:solidFill>
                  <a:schemeClr val="tx1"/>
                </a:solidFill>
              </a:rPr>
              <a:t>10</a:t>
            </a:r>
            <a:endParaRPr lang="en-CA" dirty="0"/>
          </a:p>
          <a:p>
            <a:pPr marL="142875" lvl="1" indent="0" algn="ctr">
              <a:buNone/>
            </a:pPr>
            <a:r>
              <a:rPr lang="en-CA" sz="1600" b="1" dirty="0"/>
              <a:t>Note</a:t>
            </a:r>
            <a:r>
              <a:rPr lang="en-CA" sz="1600" dirty="0"/>
              <a:t>: Remove the Planning Guide from this presentation before sharing with anyone.</a:t>
            </a:r>
          </a:p>
          <a:p>
            <a:pPr marL="0" indent="0">
              <a:buNone/>
            </a:pPr>
            <a:r>
              <a:rPr lang="en-CA" sz="1600" b="1" dirty="0">
                <a:solidFill>
                  <a:schemeClr val="accent4"/>
                </a:solidFill>
              </a:rPr>
              <a:t>For additional help and resources go to the Instructor Home Page and Course Resources for this course. </a:t>
            </a:r>
            <a:r>
              <a:rPr lang="en-US" sz="1600" b="1" dirty="0">
                <a:solidFill>
                  <a:schemeClr val="accent4"/>
                </a:solidFill>
              </a:rPr>
              <a:t>You also can visit the professional development site on netacad.com, the official Cisco Networking Academy Facebook page, or Instructor Only FB group.</a:t>
            </a:r>
            <a:endParaRPr lang="en-CA" sz="1600" b="1" dirty="0">
              <a:solidFill>
                <a:schemeClr val="accent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958195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2EDE137-350D-6D47-BD51-750CD1983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65" y="798945"/>
            <a:ext cx="8853286" cy="346366"/>
          </a:xfrm>
        </p:spPr>
        <p:txBody>
          <a:bodyPr/>
          <a:lstStyle/>
          <a:p>
            <a:r>
              <a:rPr lang="en-US" dirty="0"/>
              <a:t>To facilitate learning, the following features within the GUI may be included in this module: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DBD329-AB20-664C-9697-486FE5CE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238"/>
            <a:ext cx="9144000" cy="609708"/>
          </a:xfrm>
        </p:spPr>
        <p:txBody>
          <a:bodyPr/>
          <a:lstStyle/>
          <a:p>
            <a:r>
              <a:rPr lang="en-US" dirty="0"/>
              <a:t>What to Expect in this Module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EE699F-A87C-2246-9235-C1DFDF6B2651}"/>
              </a:ext>
            </a:extLst>
          </p:cNvPr>
          <p:cNvGraphicFramePr>
            <a:graphicFrameLocks noGrp="1"/>
          </p:cNvGraphicFramePr>
          <p:nvPr/>
        </p:nvGraphicFramePr>
        <p:xfrm>
          <a:off x="301658" y="1145310"/>
          <a:ext cx="8557528" cy="3006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0558">
                  <a:extLst>
                    <a:ext uri="{9D8B030D-6E8A-4147-A177-3AD203B41FA5}">
                      <a16:colId xmlns:a16="http://schemas.microsoft.com/office/drawing/2014/main" val="200107645"/>
                    </a:ext>
                  </a:extLst>
                </a:gridCol>
                <a:gridCol w="6416970">
                  <a:extLst>
                    <a:ext uri="{9D8B030D-6E8A-4147-A177-3AD203B41FA5}">
                      <a16:colId xmlns:a16="http://schemas.microsoft.com/office/drawing/2014/main" val="2648404099"/>
                    </a:ext>
                  </a:extLst>
                </a:gridCol>
              </a:tblGrid>
              <a:tr h="265091">
                <a:tc>
                  <a:txBody>
                    <a:bodyPr/>
                    <a:lstStyle/>
                    <a:p>
                      <a:r>
                        <a:rPr lang="en-US"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10602"/>
                  </a:ext>
                </a:extLst>
              </a:tr>
              <a:tr h="3315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Animations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Expose learners to new skills and concepts.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835149"/>
                  </a:ext>
                </a:extLst>
              </a:tr>
              <a:tr h="379411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Videos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Expose learners to new skills and concepts.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576505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Check Your Understanding(CYU)</a:t>
                      </a: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 topic online quiz to help learners gauge content understanding.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86054"/>
                  </a:ext>
                </a:extLst>
              </a:tr>
              <a:tr h="178145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Interactive Activities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variety of formats to help learners gauge content understanding.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703549"/>
                  </a:ext>
                </a:extLst>
              </a:tr>
              <a:tr h="21529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Syntax Checker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Small simulations that expose learners to Cisco command line to practice configuration skills.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331658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PT Activity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Simulation and modeling activities designed to explore, acquire, reinforce, and expand skills.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13155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215396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2D10C50B-ED86-4E5D-BD0F-658911DFE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5285"/>
            <a:ext cx="9144000" cy="757238"/>
          </a:xfrm>
        </p:spPr>
        <p:txBody>
          <a:bodyPr/>
          <a:lstStyle/>
          <a:p>
            <a:r>
              <a:rPr lang="en-US" dirty="0"/>
              <a:t>What to Expect in this Module (Cont.)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31D3D35-BC84-421A-A5F0-48081A310F8E}"/>
              </a:ext>
            </a:extLst>
          </p:cNvPr>
          <p:cNvSpPr txBox="1">
            <a:spLocks/>
          </p:cNvSpPr>
          <p:nvPr/>
        </p:nvSpPr>
        <p:spPr bwMode="auto">
          <a:xfrm>
            <a:off x="106756" y="668963"/>
            <a:ext cx="8853286" cy="346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To facilitate learning, the following features may be included in this module: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55940-FD94-41F4-9281-A84AF782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65" y="1191491"/>
            <a:ext cx="8853286" cy="376277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39B78F4A-8B1F-4E11-B57F-2036926164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5446048"/>
              </p:ext>
            </p:extLst>
          </p:nvPr>
        </p:nvGraphicFramePr>
        <p:xfrm>
          <a:off x="106756" y="1279280"/>
          <a:ext cx="8595235" cy="2386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265">
                  <a:extLst>
                    <a:ext uri="{9D8B030D-6E8A-4147-A177-3AD203B41FA5}">
                      <a16:colId xmlns:a16="http://schemas.microsoft.com/office/drawing/2014/main" val="3215831619"/>
                    </a:ext>
                  </a:extLst>
                </a:gridCol>
                <a:gridCol w="6416970">
                  <a:extLst>
                    <a:ext uri="{9D8B030D-6E8A-4147-A177-3AD203B41FA5}">
                      <a16:colId xmlns:a16="http://schemas.microsoft.com/office/drawing/2014/main" val="276475465"/>
                    </a:ext>
                  </a:extLst>
                </a:gridCol>
              </a:tblGrid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Feature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427975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Packet Tracer Physical Mode Activity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These activities are completed using Packet Tracer in Physical Mode.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995017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Hands-On Labs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Labs designed for working with physical equipment.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94367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Class Activities</a:t>
                      </a: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These are found on the Instructor Resources page. Class Activities are designed to facilitate learning, class discussion, and collaboration.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566603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Module Quizzes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Self-assessments that integrate concepts and skills learned throughout the series of topics presented in the module.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502776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Module Summary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Briefly recaps module content.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04628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3605805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Check Your Understanding</a:t>
            </a:r>
          </a:p>
        </p:txBody>
      </p:sp>
      <p:sp>
        <p:nvSpPr>
          <p:cNvPr id="7171" name="Rectangle 34"/>
          <p:cNvSpPr>
            <a:spLocks noGrp="1" noChangeArrowheads="1"/>
          </p:cNvSpPr>
          <p:nvPr>
            <p:ph idx="1"/>
          </p:nvPr>
        </p:nvSpPr>
        <p:spPr>
          <a:xfrm>
            <a:off x="145357" y="965201"/>
            <a:ext cx="8878570" cy="3643747"/>
          </a:xfrm>
        </p:spPr>
        <p:txBody>
          <a:bodyPr/>
          <a:lstStyle/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Check Your Understanding activities are designed to let students quickly determine if they understand the content and can proceed, or if they need to review. 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Check Your Understanding activities </a:t>
            </a:r>
            <a:r>
              <a:rPr lang="en-US" sz="1600" b="1" i="1" dirty="0"/>
              <a:t>do not </a:t>
            </a:r>
            <a:r>
              <a:rPr lang="en-US" sz="1600" dirty="0"/>
              <a:t>affect student grades.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There are no separate slides for these activities in the PPT. They are listed in the notes area of the slide that appears before these activities.</a:t>
            </a:r>
          </a:p>
          <a:p>
            <a:pPr marL="0" indent="0" eaLnBrk="1" hangingPunct="1">
              <a:spcBef>
                <a:spcPct val="30000"/>
              </a:spcBef>
              <a:buNone/>
            </a:pPr>
            <a:endParaRPr lang="en-US" dirty="0"/>
          </a:p>
          <a:p>
            <a:pPr eaLnBrk="1" hangingPunct="1">
              <a:spcBef>
                <a:spcPct val="30000"/>
              </a:spcBef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7270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Packet Tracer Physical Mode Activities</a:t>
            </a:r>
          </a:p>
        </p:txBody>
      </p:sp>
      <p:sp>
        <p:nvSpPr>
          <p:cNvPr id="4" name="Rectangle 34">
            <a:extLst>
              <a:ext uri="{FF2B5EF4-FFF2-40B4-BE49-F238E27FC236}">
                <a16:creationId xmlns:a16="http://schemas.microsoft.com/office/drawing/2014/main" id="{08FDDB5E-A0F2-A445-A3E2-506D15157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715" y="982690"/>
            <a:ext cx="8878570" cy="3643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dirty="0"/>
              <a:t>These activities are completed using Packet Tracer in Physical Mode. 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dirty="0"/>
              <a:t>They are designed to emulate the corresponding Labs. 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dirty="0"/>
              <a:t>They can be used instead of the lab when access to physical equipment is not possible. 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dirty="0"/>
              <a:t>These activities often do not have the level of scaffolding that is present in PT activities that immediately precede these activities.</a:t>
            </a:r>
          </a:p>
          <a:p>
            <a:pPr marL="0" indent="0">
              <a:spcBef>
                <a:spcPct val="30000"/>
              </a:spcBef>
              <a:buFont typeface="Wingdings" panose="05000000000000000000" pitchFamily="2" charset="2"/>
              <a:buNone/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8866781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Module 10: Activities</a:t>
            </a:r>
          </a:p>
        </p:txBody>
      </p:sp>
      <p:sp>
        <p:nvSpPr>
          <p:cNvPr id="6147" name="Rectangle 34"/>
          <p:cNvSpPr>
            <a:spLocks noGrp="1" noChangeArrowheads="1"/>
          </p:cNvSpPr>
          <p:nvPr>
            <p:ph idx="1"/>
          </p:nvPr>
        </p:nvSpPr>
        <p:spPr>
          <a:xfrm>
            <a:off x="153590" y="631882"/>
            <a:ext cx="8695135" cy="348414"/>
          </a:xfrm>
        </p:spPr>
        <p:txBody>
          <a:bodyPr/>
          <a:lstStyle/>
          <a:p>
            <a:pPr marL="0" indent="0">
              <a:spcBef>
                <a:spcPct val="30000"/>
              </a:spcBef>
              <a:buNone/>
            </a:pPr>
            <a:r>
              <a:rPr lang="en-US" sz="1600" dirty="0"/>
              <a:t>What activities are associated with this module?</a:t>
            </a:r>
            <a:endParaRPr lang="en-US" sz="1600" dirty="0">
              <a:solidFill>
                <a:srgbClr val="00B0F0"/>
              </a:solidFill>
            </a:endParaRPr>
          </a:p>
          <a:p>
            <a:pPr marL="0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5773321"/>
              </p:ext>
            </p:extLst>
          </p:nvPr>
        </p:nvGraphicFramePr>
        <p:xfrm>
          <a:off x="457291" y="980296"/>
          <a:ext cx="8229418" cy="3752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7736">
                  <a:extLst>
                    <a:ext uri="{9D8B030D-6E8A-4147-A177-3AD203B41FA5}">
                      <a16:colId xmlns:a16="http://schemas.microsoft.com/office/drawing/2014/main" val="3156509146"/>
                    </a:ext>
                  </a:extLst>
                </a:gridCol>
                <a:gridCol w="4080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8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6219"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Page #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Activity Type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Activity Name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Optional?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804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10.1.3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Syntax Checker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Configure Initial Router Settings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Recommended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804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10.1.4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Packet Tracer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Configure Initial Router Settings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Recommended</a:t>
                      </a:r>
                      <a:endParaRPr lang="en-US" sz="105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804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10.2.5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Syntax Checker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Configure Interfaces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804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10.3.3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Syntax Checker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Configure the Default Gateway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582900979"/>
                  </a:ext>
                </a:extLst>
              </a:tr>
              <a:tr h="309804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10.3.4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Packet Tracer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Connect a Router to a LAN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22544737"/>
                  </a:ext>
                </a:extLst>
              </a:tr>
              <a:tr h="309804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10.3.5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Packet Tracer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Troubleshoot Default Gateway Issues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01172460"/>
                  </a:ext>
                </a:extLst>
              </a:tr>
              <a:tr h="309804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10.4.1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Video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Network Device Differences: Part 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8585B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60973199"/>
                  </a:ext>
                </a:extLst>
              </a:tr>
              <a:tr h="309804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10.4.1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Video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Network Device Differences: Part 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8585B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00861496"/>
                  </a:ext>
                </a:extLst>
              </a:tr>
              <a:tr h="309804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10.4.3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Packet Tracer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Basic Device Configuration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2206681"/>
                  </a:ext>
                </a:extLst>
              </a:tr>
              <a:tr h="309804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10.4.4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Packet Tracer Physical Mode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Packet Tracer - Build a Switch and Router Network - Physical Mode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8585B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33890282"/>
                  </a:ext>
                </a:extLst>
              </a:tr>
              <a:tr h="309804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10.4.4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Lab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/>
                        <a:t>Build a Switch and Router Network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5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Recommended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8585B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4060686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4527372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10: Best Practices</a:t>
            </a:r>
          </a:p>
        </p:txBody>
      </p:sp>
      <p:sp>
        <p:nvSpPr>
          <p:cNvPr id="11266" name="Rectangle 34"/>
          <p:cNvSpPr>
            <a:spLocks noGrp="1" noChangeArrowheads="1"/>
          </p:cNvSpPr>
          <p:nvPr>
            <p:ph idx="1"/>
          </p:nvPr>
        </p:nvSpPr>
        <p:spPr>
          <a:xfrm>
            <a:off x="145357" y="684644"/>
            <a:ext cx="8853286" cy="4155319"/>
          </a:xfrm>
        </p:spPr>
        <p:txBody>
          <a:bodyPr/>
          <a:lstStyle/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/>
              <a:t>Prior to teaching Module 10, the instructor should: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Review the activities and assessments for this module.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Try to include as many questions as possible to keep students engaged during classroom presentation..</a:t>
            </a:r>
          </a:p>
          <a:p>
            <a:pPr marL="0" indent="0" eaLnBrk="1" hangingPunct="1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/>
              <a:t>Topic 10.1</a:t>
            </a:r>
          </a:p>
          <a:p>
            <a:pPr lvl="1">
              <a:lnSpc>
                <a:spcPct val="85000"/>
              </a:lnSpc>
              <a:spcBef>
                <a:spcPct val="30000"/>
              </a:spcBef>
            </a:pPr>
            <a:r>
              <a:rPr lang="en-US" sz="1600" dirty="0"/>
              <a:t>Ask the students or have a class discussion</a:t>
            </a:r>
          </a:p>
          <a:p>
            <a:pPr lvl="2">
              <a:lnSpc>
                <a:spcPct val="85000"/>
              </a:lnSpc>
              <a:spcBef>
                <a:spcPct val="30000"/>
              </a:spcBef>
            </a:pPr>
            <a:r>
              <a:rPr lang="en-US" sz="1600" dirty="0"/>
              <a:t>What tasks should be completed when initially configuring a router?</a:t>
            </a:r>
          </a:p>
          <a:p>
            <a:pPr lvl="2">
              <a:lnSpc>
                <a:spcPct val="85000"/>
              </a:lnSpc>
              <a:spcBef>
                <a:spcPct val="30000"/>
              </a:spcBef>
            </a:pPr>
            <a:r>
              <a:rPr lang="en-US" sz="1600" dirty="0"/>
              <a:t>What is the purpose of configuring a banner message on a router?</a:t>
            </a:r>
          </a:p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/>
              <a:t>Topic 10.2</a:t>
            </a:r>
          </a:p>
          <a:p>
            <a:pPr lvl="1">
              <a:lnSpc>
                <a:spcPct val="85000"/>
              </a:lnSpc>
              <a:spcBef>
                <a:spcPct val="30000"/>
              </a:spcBef>
            </a:pPr>
            <a:r>
              <a:rPr lang="en-US" sz="1600" dirty="0"/>
              <a:t>Ask the students or have a class discussion</a:t>
            </a:r>
          </a:p>
          <a:p>
            <a:pPr lvl="2">
              <a:lnSpc>
                <a:spcPct val="85000"/>
              </a:lnSpc>
              <a:spcBef>
                <a:spcPct val="30000"/>
              </a:spcBef>
            </a:pPr>
            <a:r>
              <a:rPr lang="en-US" sz="1600" dirty="0"/>
              <a:t>What is the benefit of configuring a description on a router interface?</a:t>
            </a:r>
          </a:p>
          <a:p>
            <a:pPr lvl="2">
              <a:lnSpc>
                <a:spcPct val="85000"/>
              </a:lnSpc>
              <a:spcBef>
                <a:spcPct val="30000"/>
              </a:spcBef>
            </a:pPr>
            <a:r>
              <a:rPr lang="en-US" sz="1600" dirty="0"/>
              <a:t>What are some popular show commands used to verify router interface configuration?</a:t>
            </a: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5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931760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10: Best Practices (Cont.)</a:t>
            </a:r>
          </a:p>
        </p:txBody>
      </p:sp>
      <p:sp>
        <p:nvSpPr>
          <p:cNvPr id="11266" name="Rectangle 34"/>
          <p:cNvSpPr>
            <a:spLocks noGrp="1" noChangeArrowheads="1"/>
          </p:cNvSpPr>
          <p:nvPr>
            <p:ph idx="1"/>
          </p:nvPr>
        </p:nvSpPr>
        <p:spPr>
          <a:xfrm>
            <a:off x="145357" y="684644"/>
            <a:ext cx="8853286" cy="4155319"/>
          </a:xfrm>
        </p:spPr>
        <p:txBody>
          <a:bodyPr/>
          <a:lstStyle/>
          <a:p>
            <a:pPr marL="0" indent="0" eaLnBrk="1" hangingPunct="1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/>
              <a:t>Topic </a:t>
            </a:r>
            <a:r>
              <a:rPr lang="en-US" sz="1600" dirty="0"/>
              <a:t>10.3</a:t>
            </a:r>
          </a:p>
          <a:p>
            <a:pPr lvl="1">
              <a:lnSpc>
                <a:spcPct val="85000"/>
              </a:lnSpc>
              <a:spcBef>
                <a:spcPct val="30000"/>
              </a:spcBef>
            </a:pPr>
            <a:r>
              <a:rPr lang="en-US" sz="1600" dirty="0"/>
              <a:t>Ask the students or have a class discussion</a:t>
            </a:r>
          </a:p>
          <a:p>
            <a:pPr lvl="2">
              <a:lnSpc>
                <a:spcPct val="85000"/>
              </a:lnSpc>
              <a:spcBef>
                <a:spcPct val="30000"/>
              </a:spcBef>
            </a:pPr>
            <a:r>
              <a:rPr lang="en-US" sz="1600" dirty="0"/>
              <a:t>What information does an end device need to have to communicate with remote networks?</a:t>
            </a:r>
          </a:p>
          <a:p>
            <a:pPr lvl="2">
              <a:lnSpc>
                <a:spcPct val="85000"/>
              </a:lnSpc>
              <a:spcBef>
                <a:spcPct val="30000"/>
              </a:spcBef>
            </a:pPr>
            <a:r>
              <a:rPr lang="en-US" sz="1600" dirty="0"/>
              <a:t>Why would a switch need to be configured with a default gateway?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endParaRPr lang="en-US" sz="14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sz="12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sz="14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sz="12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sz="12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sz="12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sz="14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4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sz="14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957605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7" y="3809526"/>
            <a:ext cx="2368954" cy="902174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Introduction to Networks v7.0 (ITN)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9497" y="2316480"/>
            <a:ext cx="6672708" cy="1080143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10: Basic Router Configuration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938986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Module Objectives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5758CB9-E7D6-4639-ACDC-3F86DC2D2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511" y="821755"/>
            <a:ext cx="801257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Module Title: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Basic Router Configuration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lvl="0" defTabSz="914400" eaLnBrk="0" hangingPunct="0"/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Module Objective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altLang="en-US" sz="16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Implement initial settings on a router and end devices.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974E1EB-2DBE-496F-B0B0-6C44227DA4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932762"/>
              </p:ext>
            </p:extLst>
          </p:nvPr>
        </p:nvGraphicFramePr>
        <p:xfrm>
          <a:off x="880345" y="2118939"/>
          <a:ext cx="6980904" cy="14862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90452">
                  <a:extLst>
                    <a:ext uri="{9D8B030D-6E8A-4147-A177-3AD203B41FA5}">
                      <a16:colId xmlns:a16="http://schemas.microsoft.com/office/drawing/2014/main" val="1523797708"/>
                    </a:ext>
                  </a:extLst>
                </a:gridCol>
                <a:gridCol w="3490452">
                  <a:extLst>
                    <a:ext uri="{9D8B030D-6E8A-4147-A177-3AD203B41FA5}">
                      <a16:colId xmlns:a16="http://schemas.microsoft.com/office/drawing/2014/main" val="2750207184"/>
                    </a:ext>
                  </a:extLst>
                </a:gridCol>
              </a:tblGrid>
              <a:tr h="2163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Topic Title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Topic Objective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4061904"/>
                  </a:ext>
                </a:extLst>
              </a:tr>
              <a:tr h="4441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Configure Initial Router Settings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Configure initial settings on an IOS Cisco router.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6858405"/>
                  </a:ext>
                </a:extLst>
              </a:tr>
              <a:tr h="3159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Configure Interfaces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Configure two active interfaces on a Cisco IOS router.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5904258"/>
                  </a:ext>
                </a:extLst>
              </a:tr>
              <a:tr h="44415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Configure the Default Gateway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Configure devices to use the default gateway.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7372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499389571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88160"/>
            <a:ext cx="7598042" cy="92964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10.1 Configure Initial Router Settings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Initial Router Settings</a:t>
            </a:r>
            <a:br>
              <a:rPr lang="en-US" dirty="0"/>
            </a:br>
            <a:r>
              <a:rPr lang="en-US" sz="2400" dirty="0"/>
              <a:t>Basic Router Configuration Steps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367" y="855419"/>
            <a:ext cx="3265419" cy="3517076"/>
          </a:xfrm>
        </p:spPr>
        <p:txBody>
          <a:bodyPr/>
          <a:lstStyle/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Configure the device name.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Secure privileged EXEC mode.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Secure user EXEC mode.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Secure remote Telnet / SSH access.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Encrypt all plaintext passwords.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Provide legal notification and save the configuration.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C2C7B6-BFA0-4414-A9FD-310FB45A4012}"/>
              </a:ext>
            </a:extLst>
          </p:cNvPr>
          <p:cNvSpPr txBox="1"/>
          <p:nvPr/>
        </p:nvSpPr>
        <p:spPr>
          <a:xfrm>
            <a:off x="3798284" y="855419"/>
            <a:ext cx="4913744" cy="276999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Router(config)#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hostname </a:t>
            </a:r>
            <a:r>
              <a:rPr lang="en-US" sz="1200" i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hostname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E8BC38-AC68-4E30-A757-4BD5691E2755}"/>
              </a:ext>
            </a:extLst>
          </p:cNvPr>
          <p:cNvSpPr txBox="1"/>
          <p:nvPr/>
        </p:nvSpPr>
        <p:spPr>
          <a:xfrm>
            <a:off x="3798284" y="1256000"/>
            <a:ext cx="4913744" cy="276999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Router(config)#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enable secret </a:t>
            </a:r>
            <a:r>
              <a:rPr lang="en-US" sz="1200" i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password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C42215-AFFA-4B80-8518-0228983486B9}"/>
              </a:ext>
            </a:extLst>
          </p:cNvPr>
          <p:cNvSpPr txBox="1"/>
          <p:nvPr/>
        </p:nvSpPr>
        <p:spPr>
          <a:xfrm>
            <a:off x="3798284" y="1656581"/>
            <a:ext cx="4913744" cy="646331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Router(config)#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line console 0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Router(config-line)# password </a:t>
            </a:r>
            <a:r>
              <a:rPr lang="en-US" sz="1200" i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password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Router(config-line)# login</a:t>
            </a:r>
            <a:endParaRPr lang="en-US" sz="1200" i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2CA5BC-EB52-4F1C-9E7F-0082B26780ED}"/>
              </a:ext>
            </a:extLst>
          </p:cNvPr>
          <p:cNvSpPr txBox="1"/>
          <p:nvPr/>
        </p:nvSpPr>
        <p:spPr>
          <a:xfrm>
            <a:off x="3798284" y="2413242"/>
            <a:ext cx="4926349" cy="830997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Router(config)#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line vty 0 4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Router(config-line)# password </a:t>
            </a:r>
            <a:r>
              <a:rPr lang="en-US" sz="1200" i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password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Router(config-line)# login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Router(config-line)# transport input {ssh | telnet}</a:t>
            </a:r>
            <a:endParaRPr lang="en-US" sz="1200" i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17E84C-919C-4F49-B88F-D6C32C285E08}"/>
              </a:ext>
            </a:extLst>
          </p:cNvPr>
          <p:cNvSpPr txBox="1"/>
          <p:nvPr/>
        </p:nvSpPr>
        <p:spPr>
          <a:xfrm>
            <a:off x="3798284" y="3352472"/>
            <a:ext cx="4913744" cy="276999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Router(config)#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service password encryption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CA1035-A981-4284-92B3-0FB302E7DAF6}"/>
              </a:ext>
            </a:extLst>
          </p:cNvPr>
          <p:cNvSpPr txBox="1"/>
          <p:nvPr/>
        </p:nvSpPr>
        <p:spPr>
          <a:xfrm>
            <a:off x="3798284" y="3737302"/>
            <a:ext cx="4913744" cy="646331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Router(config)#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banner motd </a:t>
            </a:r>
            <a:r>
              <a:rPr lang="en-US" sz="1200" b="1" i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message #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Router(config)# end</a:t>
            </a:r>
            <a:endParaRPr lang="en-US" sz="1200" i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Router# copy running-config startup-config</a:t>
            </a:r>
            <a:endParaRPr lang="en-US" sz="1200" i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06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Initial Router Settings</a:t>
            </a:r>
            <a:br>
              <a:rPr lang="en-US" dirty="0"/>
            </a:br>
            <a:r>
              <a:rPr lang="en-US" sz="2400" dirty="0"/>
              <a:t>Basic Router Configuration Example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246" y="855419"/>
            <a:ext cx="3135194" cy="611640"/>
          </a:xfrm>
        </p:spPr>
        <p:txBody>
          <a:bodyPr/>
          <a:lstStyle/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Commands for basic router configuration on R1.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Configuration is saved to NVRAM.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C2C7B6-BFA0-4414-A9FD-310FB45A4012}"/>
              </a:ext>
            </a:extLst>
          </p:cNvPr>
          <p:cNvSpPr txBox="1"/>
          <p:nvPr/>
        </p:nvSpPr>
        <p:spPr>
          <a:xfrm>
            <a:off x="3818374" y="855419"/>
            <a:ext cx="4893654" cy="3600986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hostname R1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enable secret class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line console 0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R1(config-line)#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password cisco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R1(config-line)#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login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config-line)#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line vty 0 4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R1(config-line)#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password cisco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R1(config-line)#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login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R1(config-line)#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transport input ssh telnet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R1(config-line)#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service password encryption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banner motd #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 TEXT message. End with a new line and the #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*********************************************** 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WARNING: Unauthorized access is prohibited!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**********************************************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R1(config)#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</a:p>
          <a:p>
            <a:r>
              <a:rPr lang="en-US" sz="1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 </a:t>
            </a:r>
            <a:r>
              <a:rPr lang="en-US" sz="12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copy running-config startup-config</a:t>
            </a:r>
          </a:p>
          <a:p>
            <a:endParaRPr lang="en-US" sz="1200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32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Initial Router Settings</a:t>
            </a:r>
            <a:br>
              <a:rPr lang="en-US" dirty="0"/>
            </a:br>
            <a:r>
              <a:rPr lang="en-US" sz="2400" dirty="0"/>
              <a:t>Packet Tracer – Configure Initial Router Settings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246" y="855418"/>
            <a:ext cx="7815004" cy="2478331"/>
          </a:xfrm>
        </p:spPr>
        <p:txBody>
          <a:bodyPr/>
          <a:lstStyle/>
          <a:p>
            <a:pPr marL="0" indent="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</a:pPr>
            <a:r>
              <a:rPr lang="en-US" sz="1800" dirty="0">
                <a:solidFill>
                  <a:srgbClr val="000000"/>
                </a:solidFill>
              </a:rPr>
              <a:t>In this Packet Tracer, you will do the following: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Verify the default router configuration.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Configure and verify the initial router configuration.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Save the running configuration file.</a:t>
            </a:r>
          </a:p>
        </p:txBody>
      </p:sp>
    </p:spTree>
    <p:extLst>
      <p:ext uri="{BB962C8B-B14F-4D97-AF65-F5344CB8AC3E}">
        <p14:creationId xmlns:p14="http://schemas.microsoft.com/office/powerpoint/2010/main" val="109019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88160"/>
            <a:ext cx="7848344" cy="92964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10.2 Configure Interfaces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9359580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Interfaces</a:t>
            </a:r>
            <a:br>
              <a:rPr lang="en-US" dirty="0"/>
            </a:br>
            <a:r>
              <a:rPr lang="en-US" sz="2400" dirty="0"/>
              <a:t>Configure Router Interfaces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E9E597-CDF1-0047-B112-C9FD7F790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258" y="806335"/>
            <a:ext cx="8455461" cy="590204"/>
          </a:xfrm>
        </p:spPr>
        <p:txBody>
          <a:bodyPr/>
          <a:lstStyle/>
          <a:p>
            <a:pPr marL="0" indent="0" algn="l"/>
            <a:r>
              <a:rPr lang="en-US" dirty="0">
                <a:solidFill>
                  <a:srgbClr val="000000"/>
                </a:solidFill>
              </a:rPr>
              <a:t>Configuring a router interface includes issuing the following commands: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FED6C1-89E0-4375-8477-F0EBA769203F}"/>
              </a:ext>
            </a:extLst>
          </p:cNvPr>
          <p:cNvSpPr txBox="1"/>
          <p:nvPr/>
        </p:nvSpPr>
        <p:spPr>
          <a:xfrm>
            <a:off x="2823587" y="5576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3E17110-55CB-48EF-A414-A5E9B1617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2972" y="1571547"/>
            <a:ext cx="6578056" cy="1015663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Router(config)#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interface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type-and-number</a:t>
            </a: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Router(config-if)#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description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description-text</a:t>
            </a: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Router(config-if)#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ip address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ipv4-address subnet-mask</a:t>
            </a: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Router(config-if)#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ipv6 address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ipv6-address/prefix-length</a:t>
            </a: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Router(config-if)#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no shutdown</a:t>
            </a: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694B5632-F1A8-4FC1-AA4C-612027B45A69}"/>
              </a:ext>
            </a:extLst>
          </p:cNvPr>
          <p:cNvSpPr txBox="1">
            <a:spLocks/>
          </p:cNvSpPr>
          <p:nvPr/>
        </p:nvSpPr>
        <p:spPr>
          <a:xfrm>
            <a:off x="474661" y="2932333"/>
            <a:ext cx="8280057" cy="1175657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2000" b="0" i="0" kern="1200" baseline="0">
                <a:solidFill>
                  <a:schemeClr val="bg1"/>
                </a:solidFill>
                <a:latin typeface="+mn-lt"/>
                <a:ea typeface="ＭＳ Ｐゴシック" charset="0"/>
                <a:cs typeface="CiscoSans ExtraLight"/>
              </a:defRPr>
            </a:lvl1pPr>
            <a:lvl2pPr marL="358775" indent="-215900" algn="l" defTabSz="684213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It is a good practice to use the </a:t>
            </a:r>
            <a:r>
              <a:rPr lang="en-US" b="1" dirty="0">
                <a:solidFill>
                  <a:srgbClr val="000000"/>
                </a:solidFill>
              </a:rPr>
              <a:t>description</a:t>
            </a:r>
            <a:r>
              <a:rPr lang="en-US" dirty="0">
                <a:solidFill>
                  <a:srgbClr val="000000"/>
                </a:solidFill>
              </a:rPr>
              <a:t> command to add information about the network connected to the interface.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 </a:t>
            </a:r>
            <a:r>
              <a:rPr lang="en-US" b="1" dirty="0">
                <a:solidFill>
                  <a:srgbClr val="000000"/>
                </a:solidFill>
              </a:rPr>
              <a:t>no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shutdown </a:t>
            </a:r>
            <a:r>
              <a:rPr lang="en-US" dirty="0">
                <a:solidFill>
                  <a:srgbClr val="000000"/>
                </a:solidFill>
              </a:rPr>
              <a:t>command activates the interface.</a:t>
            </a:r>
          </a:p>
        </p:txBody>
      </p:sp>
    </p:spTree>
    <p:extLst>
      <p:ext uri="{BB962C8B-B14F-4D97-AF65-F5344CB8AC3E}">
        <p14:creationId xmlns:p14="http://schemas.microsoft.com/office/powerpoint/2010/main" val="252369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Interfaces</a:t>
            </a:r>
            <a:br>
              <a:rPr lang="en-US" dirty="0"/>
            </a:br>
            <a:r>
              <a:rPr lang="en-US" sz="2400" dirty="0"/>
              <a:t>Configure Router Interfaces Example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E9E597-CDF1-0047-B112-C9FD7F790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844062"/>
            <a:ext cx="7870825" cy="409279"/>
          </a:xfrm>
        </p:spPr>
        <p:txBody>
          <a:bodyPr/>
          <a:lstStyle/>
          <a:p>
            <a:pPr marL="0" indent="0" algn="l"/>
            <a:r>
              <a:rPr lang="en-US" dirty="0">
                <a:solidFill>
                  <a:srgbClr val="000000"/>
                </a:solidFill>
              </a:rPr>
              <a:t>The commands to configure interface G0/0/0 on R1 are shown here: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FED6C1-89E0-4375-8477-F0EBA769203F}"/>
              </a:ext>
            </a:extLst>
          </p:cNvPr>
          <p:cNvSpPr txBox="1"/>
          <p:nvPr/>
        </p:nvSpPr>
        <p:spPr>
          <a:xfrm>
            <a:off x="2823587" y="5576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C10989-3D4F-45C9-BEEB-776028CA1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07" y="1338851"/>
            <a:ext cx="4998966" cy="15059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B97E3D-C6EF-4A93-B49A-A6755E6AE1C3}"/>
              </a:ext>
            </a:extLst>
          </p:cNvPr>
          <p:cNvSpPr txBox="1"/>
          <p:nvPr/>
        </p:nvSpPr>
        <p:spPr>
          <a:xfrm>
            <a:off x="958200" y="2930310"/>
            <a:ext cx="6903747" cy="1615827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R1(config)#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interface gigabitEthernet 0/0/0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R1(config-if)#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description Link to LAN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R1(config-if)#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ip address 192.168.10.1 255.255.255.0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R1(config-if)#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ipv6 address 2001:db8:acad:10::1/64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R1(config-if)#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 shutdown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R1(config-if)#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R1(config)#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*Aug  1 01:43:53.435: %LINK-3-UPDOWN: Interface GigabitEthernet0/0/0, changed state to down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*Aug  1 01:43:56.447: %LINK-3-UPDOWN: Interface GigabitEthernet0/0/0, changed state to up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*Aug  1 01:43:57.447: %LINEPROTO-5-UPDOWN: Line protocol on Interface GigabitEthernet0/0/0, changed state to up</a:t>
            </a:r>
          </a:p>
        </p:txBody>
      </p:sp>
    </p:spTree>
    <p:extLst>
      <p:ext uri="{BB962C8B-B14F-4D97-AF65-F5344CB8AC3E}">
        <p14:creationId xmlns:p14="http://schemas.microsoft.com/office/powerpoint/2010/main" val="18167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Interfaces</a:t>
            </a:r>
            <a:br>
              <a:rPr lang="en-US" dirty="0"/>
            </a:br>
            <a:r>
              <a:rPr lang="en-US" sz="2400" dirty="0"/>
              <a:t>Configure Router Interfaces Example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E9E597-CDF1-0047-B112-C9FD7F790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844062"/>
            <a:ext cx="7870825" cy="409279"/>
          </a:xfrm>
        </p:spPr>
        <p:txBody>
          <a:bodyPr/>
          <a:lstStyle/>
          <a:p>
            <a:pPr marL="0" indent="0" algn="l"/>
            <a:r>
              <a:rPr lang="en-US" dirty="0">
                <a:solidFill>
                  <a:srgbClr val="000000"/>
                </a:solidFill>
              </a:rPr>
              <a:t>The commands to configure interface G0/0/1 on R1 are shown here: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FED6C1-89E0-4375-8477-F0EBA769203F}"/>
              </a:ext>
            </a:extLst>
          </p:cNvPr>
          <p:cNvSpPr txBox="1"/>
          <p:nvPr/>
        </p:nvSpPr>
        <p:spPr>
          <a:xfrm>
            <a:off x="2823587" y="5576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C10989-3D4F-45C9-BEEB-776028CA1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07" y="1338851"/>
            <a:ext cx="4998966" cy="15059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B97E3D-C6EF-4A93-B49A-A6755E6AE1C3}"/>
              </a:ext>
            </a:extLst>
          </p:cNvPr>
          <p:cNvSpPr txBox="1"/>
          <p:nvPr/>
        </p:nvSpPr>
        <p:spPr>
          <a:xfrm>
            <a:off x="958200" y="2930310"/>
            <a:ext cx="6903747" cy="1615827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R1(config)#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interface gigabitEthernet 0/0/1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R1(config-if)#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description Link to R2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R1(config-if)#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ip address 209.165.200.225 255.255.255.252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R1(config-if)#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ipv6 address 2001:db8:feed:224::1/64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R1(config-if)#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 shutdown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R1(config-if)#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R1(config)#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*Aug  1 01:46:29.170: %LINK-3-UPDOWN: Interface GigabitEthernet0/0/1, changed state to down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*Aug  1 01:46:32.171: %LINK-3-UPDOWN: Interface GigabitEthernet0/0/1, changed state to up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*Aug  1 01:46:33.171: %LINEPROTO-5-UPDOWN: Line protocol on Interface GigabitEthernet0/0/1, changed state to up</a:t>
            </a:r>
          </a:p>
        </p:txBody>
      </p:sp>
    </p:spTree>
    <p:extLst>
      <p:ext uri="{BB962C8B-B14F-4D97-AF65-F5344CB8AC3E}">
        <p14:creationId xmlns:p14="http://schemas.microsoft.com/office/powerpoint/2010/main" val="382760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Interfaces</a:t>
            </a:r>
            <a:br>
              <a:rPr lang="en-US" dirty="0"/>
            </a:br>
            <a:r>
              <a:rPr lang="en-US" sz="2400" dirty="0"/>
              <a:t>Verify Interface Configuration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E9E597-CDF1-0047-B112-C9FD7F790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662" y="844062"/>
            <a:ext cx="7870825" cy="884985"/>
          </a:xfrm>
        </p:spPr>
        <p:txBody>
          <a:bodyPr/>
          <a:lstStyle/>
          <a:p>
            <a:pPr marL="0" indent="0" algn="l"/>
            <a:r>
              <a:rPr lang="en-US" dirty="0">
                <a:solidFill>
                  <a:srgbClr val="000000"/>
                </a:solidFill>
              </a:rPr>
              <a:t>To verify interface configuration use the </a:t>
            </a:r>
            <a:r>
              <a:rPr lang="en-US" b="1" dirty="0">
                <a:solidFill>
                  <a:srgbClr val="000000"/>
                </a:solidFill>
              </a:rPr>
              <a:t>show ip interface brief </a:t>
            </a:r>
            <a:r>
              <a:rPr lang="en-US" dirty="0">
                <a:solidFill>
                  <a:srgbClr val="000000"/>
                </a:solidFill>
              </a:rPr>
              <a:t>and </a:t>
            </a:r>
            <a:r>
              <a:rPr lang="en-US" b="1" dirty="0">
                <a:solidFill>
                  <a:srgbClr val="000000"/>
                </a:solidFill>
              </a:rPr>
              <a:t>show ipv6 interface brief </a:t>
            </a:r>
            <a:r>
              <a:rPr lang="en-US" dirty="0">
                <a:solidFill>
                  <a:srgbClr val="000000"/>
                </a:solidFill>
              </a:rPr>
              <a:t>commands shown here: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FED6C1-89E0-4375-8477-F0EBA769203F}"/>
              </a:ext>
            </a:extLst>
          </p:cNvPr>
          <p:cNvSpPr txBox="1"/>
          <p:nvPr/>
        </p:nvSpPr>
        <p:spPr>
          <a:xfrm>
            <a:off x="2823587" y="55762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B97E3D-C6EF-4A93-B49A-A6755E6AE1C3}"/>
              </a:ext>
            </a:extLst>
          </p:cNvPr>
          <p:cNvSpPr txBox="1"/>
          <p:nvPr/>
        </p:nvSpPr>
        <p:spPr>
          <a:xfrm>
            <a:off x="1721391" y="1940923"/>
            <a:ext cx="5701218" cy="784830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 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show ip interface brief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Interface              IP-Address      OK? Method Status                Protocol 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GigabitEthernet0/0/0   192.168.10.1    YES manual up                    up 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GigabitEthernet0/0/1   209.165.200.225 YES manual up                    up 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Vlan1                  unassigned      YES unset  administratively down down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9205F4-B6F7-4CBB-9733-95EEED388FC7}"/>
              </a:ext>
            </a:extLst>
          </p:cNvPr>
          <p:cNvSpPr txBox="1"/>
          <p:nvPr/>
        </p:nvSpPr>
        <p:spPr>
          <a:xfrm>
            <a:off x="1721391" y="2907887"/>
            <a:ext cx="5701218" cy="1477328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 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show ipv6 interface brief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GigabitEthernet0/0/0       [up/up]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FE80::201:C9FF:FE89:4501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2001:DB8:ACAD:10::1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GigabitEthernet0/0/1       [up/up]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FE80::201:C9FF:FE89:4502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2001:DB8:FEED:224::1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Vlan1                      [administratively down/down]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unassigned 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</a:t>
            </a:r>
          </a:p>
        </p:txBody>
      </p:sp>
    </p:spTree>
    <p:extLst>
      <p:ext uri="{BB962C8B-B14F-4D97-AF65-F5344CB8AC3E}">
        <p14:creationId xmlns:p14="http://schemas.microsoft.com/office/powerpoint/2010/main" val="302534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Interfaces</a:t>
            </a:r>
            <a:br>
              <a:rPr lang="en-US" dirty="0"/>
            </a:br>
            <a:r>
              <a:rPr lang="en-US" sz="2400" dirty="0"/>
              <a:t>Configure Verification Commands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57A863-7491-0041-AF26-F779D70A7E36}"/>
              </a:ext>
            </a:extLst>
          </p:cNvPr>
          <p:cNvSpPr txBox="1"/>
          <p:nvPr/>
        </p:nvSpPr>
        <p:spPr>
          <a:xfrm>
            <a:off x="474662" y="890954"/>
            <a:ext cx="8094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The table summarizes show commands used to verify interface configuration</a:t>
            </a:r>
            <a:r>
              <a:rPr lang="en-US" sz="1600" dirty="0">
                <a:solidFill>
                  <a:srgbClr val="000000"/>
                </a:solidFill>
              </a:rPr>
              <a:t>.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3BB6E86-62EB-2348-9F73-08093BACDA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6366291"/>
              </p:ext>
            </p:extLst>
          </p:nvPr>
        </p:nvGraphicFramePr>
        <p:xfrm>
          <a:off x="675861" y="1419402"/>
          <a:ext cx="7893708" cy="2921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6215">
                  <a:extLst>
                    <a:ext uri="{9D8B030D-6E8A-4147-A177-3AD203B41FA5}">
                      <a16:colId xmlns:a16="http://schemas.microsoft.com/office/drawing/2014/main" val="3729139006"/>
                    </a:ext>
                  </a:extLst>
                </a:gridCol>
                <a:gridCol w="4837493">
                  <a:extLst>
                    <a:ext uri="{9D8B030D-6E8A-4147-A177-3AD203B41FA5}">
                      <a16:colId xmlns:a16="http://schemas.microsoft.com/office/drawing/2014/main" val="1988913492"/>
                    </a:ext>
                  </a:extLst>
                </a:gridCol>
              </a:tblGrid>
              <a:tr h="455550">
                <a:tc>
                  <a:txBody>
                    <a:bodyPr/>
                    <a:lstStyle/>
                    <a:p>
                      <a:r>
                        <a:rPr lang="en-US" sz="1400" dirty="0"/>
                        <a:t>Commands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676789"/>
                  </a:ext>
                </a:extLst>
              </a:tr>
              <a:tr h="505472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show ip interface brief</a:t>
                      </a:r>
                    </a:p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show ipv6 interface brief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Displays all interfaces, their IP addresses, and their current status.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654457"/>
                  </a:ext>
                </a:extLst>
              </a:tr>
              <a:tr h="505472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show ip route</a:t>
                      </a:r>
                    </a:p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show ipv6 route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Displays the contents of the IP routing tables stored in RAM.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35172"/>
                  </a:ext>
                </a:extLst>
              </a:tr>
              <a:tr h="455550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show interfaces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Displays statistics for all interfaces on the device. Only displays the IPv4 addressing information.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68046"/>
                  </a:ext>
                </a:extLst>
              </a:tr>
              <a:tr h="455550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show ip interfaces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Displays the IPv4 statistics for all interfaces on a router.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107787"/>
                  </a:ext>
                </a:extLst>
              </a:tr>
              <a:tr h="455550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show ipv6 interfaces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Displays the IPv6 statistics for all interfaces on a router.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454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52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Interfaces</a:t>
            </a:r>
            <a:br>
              <a:rPr lang="en-US" dirty="0"/>
            </a:br>
            <a:r>
              <a:rPr lang="en-US" sz="2400" dirty="0"/>
              <a:t>Configure Verification Commands (Cont.)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57A863-7491-0041-AF26-F779D70A7E36}"/>
              </a:ext>
            </a:extLst>
          </p:cNvPr>
          <p:cNvSpPr txBox="1"/>
          <p:nvPr/>
        </p:nvSpPr>
        <p:spPr>
          <a:xfrm>
            <a:off x="474662" y="890954"/>
            <a:ext cx="8094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View status of all interfaces with the </a:t>
            </a:r>
            <a:r>
              <a:rPr lang="en-US" sz="1600" b="1" dirty="0">
                <a:solidFill>
                  <a:srgbClr val="000000"/>
                </a:solidFill>
              </a:rPr>
              <a:t>show ip interface brief </a:t>
            </a:r>
            <a:r>
              <a:rPr lang="en-US" sz="1600" dirty="0">
                <a:solidFill>
                  <a:srgbClr val="000000"/>
                </a:solidFill>
              </a:rPr>
              <a:t>and </a:t>
            </a:r>
            <a:r>
              <a:rPr lang="en-US" sz="1600" b="1" dirty="0">
                <a:solidFill>
                  <a:srgbClr val="000000"/>
                </a:solidFill>
              </a:rPr>
              <a:t>show ipv6 interface brief </a:t>
            </a:r>
            <a:r>
              <a:rPr lang="en-US" sz="1600" dirty="0">
                <a:solidFill>
                  <a:srgbClr val="000000"/>
                </a:solidFill>
              </a:rPr>
              <a:t>commands, shown here: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07EA06-7465-4C52-AE81-CBACEDBD6441}"/>
              </a:ext>
            </a:extLst>
          </p:cNvPr>
          <p:cNvSpPr txBox="1"/>
          <p:nvPr/>
        </p:nvSpPr>
        <p:spPr>
          <a:xfrm>
            <a:off x="1721391" y="1785521"/>
            <a:ext cx="5701218" cy="923330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show ip interface brief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Interface              IP-Address      OK? Method Status                Protocol 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GigabitEthernet0/0/0   192.168.10.1    YES manual up                    up 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GigabitEthernet0/0/1   209.165.200.225 YES manual up                    up 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Vlan1                  unassigned      YES unset  administratively down down 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345167-82FC-49E7-B10D-34FE13887791}"/>
              </a:ext>
            </a:extLst>
          </p:cNvPr>
          <p:cNvSpPr txBox="1"/>
          <p:nvPr/>
        </p:nvSpPr>
        <p:spPr>
          <a:xfrm>
            <a:off x="1721391" y="2929108"/>
            <a:ext cx="5701218" cy="1477328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show ipv6 interface brief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GigabitEthernet0/0/0       [up/up]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FE80::201:C9FF:FE89:4501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2001:DB8:ACAD:10::1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GigabitEthernet0/0/1       [up/up]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FE80::201:C9FF:FE89:4502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2001:DB8:FEED:224::1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Vlan1                      [administratively down/down]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unassigned 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</a:t>
            </a:r>
          </a:p>
        </p:txBody>
      </p:sp>
    </p:spTree>
    <p:extLst>
      <p:ext uri="{BB962C8B-B14F-4D97-AF65-F5344CB8AC3E}">
        <p14:creationId xmlns:p14="http://schemas.microsoft.com/office/powerpoint/2010/main" val="304882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Interfaces</a:t>
            </a:r>
            <a:br>
              <a:rPr lang="en-US" dirty="0"/>
            </a:br>
            <a:r>
              <a:rPr lang="en-US" sz="2400" dirty="0"/>
              <a:t>Configure Verification Commands (Cont.)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57A863-7491-0041-AF26-F779D70A7E36}"/>
              </a:ext>
            </a:extLst>
          </p:cNvPr>
          <p:cNvSpPr txBox="1"/>
          <p:nvPr/>
        </p:nvSpPr>
        <p:spPr>
          <a:xfrm>
            <a:off x="474662" y="890954"/>
            <a:ext cx="8094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Display the contents of the IP routing tables with the </a:t>
            </a:r>
            <a:r>
              <a:rPr lang="en-US" sz="1600" b="1" dirty="0">
                <a:solidFill>
                  <a:srgbClr val="000000"/>
                </a:solidFill>
              </a:rPr>
              <a:t>show ip route </a:t>
            </a:r>
            <a:r>
              <a:rPr lang="en-US" sz="1600" dirty="0">
                <a:solidFill>
                  <a:srgbClr val="000000"/>
                </a:solidFill>
              </a:rPr>
              <a:t>and </a:t>
            </a:r>
            <a:r>
              <a:rPr lang="en-US" sz="1600" b="1" dirty="0">
                <a:solidFill>
                  <a:srgbClr val="000000"/>
                </a:solidFill>
              </a:rPr>
              <a:t>show ipv6 route </a:t>
            </a:r>
            <a:r>
              <a:rPr lang="en-US" sz="1600" dirty="0">
                <a:solidFill>
                  <a:srgbClr val="000000"/>
                </a:solidFill>
              </a:rPr>
              <a:t>commands as shown here: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07EA06-7465-4C52-AE81-CBACEDBD6441}"/>
              </a:ext>
            </a:extLst>
          </p:cNvPr>
          <p:cNvSpPr txBox="1"/>
          <p:nvPr/>
        </p:nvSpPr>
        <p:spPr>
          <a:xfrm>
            <a:off x="1701233" y="1475729"/>
            <a:ext cx="5701218" cy="1477328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show ip route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 output omitted&gt;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Gateway of last resort is not set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192.168.10.0/24 is variably subnetted, 2 subnets, 2 masks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        192.168.10.0/24 is directly connected, GigabitEthernet0/0/0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        192.168.10.1/32 is directly connected, GigabitEthernet0/0/0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209.165.200.0/24 is variably subnetted, 2 subnets, 2 masks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        209.165.200.224/30 is directly connected, GigabitEthernet0/0/1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        209.165.200.225/32 is directly connected, GigabitEthernet0/0/1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345167-82FC-49E7-B10D-34FE13887791}"/>
              </a:ext>
            </a:extLst>
          </p:cNvPr>
          <p:cNvSpPr txBox="1"/>
          <p:nvPr/>
        </p:nvSpPr>
        <p:spPr>
          <a:xfrm>
            <a:off x="1721391" y="3035889"/>
            <a:ext cx="5701218" cy="1892826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 show ipv6 route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&lt;output omitted&gt;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   2001:DB8:ACAD:10::/64 [0/0]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via GigabitEthernet0/0/0, directly connected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   2001:DB8:ACAD:10::1/128 [0/0]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via GigabitEthernet0/0/0, receive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   2001:DB8:FEED:224::/64 [0/0]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via GigabitEthernet0/0/1, directly connected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   2001:DB8:FEED:224::1/128 [0/0]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via GigabitEthernet0/0/1, receive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   FF00::/8 [0/0]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via Null0, receive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</a:t>
            </a:r>
          </a:p>
        </p:txBody>
      </p:sp>
    </p:spTree>
    <p:extLst>
      <p:ext uri="{BB962C8B-B14F-4D97-AF65-F5344CB8AC3E}">
        <p14:creationId xmlns:p14="http://schemas.microsoft.com/office/powerpoint/2010/main" val="24688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Interfaces</a:t>
            </a:r>
            <a:br>
              <a:rPr lang="en-US" dirty="0"/>
            </a:br>
            <a:r>
              <a:rPr lang="en-US" sz="2400" dirty="0"/>
              <a:t>Configure Verification Commands (Cont.)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57A863-7491-0041-AF26-F779D70A7E36}"/>
              </a:ext>
            </a:extLst>
          </p:cNvPr>
          <p:cNvSpPr txBox="1"/>
          <p:nvPr/>
        </p:nvSpPr>
        <p:spPr>
          <a:xfrm>
            <a:off x="474662" y="890954"/>
            <a:ext cx="26386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Display statistics for all interfaces with the </a:t>
            </a:r>
            <a:r>
              <a:rPr lang="en-US" sz="1600" b="1" dirty="0">
                <a:solidFill>
                  <a:srgbClr val="000000"/>
                </a:solidFill>
              </a:rPr>
              <a:t>show interfaces </a:t>
            </a:r>
            <a:r>
              <a:rPr lang="en-US" sz="1600" dirty="0">
                <a:solidFill>
                  <a:srgbClr val="000000"/>
                </a:solidFill>
              </a:rPr>
              <a:t>command, as shown here: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07EA06-7465-4C52-AE81-CBACEDBD6441}"/>
              </a:ext>
            </a:extLst>
          </p:cNvPr>
          <p:cNvSpPr txBox="1"/>
          <p:nvPr/>
        </p:nvSpPr>
        <p:spPr>
          <a:xfrm>
            <a:off x="3320968" y="890954"/>
            <a:ext cx="5419440" cy="3693319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 </a:t>
            </a:r>
            <a:r>
              <a:rPr lang="en-US" sz="9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show interfaces gig0/0/0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GigabitEthernet0/0/0 is up, line protocol is up 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Hardware is ISR4321-2x1GE, address is a0e0.af0d.e140 (bia  a0e0.af0d.e140)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Description: Link to LAN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Internet address is 192.168.10.1/24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MTU 1500 bytes, BW 100000 Kbit/sec, DLY 100 usec, 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reliability 255/255, txload 1/255, rxload 1/255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Encapsulation ARPA, loopback not set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Keepalive not supported 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Full Duplex, 100Mbps, link type is auto, media type is RJ45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output flow-control is off, input flow-control is off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ARP type: ARPA, ARP Timeout 04:00:00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Last input 00:00:01, output 00:00:35, output hang never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Last clearing of "show interface" counters never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Input queue: 0/375/0/0 (size/max/drops/flushes); Total output     drops: 0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Queueing strategy: fifo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Output queue: 0/40 (size/max)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 minute input rate 0 bits/sec, 0 packets/sec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 minute output rate 0 bits/sec, 0 packets/sec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1180 packets input, 109486 bytes, 0 no buffer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Received 84 broadcasts (0 IP multicasts)</a:t>
            </a: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0 runts, 0 giants, 0 throttles </a:t>
            </a:r>
          </a:p>
          <a:p>
            <a:endParaRPr lang="en-US" sz="9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&lt;output omitted&gt;</a:t>
            </a:r>
          </a:p>
          <a:p>
            <a:endParaRPr lang="en-US" sz="9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</a:t>
            </a:r>
          </a:p>
        </p:txBody>
      </p:sp>
    </p:spTree>
    <p:extLst>
      <p:ext uri="{BB962C8B-B14F-4D97-AF65-F5344CB8AC3E}">
        <p14:creationId xmlns:p14="http://schemas.microsoft.com/office/powerpoint/2010/main" val="42999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Interfaces</a:t>
            </a:r>
            <a:br>
              <a:rPr lang="en-US" dirty="0"/>
            </a:br>
            <a:r>
              <a:rPr lang="en-US" sz="2400" dirty="0"/>
              <a:t>Configure Verification Commands (Cont.)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57A863-7491-0041-AF26-F779D70A7E36}"/>
              </a:ext>
            </a:extLst>
          </p:cNvPr>
          <p:cNvSpPr txBox="1"/>
          <p:nvPr/>
        </p:nvSpPr>
        <p:spPr>
          <a:xfrm>
            <a:off x="474662" y="890954"/>
            <a:ext cx="26386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Display IPv4 statistics for router interfaces with the </a:t>
            </a:r>
            <a:r>
              <a:rPr lang="en-US" sz="1600" b="1" dirty="0">
                <a:solidFill>
                  <a:srgbClr val="000000"/>
                </a:solidFill>
              </a:rPr>
              <a:t>show ip interface </a:t>
            </a:r>
            <a:r>
              <a:rPr lang="en-US" sz="1600" dirty="0">
                <a:solidFill>
                  <a:srgbClr val="000000"/>
                </a:solidFill>
              </a:rPr>
              <a:t>command, as shown here: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07EA06-7465-4C52-AE81-CBACEDBD6441}"/>
              </a:ext>
            </a:extLst>
          </p:cNvPr>
          <p:cNvSpPr txBox="1"/>
          <p:nvPr/>
        </p:nvSpPr>
        <p:spPr>
          <a:xfrm>
            <a:off x="3553110" y="890954"/>
            <a:ext cx="4955156" cy="3939540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 </a:t>
            </a:r>
            <a:r>
              <a: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show ip interface g0/0/0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GigabitEthernet0/0/0 is up, line protocol is up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Internet address is 192.168.10.1/24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Broadcast address is 255.255.255.255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Address determined by setup command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MTU is 1500 bytes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Helper address is not set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Directed broadcast forwarding is disabled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Outgoing Common access list is not set 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Outgoing access list is not set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Inbound Common access list is not set 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Inbound  access list is not set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Proxy ARP is enabled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Local Proxy ARP is disabled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Security level is default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Split horizon is enabled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ICMP redirects are always sent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ICMP unreachables are always sent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ICMP mask replies are never sent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IP fast switching is enabled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IP Flow switching is disabled</a:t>
            </a:r>
          </a:p>
          <a:p>
            <a:endParaRPr lang="en-US" sz="10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&lt;output omitted&gt;</a:t>
            </a:r>
          </a:p>
          <a:p>
            <a:endParaRPr lang="en-US" sz="10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</a:t>
            </a:r>
          </a:p>
        </p:txBody>
      </p:sp>
    </p:spTree>
    <p:extLst>
      <p:ext uri="{BB962C8B-B14F-4D97-AF65-F5344CB8AC3E}">
        <p14:creationId xmlns:p14="http://schemas.microsoft.com/office/powerpoint/2010/main" val="71470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Interfaces</a:t>
            </a:r>
            <a:br>
              <a:rPr lang="en-US" dirty="0"/>
            </a:br>
            <a:r>
              <a:rPr lang="en-US" sz="2400" dirty="0"/>
              <a:t>Configure Verification Commands (Cont.)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57A863-7491-0041-AF26-F779D70A7E36}"/>
              </a:ext>
            </a:extLst>
          </p:cNvPr>
          <p:cNvSpPr txBox="1"/>
          <p:nvPr/>
        </p:nvSpPr>
        <p:spPr>
          <a:xfrm>
            <a:off x="474662" y="890954"/>
            <a:ext cx="26386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Display IPv6 statistics for router interfaces with the </a:t>
            </a:r>
            <a:r>
              <a:rPr lang="en-US" sz="1600" b="1" dirty="0">
                <a:solidFill>
                  <a:srgbClr val="000000"/>
                </a:solidFill>
              </a:rPr>
              <a:t>show ipv6 interface </a:t>
            </a:r>
            <a:r>
              <a:rPr lang="en-US" sz="1600" dirty="0">
                <a:solidFill>
                  <a:srgbClr val="000000"/>
                </a:solidFill>
              </a:rPr>
              <a:t>command shown here: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07EA06-7465-4C52-AE81-CBACEDBD6441}"/>
              </a:ext>
            </a:extLst>
          </p:cNvPr>
          <p:cNvSpPr txBox="1"/>
          <p:nvPr/>
        </p:nvSpPr>
        <p:spPr>
          <a:xfrm>
            <a:off x="3553110" y="890954"/>
            <a:ext cx="4955156" cy="3323987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 </a:t>
            </a:r>
            <a:r>
              <a:rPr lang="en-US" sz="1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show ipv6 interface g0/0/0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GigabitEthernet0/0/0 is up, line protocol is up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IPv6 is enabled, link-local address is FE80::868A:8DFF:FE44:49B0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No Virtual link-local address(es):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Description: Link to LAN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Global unicast address(es):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2001:DB8:ACAD:10::1, subnet is 2001:DB8:ACAD:10::/64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Joined group address(es):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FF02::1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FF02::1:FF00:1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FF02::1:FF44:49B0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MTU is 1500 bytes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ICMP error messages limited to one every 100 milliseconds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ICMP redirects are enabled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ICMP unreachables are sent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ND DAD is enabled, number of DAD attempts: 1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ND reachable time is 30000 milliseconds (using 30000)</a:t>
            </a: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ND NS retransmit interval is 1000 milliseconds</a:t>
            </a:r>
          </a:p>
          <a:p>
            <a:endParaRPr lang="en-US" sz="10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R1#</a:t>
            </a:r>
          </a:p>
        </p:txBody>
      </p:sp>
    </p:spTree>
    <p:extLst>
      <p:ext uri="{BB962C8B-B14F-4D97-AF65-F5344CB8AC3E}">
        <p14:creationId xmlns:p14="http://schemas.microsoft.com/office/powerpoint/2010/main" val="16618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88160"/>
            <a:ext cx="7848344" cy="92964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10.3 Configure the Default Gateway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3391011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the Default Gateway</a:t>
            </a:r>
            <a:br>
              <a:rPr lang="en-US" dirty="0"/>
            </a:br>
            <a:r>
              <a:rPr lang="en-US" sz="2400" dirty="0"/>
              <a:t>Default Gateway on a Host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718114-4447-471E-989F-8789EBF19550}"/>
              </a:ext>
            </a:extLst>
          </p:cNvPr>
          <p:cNvSpPr txBox="1"/>
          <p:nvPr/>
        </p:nvSpPr>
        <p:spPr>
          <a:xfrm>
            <a:off x="474662" y="890954"/>
            <a:ext cx="33924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The default gateway is used when a host sends a packet to a device on another network.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The default gateway address is generally the router interface address attached to the local network of the host.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To reach PC3, PC1 addresses a packet with the IPv4 address of PC3, but forwards the packet to its default gateway, the G0/0/0 interface of R1.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6866AA-E301-488D-96AD-D9CEE8D1E785}"/>
              </a:ext>
            </a:extLst>
          </p:cNvPr>
          <p:cNvSpPr txBox="1"/>
          <p:nvPr/>
        </p:nvSpPr>
        <p:spPr>
          <a:xfrm>
            <a:off x="4258469" y="3770924"/>
            <a:ext cx="4443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</a:rPr>
              <a:t>Note</a:t>
            </a:r>
            <a:r>
              <a:rPr lang="en-US" sz="1600" dirty="0">
                <a:solidFill>
                  <a:srgbClr val="000000"/>
                </a:solidFill>
              </a:rPr>
              <a:t>: The IP address of the host and the router interface must be in the same network.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54100A-4BDC-504D-85D6-01A2B41EE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4522" y="715554"/>
            <a:ext cx="3021496" cy="293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the Default Gateway</a:t>
            </a:r>
            <a:br>
              <a:rPr lang="en-US" dirty="0"/>
            </a:br>
            <a:r>
              <a:rPr lang="en-US" sz="2400" dirty="0"/>
              <a:t>Default Gateway on a Switch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718114-4447-471E-989F-8789EBF19550}"/>
              </a:ext>
            </a:extLst>
          </p:cNvPr>
          <p:cNvSpPr txBox="1"/>
          <p:nvPr/>
        </p:nvSpPr>
        <p:spPr>
          <a:xfrm>
            <a:off x="474662" y="890954"/>
            <a:ext cx="314483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A switch must have a default gateway address configured to remotely manage the switch from another network.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To configure an IPv4 default gateway on a switch, use the </a:t>
            </a:r>
            <a:r>
              <a:rPr lang="en-US" b="1" dirty="0">
                <a:solidFill>
                  <a:srgbClr val="000000"/>
                </a:solidFill>
              </a:rPr>
              <a:t>ip default-gateway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i="1" dirty="0">
                <a:solidFill>
                  <a:srgbClr val="000000"/>
                </a:solidFill>
              </a:rPr>
              <a:t>ip-address </a:t>
            </a:r>
            <a:r>
              <a:rPr lang="en-US" dirty="0">
                <a:solidFill>
                  <a:srgbClr val="000000"/>
                </a:solidFill>
              </a:rPr>
              <a:t>global configuration command.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A716D6-E9DE-4EFC-BD29-E766E6409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075" y="816326"/>
            <a:ext cx="4927563" cy="308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5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Initial Router Settings</a:t>
            </a:r>
            <a:br>
              <a:rPr lang="en-US" dirty="0"/>
            </a:br>
            <a:r>
              <a:rPr lang="en-US" sz="2400" dirty="0"/>
              <a:t>Packet Tracer – Connect a Router to a LAN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246" y="855418"/>
            <a:ext cx="7815004" cy="2478331"/>
          </a:xfrm>
        </p:spPr>
        <p:txBody>
          <a:bodyPr/>
          <a:lstStyle/>
          <a:p>
            <a:pPr marL="0" indent="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</a:pPr>
            <a:r>
              <a:rPr lang="en-US" sz="1800" dirty="0">
                <a:solidFill>
                  <a:srgbClr val="000000"/>
                </a:solidFill>
              </a:rPr>
              <a:t>In this Packet Tracer, you will do the following: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Display the router information.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Configure router interfaces. 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Verify the configuration.</a:t>
            </a:r>
          </a:p>
        </p:txBody>
      </p:sp>
    </p:spTree>
    <p:extLst>
      <p:ext uri="{BB962C8B-B14F-4D97-AF65-F5344CB8AC3E}">
        <p14:creationId xmlns:p14="http://schemas.microsoft.com/office/powerpoint/2010/main" val="33588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Initial Router Settings</a:t>
            </a:r>
            <a:br>
              <a:rPr lang="en-US" dirty="0"/>
            </a:br>
            <a:r>
              <a:rPr lang="en-US" sz="2400" dirty="0"/>
              <a:t>Packet Tracer – Troubleshoot Default Gateway Issues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246" y="855418"/>
            <a:ext cx="7815004" cy="2478331"/>
          </a:xfrm>
        </p:spPr>
        <p:txBody>
          <a:bodyPr/>
          <a:lstStyle/>
          <a:p>
            <a:pPr marL="0" indent="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</a:pPr>
            <a:r>
              <a:rPr lang="en-US" sz="1800" dirty="0">
                <a:solidFill>
                  <a:srgbClr val="000000"/>
                </a:solidFill>
              </a:rPr>
              <a:t>In this Packet Tracer, you will do the following: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Verify the network documentation and use tests to isolate problems.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Determine an appropriate solution for a given problem.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Implement the solution.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Test to verify the problem is resolved.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Document the solution.</a:t>
            </a:r>
          </a:p>
        </p:txBody>
      </p:sp>
    </p:spTree>
    <p:extLst>
      <p:ext uri="{BB962C8B-B14F-4D97-AF65-F5344CB8AC3E}">
        <p14:creationId xmlns:p14="http://schemas.microsoft.com/office/powerpoint/2010/main" val="38481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47520"/>
            <a:ext cx="8280314" cy="97028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10.4 Module Practice and Quiz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599242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latin typeface="Arial" charset="0"/>
              </a:rPr>
              <a:t>Module Practice and Quiz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Video – Network Device Differences: Part 1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C22E0C-A8B9-7D4B-BC8E-95F594764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This video will cover the different physical characteristics of the following:</a:t>
            </a:r>
          </a:p>
          <a:p>
            <a:pPr marL="261937" lvl="2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Cisco 4000 Series Router.</a:t>
            </a:r>
          </a:p>
          <a:p>
            <a:pPr marL="261937" lvl="2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Cisco 2900 Series Router.</a:t>
            </a:r>
          </a:p>
          <a:p>
            <a:pPr marL="261937" lvl="2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Cisco 1900 Series Router.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8999575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latin typeface="Arial" charset="0"/>
              </a:rPr>
              <a:t>Module Practice and Quiz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Video – Network Device Differences: Part 2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C22E0C-A8B9-7D4B-BC8E-95F594764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/>
              <a:t>This video will cover the different configurations of the following:</a:t>
            </a:r>
          </a:p>
          <a:p>
            <a:pPr marL="261937" lvl="2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Cisco 4000 Series Router.</a:t>
            </a:r>
          </a:p>
          <a:p>
            <a:pPr marL="261937" lvl="2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Cisco 2900 Series Router.</a:t>
            </a:r>
          </a:p>
          <a:p>
            <a:pPr marL="261937" lvl="2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Cisco 1900 Series Router.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8875856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US" sz="1600" dirty="0"/>
              <a:t>Configure Initial Router Settings</a:t>
            </a:r>
            <a:br>
              <a:rPr lang="en-US" dirty="0"/>
            </a:br>
            <a:r>
              <a:rPr lang="en-US" sz="2400" dirty="0"/>
              <a:t>Packet Tracer – Basic Device Configuration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246" y="855418"/>
            <a:ext cx="7815004" cy="2478331"/>
          </a:xfrm>
        </p:spPr>
        <p:txBody>
          <a:bodyPr/>
          <a:lstStyle/>
          <a:p>
            <a:pPr marL="0" indent="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</a:pPr>
            <a:r>
              <a:rPr lang="en-US" sz="1800" dirty="0">
                <a:solidFill>
                  <a:srgbClr val="000000"/>
                </a:solidFill>
              </a:rPr>
              <a:t>In this Packet Tracer, you will do the following: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Complete the network documentation.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Perform basic device configurations on a router and a switch.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Verify connectivity and troubleshoot any issues.</a:t>
            </a:r>
          </a:p>
        </p:txBody>
      </p:sp>
    </p:spTree>
    <p:extLst>
      <p:ext uri="{BB962C8B-B14F-4D97-AF65-F5344CB8AC3E}">
        <p14:creationId xmlns:p14="http://schemas.microsoft.com/office/powerpoint/2010/main" val="112200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242" y="1654450"/>
            <a:ext cx="7815004" cy="2478331"/>
          </a:xfrm>
        </p:spPr>
        <p:txBody>
          <a:bodyPr/>
          <a:lstStyle/>
          <a:p>
            <a:pPr marL="0" indent="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</a:pPr>
            <a:r>
              <a:rPr lang="en-US" sz="1800" dirty="0">
                <a:solidFill>
                  <a:srgbClr val="000000"/>
                </a:solidFill>
              </a:rPr>
              <a:t>In both the Packet Tracer Physical Mode activity and in the Lab, you will complete the following objectives: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Set up the topology and initialize devices.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Configure devices and verify connectivity.</a:t>
            </a:r>
          </a:p>
          <a:p>
            <a:pPr marL="285750" indent="-285750" algn="l" defTabSz="684213" fontAlgn="base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Display device information.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1487055"/>
          </a:xfrm>
        </p:spPr>
        <p:txBody>
          <a:bodyPr/>
          <a:lstStyle/>
          <a:p>
            <a:r>
              <a:rPr lang="en-US" sz="1600" dirty="0"/>
              <a:t>Configure Initial Router Settings</a:t>
            </a:r>
            <a:br>
              <a:rPr lang="en-US" dirty="0"/>
            </a:br>
            <a:r>
              <a:rPr lang="en-US" sz="2400" dirty="0"/>
              <a:t>Packet Tracer – Build a Switch and Router Network – Physical Mode</a:t>
            </a:r>
            <a:br>
              <a:rPr lang="en-US" sz="2400" dirty="0"/>
            </a:br>
            <a:r>
              <a:rPr lang="en-US" sz="2400" dirty="0"/>
              <a:t>Lab – Build a Switch and Router Network</a:t>
            </a:r>
          </a:p>
        </p:txBody>
      </p:sp>
    </p:spTree>
    <p:extLst>
      <p:ext uri="{BB962C8B-B14F-4D97-AF65-F5344CB8AC3E}">
        <p14:creationId xmlns:p14="http://schemas.microsoft.com/office/powerpoint/2010/main" val="423652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latin typeface="Arial" charset="0"/>
              </a:rPr>
              <a:t>Module Practice and Quiz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What did I learn in this module?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C22E0C-A8B9-7D4B-BC8E-95F594764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tasks that should be completed when configuring initial settings on a router.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Configure the device name.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Secure privileged EXEC mode.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Secure user EXEC mode.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Secure remote Telnet / SSH access.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Secure all passwords in the config file.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Provide legal notification.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Save the configuration.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For routers to be reachable, the router interfaces must be configured.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Using the </a:t>
            </a:r>
            <a:r>
              <a:rPr lang="en-US" sz="1600" b="1" dirty="0"/>
              <a:t>no shutdown</a:t>
            </a:r>
            <a:r>
              <a:rPr lang="en-US" sz="1600" dirty="0"/>
              <a:t> command activates the interface. The interface must also be connected to another device, such as a switch or a router, for the physical layer to be active. There are several commands that can be used to verify interface configuration including the </a:t>
            </a:r>
            <a:r>
              <a:rPr lang="en-US" sz="1600" b="1" dirty="0"/>
              <a:t>show ip interface brief</a:t>
            </a:r>
            <a:r>
              <a:rPr lang="en-US" sz="1600" dirty="0"/>
              <a:t> and </a:t>
            </a:r>
            <a:r>
              <a:rPr lang="en-US" sz="1600" b="1" dirty="0"/>
              <a:t>show ipv6 interface brief</a:t>
            </a:r>
            <a:r>
              <a:rPr lang="en-US" sz="1600" dirty="0"/>
              <a:t>, the </a:t>
            </a:r>
            <a:r>
              <a:rPr lang="en-US" sz="1600" b="1" dirty="0"/>
              <a:t>show ip route</a:t>
            </a:r>
            <a:r>
              <a:rPr lang="en-US" sz="1600" dirty="0"/>
              <a:t> and </a:t>
            </a:r>
            <a:r>
              <a:rPr lang="en-US" sz="1600" b="1" dirty="0"/>
              <a:t>show ipv6 route</a:t>
            </a:r>
            <a:r>
              <a:rPr lang="en-US" sz="1600" dirty="0"/>
              <a:t>, as well as </a:t>
            </a:r>
            <a:r>
              <a:rPr lang="en-US" sz="1600" b="1" dirty="0"/>
              <a:t>show interfaces</a:t>
            </a:r>
            <a:r>
              <a:rPr lang="en-US" sz="1600" dirty="0"/>
              <a:t>, </a:t>
            </a:r>
            <a:r>
              <a:rPr lang="en-US" sz="1600" b="1" dirty="0"/>
              <a:t>show ip interface</a:t>
            </a:r>
            <a:r>
              <a:rPr lang="en-US" sz="1600" dirty="0"/>
              <a:t> and </a:t>
            </a:r>
            <a:r>
              <a:rPr lang="en-US" sz="1600" b="1" dirty="0"/>
              <a:t>show ipv6 interface.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5352519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latin typeface="Arial" charset="0"/>
              </a:rPr>
              <a:t>Module Practice and Quiz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What did I learn in this module (Cont.)?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C22E0C-A8B9-7D4B-BC8E-95F594764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For an end device to reach other networks, a default gateway must be configured.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The IP address of the host device and the router interface address must be in the same network.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 switch must have a default gateway address configured to remotely manage the switch from another network.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To configure an IPv4 default gateway on a switch, use the </a:t>
            </a:r>
            <a:r>
              <a:rPr lang="en-US" sz="1800" b="1" dirty="0"/>
              <a:t>ip default-gateway </a:t>
            </a:r>
            <a:r>
              <a:rPr lang="en-US" sz="1800" i="1" dirty="0"/>
              <a:t>ip-address </a:t>
            </a:r>
            <a:r>
              <a:rPr lang="en-US" sz="1800" dirty="0"/>
              <a:t>global configuration command.</a:t>
            </a:r>
          </a:p>
          <a:p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109726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41394"/>
            <a:ext cx="9144000" cy="609056"/>
          </a:xfrm>
        </p:spPr>
        <p:txBody>
          <a:bodyPr/>
          <a:lstStyle/>
          <a:p>
            <a:pPr eaLnBrk="1" hangingPunct="1"/>
            <a:r>
              <a:rPr lang="en-US" sz="1400" dirty="0">
                <a:latin typeface="Arial" charset="0"/>
              </a:rPr>
              <a:t>Module 10: Basic Router Configuration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New Terms and Commands</a:t>
            </a:r>
          </a:p>
        </p:txBody>
      </p:sp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C2187D21-D66C-4895-A65D-7270601A28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2989341"/>
              </p:ext>
            </p:extLst>
          </p:nvPr>
        </p:nvGraphicFramePr>
        <p:xfrm>
          <a:off x="144463" y="798513"/>
          <a:ext cx="8853486" cy="2865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853486">
                  <a:extLst>
                    <a:ext uri="{9D8B030D-6E8A-4147-A177-3AD203B41FA5}">
                      <a16:colId xmlns:a16="http://schemas.microsoft.com/office/drawing/2014/main" val="3270854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show ip interface brief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show ipv6 interface brief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show ip route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show ipv6 route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show interfaces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show ip interface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show ipv6 interface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ip default-gateway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79670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1745509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190828277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6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efault Theme">
  <a:themeElements>
    <a:clrScheme name="Custom 6">
      <a:dk1>
        <a:srgbClr val="58585B"/>
      </a:dk1>
      <a:lt1>
        <a:srgbClr val="FFFFFF"/>
      </a:lt1>
      <a:dk2>
        <a:srgbClr val="58585B"/>
      </a:dk2>
      <a:lt2>
        <a:srgbClr val="81C569"/>
      </a:lt2>
      <a:accent1>
        <a:srgbClr val="004C69"/>
      </a:accent1>
      <a:accent2>
        <a:srgbClr val="9E0B0F"/>
      </a:accent2>
      <a:accent3>
        <a:srgbClr val="FFFFFF"/>
      </a:accent3>
      <a:accent4>
        <a:srgbClr val="367187"/>
      </a:accent4>
      <a:accent5>
        <a:srgbClr val="38C6F4"/>
      </a:accent5>
      <a:accent6>
        <a:srgbClr val="FBAB18"/>
      </a:accent6>
      <a:hlink>
        <a:srgbClr val="38C6F4"/>
      </a:hlink>
      <a:folHlink>
        <a:srgbClr val="81C5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ITE7_Chp1_Example-1" id="{4A20ED44-3835-F149-9AE4-C332C230E09E}" vid="{AFB5BC48-58F8-AD45-912F-AE2AD65EB6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5225</TotalTime>
  <Words>3868</Words>
  <Application>Microsoft Office PowerPoint</Application>
  <PresentationFormat>On-screen Show (16:9)</PresentationFormat>
  <Paragraphs>574</Paragraphs>
  <Slides>40</Slides>
  <Notes>38</Notes>
  <HiddenSlides>9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</vt:lpstr>
      <vt:lpstr>CiscoSans ExtraLight</vt:lpstr>
      <vt:lpstr>Courier New</vt:lpstr>
      <vt:lpstr>Wingdings</vt:lpstr>
      <vt:lpstr>Default Theme</vt:lpstr>
      <vt:lpstr>Module 10: Basic Router Configuration</vt:lpstr>
      <vt:lpstr>Instructor Materials – Module 10 Planning Guide</vt:lpstr>
      <vt:lpstr>What to Expect in this Module</vt:lpstr>
      <vt:lpstr>What to Expect in this Module (Cont.)</vt:lpstr>
      <vt:lpstr>Check Your Understanding</vt:lpstr>
      <vt:lpstr>Packet Tracer Physical Mode Activities</vt:lpstr>
      <vt:lpstr>Module 10: Activities</vt:lpstr>
      <vt:lpstr>Module 10: Best Practices</vt:lpstr>
      <vt:lpstr>Module 10: Best Practices (Cont.)</vt:lpstr>
      <vt:lpstr>Module 10: Basic Router Configuration</vt:lpstr>
      <vt:lpstr>Module Objectives</vt:lpstr>
      <vt:lpstr>10.1 Configure Initial Router Settings</vt:lpstr>
      <vt:lpstr>Configure Initial Router Settings Basic Router Configuration Steps</vt:lpstr>
      <vt:lpstr>Configure Initial Router Settings Basic Router Configuration Example</vt:lpstr>
      <vt:lpstr>Configure Initial Router Settings Packet Tracer – Configure Initial Router Settings</vt:lpstr>
      <vt:lpstr>10.2 Configure Interfaces</vt:lpstr>
      <vt:lpstr>Configure Interfaces Configure Router Interfaces</vt:lpstr>
      <vt:lpstr>Configure Interfaces Configure Router Interfaces Example</vt:lpstr>
      <vt:lpstr>Configure Interfaces Configure Router Interfaces Example (Cont.)</vt:lpstr>
      <vt:lpstr>Configure Interfaces Verify Interface Configuration</vt:lpstr>
      <vt:lpstr>Configure Interfaces Configure Verification Commands</vt:lpstr>
      <vt:lpstr>Configure Interfaces Configure Verification Commands (Cont.)</vt:lpstr>
      <vt:lpstr>Configure Interfaces Configure Verification Commands (Cont.)</vt:lpstr>
      <vt:lpstr>Configure Interfaces Configure Verification Commands (Cont.)</vt:lpstr>
      <vt:lpstr>Configure Interfaces Configure Verification Commands (Cont.)</vt:lpstr>
      <vt:lpstr>Configure Interfaces Configure Verification Commands (Cont.)</vt:lpstr>
      <vt:lpstr>10.3 Configure the Default Gateway</vt:lpstr>
      <vt:lpstr>Configure the Default Gateway Default Gateway on a Host</vt:lpstr>
      <vt:lpstr>Configure the Default Gateway Default Gateway on a Switch</vt:lpstr>
      <vt:lpstr>Configure Initial Router Settings Packet Tracer – Connect a Router to a LAN</vt:lpstr>
      <vt:lpstr>Configure Initial Router Settings Packet Tracer – Troubleshoot Default Gateway Issues</vt:lpstr>
      <vt:lpstr>10.4 Module Practice and Quiz</vt:lpstr>
      <vt:lpstr>Module Practice and Quiz Video – Network Device Differences: Part 1</vt:lpstr>
      <vt:lpstr>Module Practice and Quiz Video – Network Device Differences: Part 2</vt:lpstr>
      <vt:lpstr>Configure Initial Router Settings Packet Tracer – Basic Device Configuration</vt:lpstr>
      <vt:lpstr>Configure Initial Router Settings Packet Tracer – Build a Switch and Router Network – Physical Mode Lab – Build a Switch and Router Network</vt:lpstr>
      <vt:lpstr>Module Practice and Quiz What did I learn in this module?</vt:lpstr>
      <vt:lpstr>Module Practice and Quiz What did I learn in this module (Cont.)?</vt:lpstr>
      <vt:lpstr>Module 10: Basic Router Configuration New Terms and Commands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2: Basic Switch and End Device Configuration</dc:title>
  <dc:creator>Stephanie Harvey</dc:creator>
  <cp:lastModifiedBy>DH</cp:lastModifiedBy>
  <cp:revision>228</cp:revision>
  <dcterms:created xsi:type="dcterms:W3CDTF">2019-10-18T06:21:22Z</dcterms:created>
  <dcterms:modified xsi:type="dcterms:W3CDTF">2021-12-09T16:57:59Z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https://cisco.jiveon.com</vt:lpwstr>
  </property>
  <property fmtid="{D5CDD505-2E9C-101B-9397-08002B2CF9AE}" pid="3" name="Offisync_UpdateToken">
    <vt:lpwstr>1</vt:lpwstr>
  </property>
  <property fmtid="{D5CDD505-2E9C-101B-9397-08002B2CF9AE}" pid="4" name="Offisync_ServerID">
    <vt:lpwstr>07841bbc-cd3c-4a76-827f-75a2226890f4</vt:lpwstr>
  </property>
  <property fmtid="{D5CDD505-2E9C-101B-9397-08002B2CF9AE}" pid="5" name="Offisync_UniqueId">
    <vt:lpwstr>1702406</vt:lpwstr>
  </property>
  <property fmtid="{D5CDD505-2E9C-101B-9397-08002B2CF9AE}" pid="6" name="Jive_VersionGuid">
    <vt:lpwstr>fd96a0b3-f68d-4727-8e4f-2128d37ed30a</vt:lpwstr>
  </property>
  <property fmtid="{D5CDD505-2E9C-101B-9397-08002B2CF9AE}" pid="7" name="Jive_LatestUserAccountName">
    <vt:lpwstr>alljohns</vt:lpwstr>
  </property>
  <property fmtid="{D5CDD505-2E9C-101B-9397-08002B2CF9AE}" pid="8" name="ArticulateGUID">
    <vt:lpwstr>F9A496F7-57D7-4028-9572-D40DFDF3715A</vt:lpwstr>
  </property>
  <property fmtid="{D5CDD505-2E9C-101B-9397-08002B2CF9AE}" pid="9" name="ArticulatePath">
    <vt:lpwstr>ITE7_Chp9_by_jg</vt:lpwstr>
  </property>
</Properties>
</file>