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0.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21.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22.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23.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ags/tag24.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ags/tag25.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26.xml" ContentType="application/vnd.openxmlformats-officedocument.presentationml.tag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tags/tag27.xml" ContentType="application/vnd.openxmlformats-officedocument.presentationml.tag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tags/tag28.xml" ContentType="application/vnd.openxmlformats-officedocument.presentationml.tags+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tags/tag29.xml" ContentType="application/vnd.openxmlformats-officedocument.presentationml.tags+xml"/>
  <Override PartName="/ppt/notesSlides/notesSlide69.xml" ContentType="application/vnd.openxmlformats-officedocument.presentationml.notesSlide+xml"/>
  <Override PartName="/ppt/tags/tag30.xml" ContentType="application/vnd.openxmlformats-officedocument.presentationml.tags+xml"/>
  <Override PartName="/ppt/notesSlides/notesSlide70.xml" ContentType="application/vnd.openxmlformats-officedocument.presentationml.notesSlide+xml"/>
  <Override PartName="/ppt/tags/tag31.xml" ContentType="application/vnd.openxmlformats-officedocument.presentationml.tags+xml"/>
  <Override PartName="/ppt/notesSlides/notesSlide71.xml" ContentType="application/vnd.openxmlformats-officedocument.presentationml.notesSlide+xml"/>
  <Override PartName="/ppt/tags/tag32.xml" ContentType="application/vnd.openxmlformats-officedocument.presentationml.tags+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76"/>
  </p:notesMasterIdLst>
  <p:sldIdLst>
    <p:sldId id="513" r:id="rId2"/>
    <p:sldId id="730" r:id="rId3"/>
    <p:sldId id="1158" r:id="rId4"/>
    <p:sldId id="1071" r:id="rId5"/>
    <p:sldId id="1053" r:id="rId6"/>
    <p:sldId id="1072" r:id="rId7"/>
    <p:sldId id="763" r:id="rId8"/>
    <p:sldId id="1094" r:id="rId9"/>
    <p:sldId id="1151" r:id="rId10"/>
    <p:sldId id="1052" r:id="rId11"/>
    <p:sldId id="1069" r:id="rId12"/>
    <p:sldId id="1160" r:id="rId13"/>
    <p:sldId id="1152" r:id="rId14"/>
    <p:sldId id="1153" r:id="rId15"/>
    <p:sldId id="876" r:id="rId16"/>
    <p:sldId id="1096" r:id="rId17"/>
    <p:sldId id="1161" r:id="rId18"/>
    <p:sldId id="759" r:id="rId19"/>
    <p:sldId id="1054" r:id="rId20"/>
    <p:sldId id="1098" r:id="rId21"/>
    <p:sldId id="1099" r:id="rId22"/>
    <p:sldId id="1100" r:id="rId23"/>
    <p:sldId id="1101" r:id="rId24"/>
    <p:sldId id="1102" r:id="rId25"/>
    <p:sldId id="1056" r:id="rId26"/>
    <p:sldId id="1103" r:id="rId27"/>
    <p:sldId id="1104" r:id="rId28"/>
    <p:sldId id="1106" r:id="rId29"/>
    <p:sldId id="1111" r:id="rId30"/>
    <p:sldId id="1118" r:id="rId31"/>
    <p:sldId id="1125" r:id="rId32"/>
    <p:sldId id="1126" r:id="rId33"/>
    <p:sldId id="1127" r:id="rId34"/>
    <p:sldId id="1128" r:id="rId35"/>
    <p:sldId id="1112" r:id="rId36"/>
    <p:sldId id="1119" r:id="rId37"/>
    <p:sldId id="1129" r:id="rId38"/>
    <p:sldId id="1130" r:id="rId39"/>
    <p:sldId id="1113" r:id="rId40"/>
    <p:sldId id="1120" r:id="rId41"/>
    <p:sldId id="1150" r:id="rId42"/>
    <p:sldId id="1131" r:id="rId43"/>
    <p:sldId id="1132" r:id="rId44"/>
    <p:sldId id="1133" r:id="rId45"/>
    <p:sldId id="1135" r:id="rId46"/>
    <p:sldId id="1114" r:id="rId47"/>
    <p:sldId id="1121" r:id="rId48"/>
    <p:sldId id="1137" r:id="rId49"/>
    <p:sldId id="1138" r:id="rId50"/>
    <p:sldId id="1139" r:id="rId51"/>
    <p:sldId id="1140" r:id="rId52"/>
    <p:sldId id="1115" r:id="rId53"/>
    <p:sldId id="1122" r:id="rId54"/>
    <p:sldId id="1141" r:id="rId55"/>
    <p:sldId id="1142" r:id="rId56"/>
    <p:sldId id="1143" r:id="rId57"/>
    <p:sldId id="1116" r:id="rId58"/>
    <p:sldId id="1123" r:id="rId59"/>
    <p:sldId id="1144" r:id="rId60"/>
    <p:sldId id="1145" r:id="rId61"/>
    <p:sldId id="1154" r:id="rId62"/>
    <p:sldId id="1146" r:id="rId63"/>
    <p:sldId id="1147" r:id="rId64"/>
    <p:sldId id="1117" r:id="rId65"/>
    <p:sldId id="1124" r:id="rId66"/>
    <p:sldId id="1148" r:id="rId67"/>
    <p:sldId id="1149" r:id="rId68"/>
    <p:sldId id="957" r:id="rId69"/>
    <p:sldId id="1155" r:id="rId70"/>
    <p:sldId id="1107" r:id="rId71"/>
    <p:sldId id="958" r:id="rId72"/>
    <p:sldId id="1157" r:id="rId73"/>
    <p:sldId id="874" r:id="rId74"/>
    <p:sldId id="291" r:id="rId75"/>
  </p:sldIdLst>
  <p:sldSz cx="9144000" cy="5143500" type="screen16x9"/>
  <p:notesSz cx="6858000" cy="9144000"/>
  <p:custDataLst>
    <p:tags r:id="rId77"/>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29"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FE8FB"/>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1" autoAdjust="0"/>
    <p:restoredTop sz="77285" autoAdjust="0"/>
  </p:normalViewPr>
  <p:slideViewPr>
    <p:cSldViewPr snapToGrid="0" showGuides="1">
      <p:cViewPr>
        <p:scale>
          <a:sx n="88" d="100"/>
          <a:sy n="88" d="100"/>
        </p:scale>
        <p:origin x="812" y="-48"/>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00" d="100"/>
        <a:sy n="100" d="100"/>
      </p:scale>
      <p:origin x="0" y="-343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1/29/2021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buFontTx/>
              <a:buNone/>
            </a:pPr>
            <a:r>
              <a:rPr lang="en-US" b="0" baseline="0" dirty="0"/>
              <a:t>Introduction to Networks v</a:t>
            </a:r>
            <a:r>
              <a:rPr lang="en-US" b="0" dirty="0"/>
              <a:t>7.0 (ITN)</a:t>
            </a:r>
          </a:p>
          <a:p>
            <a:pPr>
              <a:buFontTx/>
              <a:buNone/>
            </a:pPr>
            <a:r>
              <a:rPr lang="en-US" dirty="0">
                <a:solidFill>
                  <a:schemeClr val="accent5">
                    <a:lumMod val="40000"/>
                    <a:lumOff val="60000"/>
                  </a:schemeClr>
                </a:solidFill>
              </a:rPr>
              <a:t>Module 11: IPv4 Addressing</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a:t>
            </a:fld>
            <a:endParaRPr lang="en-US" dirty="0"/>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12</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1651934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13</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793685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14</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10745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buFontTx/>
              <a:buNone/>
            </a:pPr>
            <a:r>
              <a:rPr lang="en-US" b="0" baseline="0" dirty="0"/>
              <a:t>Introduction to Networks v</a:t>
            </a:r>
            <a:r>
              <a:rPr lang="en-US" b="0" dirty="0"/>
              <a:t>7.0 (ITN)</a:t>
            </a:r>
          </a:p>
          <a:p>
            <a:r>
              <a:rPr lang="en-US" dirty="0">
                <a:solidFill>
                  <a:schemeClr val="accent5">
                    <a:lumMod val="40000"/>
                    <a:lumOff val="60000"/>
                  </a:schemeClr>
                </a:solidFill>
              </a:rPr>
              <a:t>Module 11: IPv4 Addressing</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15</a:t>
            </a:fld>
            <a:endParaRPr lang="en-US" dirty="0"/>
          </a:p>
        </p:txBody>
      </p:sp>
    </p:spTree>
    <p:extLst>
      <p:ext uri="{BB962C8B-B14F-4D97-AF65-F5344CB8AC3E}">
        <p14:creationId xmlns:p14="http://schemas.microsoft.com/office/powerpoint/2010/main" val="5081187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solidFill>
                  <a:prstClr val="black"/>
                </a:solidFill>
              </a:rPr>
              <a:pPr algn="r"/>
              <a:t>16</a:t>
            </a:fld>
            <a:endParaRPr lang="en-US" sz="800" b="0" dirty="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dirty="0"/>
          </a:p>
        </p:txBody>
      </p:sp>
    </p:spTree>
    <p:extLst>
      <p:ext uri="{BB962C8B-B14F-4D97-AF65-F5344CB8AC3E}">
        <p14:creationId xmlns:p14="http://schemas.microsoft.com/office/powerpoint/2010/main" val="1734445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solidFill>
                  <a:prstClr val="black"/>
                </a:solidFill>
              </a:rPr>
              <a:pPr algn="r"/>
              <a:t>17</a:t>
            </a:fld>
            <a:endParaRPr lang="en-US" sz="800" b="0" dirty="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dirty="0"/>
          </a:p>
        </p:txBody>
      </p:sp>
    </p:spTree>
    <p:extLst>
      <p:ext uri="{BB962C8B-B14F-4D97-AF65-F5344CB8AC3E}">
        <p14:creationId xmlns:p14="http://schemas.microsoft.com/office/powerpoint/2010/main" val="40559467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dirty="0">
                <a:solidFill>
                  <a:schemeClr val="accent5">
                    <a:lumMod val="40000"/>
                    <a:lumOff val="60000"/>
                  </a:schemeClr>
                </a:solidFill>
              </a:rPr>
              <a:t>11</a:t>
            </a:r>
            <a:r>
              <a:rPr lang="en-US" sz="1200" baseline="0" dirty="0">
                <a:solidFill>
                  <a:schemeClr val="accent5">
                    <a:lumMod val="40000"/>
                    <a:lumOff val="60000"/>
                  </a:schemeClr>
                </a:solidFill>
              </a:rPr>
              <a:t> – </a:t>
            </a:r>
            <a:r>
              <a:rPr lang="en-US" sz="1200" dirty="0">
                <a:solidFill>
                  <a:schemeClr val="accent5">
                    <a:lumMod val="40000"/>
                    <a:lumOff val="60000"/>
                  </a:schemeClr>
                </a:solidFill>
              </a:rPr>
              <a:t>IPv4 Addressing</a:t>
            </a:r>
            <a:endParaRPr lang="en-US" dirty="0"/>
          </a:p>
          <a:p>
            <a:pPr>
              <a:buFontTx/>
              <a:buNone/>
            </a:pPr>
            <a:r>
              <a:rPr lang="en-US" sz="1200" b="0" dirty="0"/>
              <a:t>11.1 – </a:t>
            </a:r>
            <a:r>
              <a:rPr lang="en-CA" dirty="0"/>
              <a:t>IPv4 Address Structure</a:t>
            </a:r>
          </a:p>
        </p:txBody>
      </p:sp>
      <p:sp>
        <p:nvSpPr>
          <p:cNvPr id="4" name="Slide Number Placeholder 3"/>
          <p:cNvSpPr>
            <a:spLocks noGrp="1"/>
          </p:cNvSpPr>
          <p:nvPr>
            <p:ph type="sldNum" sz="quarter" idx="10"/>
          </p:nvPr>
        </p:nvSpPr>
        <p:spPr/>
        <p:txBody>
          <a:bodyPr/>
          <a:lstStyle/>
          <a:p>
            <a:fld id="{5641018C-6CAF-B84E-B92C-ECB119457FBA}" type="slidenum">
              <a:rPr lang="en-US" smtClean="0"/>
              <a:t>18</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dirty="0">
                <a:solidFill>
                  <a:schemeClr val="accent5">
                    <a:lumMod val="40000"/>
                    <a:lumOff val="60000"/>
                  </a:schemeClr>
                </a:solidFill>
              </a:rPr>
              <a:t>11</a:t>
            </a:r>
            <a:r>
              <a:rPr lang="en-US" sz="1200" baseline="0" dirty="0">
                <a:solidFill>
                  <a:schemeClr val="accent5">
                    <a:lumMod val="40000"/>
                    <a:lumOff val="60000"/>
                  </a:schemeClr>
                </a:solidFill>
              </a:rPr>
              <a:t> – </a:t>
            </a:r>
            <a:r>
              <a:rPr lang="en-US" sz="1200" dirty="0">
                <a:solidFill>
                  <a:schemeClr val="accent5">
                    <a:lumMod val="40000"/>
                    <a:lumOff val="60000"/>
                  </a:schemeClr>
                </a:solidFill>
              </a:rPr>
              <a:t>IPv4 Addressing</a:t>
            </a:r>
            <a:endParaRPr lang="en-US" dirty="0"/>
          </a:p>
          <a:p>
            <a:r>
              <a:rPr lang="en-CA" dirty="0"/>
              <a:t>11.1 – IPv4 Address Structure</a:t>
            </a:r>
          </a:p>
          <a:p>
            <a:r>
              <a:rPr lang="en-US" dirty="0"/>
              <a:t>11.1.1 – Network and Host Portions</a:t>
            </a:r>
          </a:p>
        </p:txBody>
      </p:sp>
      <p:sp>
        <p:nvSpPr>
          <p:cNvPr id="4" name="Slide Number Placeholder 3"/>
          <p:cNvSpPr>
            <a:spLocks noGrp="1"/>
          </p:cNvSpPr>
          <p:nvPr>
            <p:ph type="sldNum" sz="quarter" idx="5"/>
          </p:nvPr>
        </p:nvSpPr>
        <p:spPr/>
        <p:txBody>
          <a:bodyPr/>
          <a:lstStyle/>
          <a:p>
            <a:fld id="{5641018C-6CAF-B84E-B92C-ECB119457FBA}" type="slidenum">
              <a:rPr lang="en-US" smtClean="0"/>
              <a:t>19</a:t>
            </a:fld>
            <a:endParaRPr lang="en-US" dirty="0"/>
          </a:p>
        </p:txBody>
      </p:sp>
    </p:spTree>
    <p:extLst>
      <p:ext uri="{BB962C8B-B14F-4D97-AF65-F5344CB8AC3E}">
        <p14:creationId xmlns:p14="http://schemas.microsoft.com/office/powerpoint/2010/main" val="3092312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dirty="0">
                <a:solidFill>
                  <a:schemeClr val="accent5">
                    <a:lumMod val="40000"/>
                    <a:lumOff val="60000"/>
                  </a:schemeClr>
                </a:solidFill>
              </a:rPr>
              <a:t>11</a:t>
            </a:r>
            <a:r>
              <a:rPr lang="en-US" sz="1200" baseline="0" dirty="0">
                <a:solidFill>
                  <a:schemeClr val="accent5">
                    <a:lumMod val="40000"/>
                    <a:lumOff val="60000"/>
                  </a:schemeClr>
                </a:solidFill>
              </a:rPr>
              <a:t> – </a:t>
            </a:r>
            <a:r>
              <a:rPr lang="en-US" sz="1200" dirty="0">
                <a:solidFill>
                  <a:schemeClr val="accent5">
                    <a:lumMod val="40000"/>
                    <a:lumOff val="60000"/>
                  </a:schemeClr>
                </a:solidFill>
              </a:rPr>
              <a:t>IPv4 Addressing</a:t>
            </a:r>
            <a:endParaRPr lang="en-US" dirty="0"/>
          </a:p>
          <a:p>
            <a:r>
              <a:rPr lang="en-CA" dirty="0"/>
              <a:t>11.1 – IPv4 Address Structure</a:t>
            </a:r>
          </a:p>
          <a:p>
            <a:r>
              <a:rPr lang="en-US" dirty="0"/>
              <a:t>11.1.2 – The Subnet Mask</a:t>
            </a:r>
          </a:p>
        </p:txBody>
      </p:sp>
      <p:sp>
        <p:nvSpPr>
          <p:cNvPr id="4" name="Slide Number Placeholder 3"/>
          <p:cNvSpPr>
            <a:spLocks noGrp="1"/>
          </p:cNvSpPr>
          <p:nvPr>
            <p:ph type="sldNum" sz="quarter" idx="5"/>
          </p:nvPr>
        </p:nvSpPr>
        <p:spPr/>
        <p:txBody>
          <a:bodyPr/>
          <a:lstStyle/>
          <a:p>
            <a:fld id="{5641018C-6CAF-B84E-B92C-ECB119457FBA}" type="slidenum">
              <a:rPr lang="en-US" smtClean="0"/>
              <a:t>20</a:t>
            </a:fld>
            <a:endParaRPr lang="en-US" dirty="0"/>
          </a:p>
        </p:txBody>
      </p:sp>
    </p:spTree>
    <p:extLst>
      <p:ext uri="{BB962C8B-B14F-4D97-AF65-F5344CB8AC3E}">
        <p14:creationId xmlns:p14="http://schemas.microsoft.com/office/powerpoint/2010/main" val="31890989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dirty="0">
                <a:solidFill>
                  <a:schemeClr val="accent5">
                    <a:lumMod val="40000"/>
                    <a:lumOff val="60000"/>
                  </a:schemeClr>
                </a:solidFill>
              </a:rPr>
              <a:t>11</a:t>
            </a:r>
            <a:r>
              <a:rPr lang="en-US" sz="1200" baseline="0" dirty="0">
                <a:solidFill>
                  <a:schemeClr val="accent5">
                    <a:lumMod val="40000"/>
                    <a:lumOff val="60000"/>
                  </a:schemeClr>
                </a:solidFill>
              </a:rPr>
              <a:t> – </a:t>
            </a:r>
            <a:r>
              <a:rPr lang="en-US" sz="1200" dirty="0">
                <a:solidFill>
                  <a:schemeClr val="accent5">
                    <a:lumMod val="40000"/>
                    <a:lumOff val="60000"/>
                  </a:schemeClr>
                </a:solidFill>
              </a:rPr>
              <a:t>IPv4 Addressing</a:t>
            </a:r>
            <a:endParaRPr lang="en-US" dirty="0"/>
          </a:p>
          <a:p>
            <a:r>
              <a:rPr lang="en-CA" dirty="0"/>
              <a:t>11.1 – IPv4 Address Structure</a:t>
            </a:r>
          </a:p>
          <a:p>
            <a:r>
              <a:rPr lang="en-US" dirty="0"/>
              <a:t>11.1.3 – The Prefix Length</a:t>
            </a:r>
          </a:p>
        </p:txBody>
      </p:sp>
      <p:sp>
        <p:nvSpPr>
          <p:cNvPr id="4" name="Slide Number Placeholder 3"/>
          <p:cNvSpPr>
            <a:spLocks noGrp="1"/>
          </p:cNvSpPr>
          <p:nvPr>
            <p:ph type="sldNum" sz="quarter" idx="5"/>
          </p:nvPr>
        </p:nvSpPr>
        <p:spPr/>
        <p:txBody>
          <a:bodyPr/>
          <a:lstStyle/>
          <a:p>
            <a:fld id="{5641018C-6CAF-B84E-B92C-ECB119457FBA}" type="slidenum">
              <a:rPr lang="en-US" smtClean="0"/>
              <a:t>21</a:t>
            </a:fld>
            <a:endParaRPr lang="en-US" dirty="0"/>
          </a:p>
        </p:txBody>
      </p:sp>
    </p:spTree>
    <p:extLst>
      <p:ext uri="{BB962C8B-B14F-4D97-AF65-F5344CB8AC3E}">
        <p14:creationId xmlns:p14="http://schemas.microsoft.com/office/powerpoint/2010/main" val="1229588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pPr algn="r"/>
              <a:t>2</a:t>
            </a:fld>
            <a:endParaRPr lang="en-US" sz="800" b="0"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dirty="0">
                <a:solidFill>
                  <a:schemeClr val="accent5">
                    <a:lumMod val="40000"/>
                    <a:lumOff val="60000"/>
                  </a:schemeClr>
                </a:solidFill>
              </a:rPr>
              <a:t>11</a:t>
            </a:r>
            <a:r>
              <a:rPr lang="en-US" sz="1200" baseline="0" dirty="0">
                <a:solidFill>
                  <a:schemeClr val="accent5">
                    <a:lumMod val="40000"/>
                    <a:lumOff val="60000"/>
                  </a:schemeClr>
                </a:solidFill>
              </a:rPr>
              <a:t> – </a:t>
            </a:r>
            <a:r>
              <a:rPr lang="en-US" sz="1200" dirty="0">
                <a:solidFill>
                  <a:schemeClr val="accent5">
                    <a:lumMod val="40000"/>
                    <a:lumOff val="60000"/>
                  </a:schemeClr>
                </a:solidFill>
              </a:rPr>
              <a:t>IPv4 Addressing</a:t>
            </a:r>
            <a:endParaRPr lang="en-US" dirty="0"/>
          </a:p>
          <a:p>
            <a:r>
              <a:rPr lang="en-CA" dirty="0"/>
              <a:t>11.1 – IPv4 Address Structure</a:t>
            </a:r>
          </a:p>
          <a:p>
            <a:r>
              <a:rPr lang="en-US" dirty="0"/>
              <a:t>11.1.4 – </a:t>
            </a:r>
            <a:r>
              <a:rPr lang="en-CA" dirty="0"/>
              <a:t>Determining the Network: Logical AND</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22</a:t>
            </a:fld>
            <a:endParaRPr lang="en-US" dirty="0"/>
          </a:p>
        </p:txBody>
      </p:sp>
    </p:spTree>
    <p:extLst>
      <p:ext uri="{BB962C8B-B14F-4D97-AF65-F5344CB8AC3E}">
        <p14:creationId xmlns:p14="http://schemas.microsoft.com/office/powerpoint/2010/main" val="668830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 – IPv4 Addressing</a:t>
            </a:r>
          </a:p>
          <a:p>
            <a:r>
              <a:rPr lang="en-CA" dirty="0"/>
              <a:t>11.1 – IPv4 Address Structure</a:t>
            </a:r>
          </a:p>
          <a:p>
            <a:r>
              <a:rPr lang="en-US" dirty="0"/>
              <a:t>11.1.5 – </a:t>
            </a:r>
            <a:r>
              <a:rPr lang="en-CA" dirty="0"/>
              <a:t>Video – Network, Host and Broadcast Addresses</a:t>
            </a:r>
          </a:p>
        </p:txBody>
      </p:sp>
      <p:sp>
        <p:nvSpPr>
          <p:cNvPr id="4" name="Slide Number Placeholder 3"/>
          <p:cNvSpPr>
            <a:spLocks noGrp="1"/>
          </p:cNvSpPr>
          <p:nvPr>
            <p:ph type="sldNum" sz="quarter" idx="5"/>
          </p:nvPr>
        </p:nvSpPr>
        <p:spPr/>
        <p:txBody>
          <a:bodyPr/>
          <a:lstStyle/>
          <a:p>
            <a:fld id="{5641018C-6CAF-B84E-B92C-ECB119457FBA}" type="slidenum">
              <a:rPr lang="en-US" smtClean="0"/>
              <a:t>23</a:t>
            </a:fld>
            <a:endParaRPr lang="en-US" dirty="0"/>
          </a:p>
        </p:txBody>
      </p:sp>
    </p:spTree>
    <p:extLst>
      <p:ext uri="{BB962C8B-B14F-4D97-AF65-F5344CB8AC3E}">
        <p14:creationId xmlns:p14="http://schemas.microsoft.com/office/powerpoint/2010/main" val="30150828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 – IPv4 Addressing</a:t>
            </a:r>
          </a:p>
          <a:p>
            <a:r>
              <a:rPr lang="en-CA" dirty="0"/>
              <a:t>11.1 – IPv4 Address Structure</a:t>
            </a:r>
          </a:p>
          <a:p>
            <a:r>
              <a:rPr lang="en-US" dirty="0"/>
              <a:t>11.1.6 – </a:t>
            </a:r>
            <a:r>
              <a:rPr lang="en-CA" dirty="0"/>
              <a:t>Network, Host, and Broadcast Addresses</a:t>
            </a:r>
          </a:p>
          <a:p>
            <a:r>
              <a:rPr lang="en-CA" dirty="0"/>
              <a:t>11.1.7 </a:t>
            </a:r>
            <a:r>
              <a:rPr lang="en-US" dirty="0"/>
              <a:t>– Activity</a:t>
            </a:r>
            <a:r>
              <a:rPr lang="en-CA" dirty="0"/>
              <a:t> – ANDing to Determine the Network Address</a:t>
            </a:r>
          </a:p>
          <a:p>
            <a:r>
              <a:rPr lang="en-CA" dirty="0"/>
              <a:t>11.1.8 </a:t>
            </a:r>
            <a:r>
              <a:rPr lang="en-US" dirty="0"/>
              <a:t>– </a:t>
            </a:r>
            <a:r>
              <a:rPr lang="en-CA" dirty="0"/>
              <a:t>Check Your Understanding - IPv4 Address Structure</a:t>
            </a:r>
            <a:endParaRPr lang="en-US" dirty="0"/>
          </a:p>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24</a:t>
            </a:fld>
            <a:endParaRPr lang="en-US" dirty="0"/>
          </a:p>
        </p:txBody>
      </p:sp>
    </p:spTree>
    <p:extLst>
      <p:ext uri="{BB962C8B-B14F-4D97-AF65-F5344CB8AC3E}">
        <p14:creationId xmlns:p14="http://schemas.microsoft.com/office/powerpoint/2010/main" val="3732201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11.2 – </a:t>
            </a:r>
            <a:r>
              <a:rPr lang="en-CA" dirty="0"/>
              <a:t>IPv4 Unicast, Broadcast, and Multicast</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25</a:t>
            </a:fld>
            <a:endParaRPr lang="en-US" dirty="0"/>
          </a:p>
        </p:txBody>
      </p:sp>
    </p:spTree>
    <p:extLst>
      <p:ext uri="{BB962C8B-B14F-4D97-AF65-F5344CB8AC3E}">
        <p14:creationId xmlns:p14="http://schemas.microsoft.com/office/powerpoint/2010/main" val="3963291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 – IPv4 Addressing</a:t>
            </a:r>
          </a:p>
          <a:p>
            <a:r>
              <a:rPr lang="en-CA" dirty="0"/>
              <a:t>11.2 – IPv4 Unicast, Broadcast, and Multicast</a:t>
            </a:r>
          </a:p>
          <a:p>
            <a:r>
              <a:rPr lang="en-US" dirty="0"/>
              <a:t>11.2.1 – Unicast</a:t>
            </a:r>
          </a:p>
        </p:txBody>
      </p:sp>
      <p:sp>
        <p:nvSpPr>
          <p:cNvPr id="4" name="Slide Number Placeholder 3"/>
          <p:cNvSpPr>
            <a:spLocks noGrp="1"/>
          </p:cNvSpPr>
          <p:nvPr>
            <p:ph type="sldNum" sz="quarter" idx="5"/>
          </p:nvPr>
        </p:nvSpPr>
        <p:spPr/>
        <p:txBody>
          <a:bodyPr/>
          <a:lstStyle/>
          <a:p>
            <a:fld id="{5641018C-6CAF-B84E-B92C-ECB119457FBA}" type="slidenum">
              <a:rPr lang="en-US" smtClean="0"/>
              <a:t>26</a:t>
            </a:fld>
            <a:endParaRPr lang="en-US" dirty="0"/>
          </a:p>
        </p:txBody>
      </p:sp>
    </p:spTree>
    <p:extLst>
      <p:ext uri="{BB962C8B-B14F-4D97-AF65-F5344CB8AC3E}">
        <p14:creationId xmlns:p14="http://schemas.microsoft.com/office/powerpoint/2010/main" val="24491579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 – IPv4 Addressing</a:t>
            </a:r>
          </a:p>
          <a:p>
            <a:r>
              <a:rPr lang="en-CA" dirty="0"/>
              <a:t>11.2 – IPv4 Unicast, Broadcast, and Multicast</a:t>
            </a:r>
          </a:p>
          <a:p>
            <a:r>
              <a:rPr lang="en-US" dirty="0"/>
              <a:t>11.2.2 – Broadcast</a:t>
            </a:r>
          </a:p>
        </p:txBody>
      </p:sp>
      <p:sp>
        <p:nvSpPr>
          <p:cNvPr id="4" name="Slide Number Placeholder 3"/>
          <p:cNvSpPr>
            <a:spLocks noGrp="1"/>
          </p:cNvSpPr>
          <p:nvPr>
            <p:ph type="sldNum" sz="quarter" idx="5"/>
          </p:nvPr>
        </p:nvSpPr>
        <p:spPr/>
        <p:txBody>
          <a:bodyPr/>
          <a:lstStyle/>
          <a:p>
            <a:fld id="{5641018C-6CAF-B84E-B92C-ECB119457FBA}" type="slidenum">
              <a:rPr lang="en-US" smtClean="0"/>
              <a:t>27</a:t>
            </a:fld>
            <a:endParaRPr lang="en-US" dirty="0"/>
          </a:p>
        </p:txBody>
      </p:sp>
    </p:spTree>
    <p:extLst>
      <p:ext uri="{BB962C8B-B14F-4D97-AF65-F5344CB8AC3E}">
        <p14:creationId xmlns:p14="http://schemas.microsoft.com/office/powerpoint/2010/main" val="30190846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11 – IPv4 Addressing</a:t>
            </a:r>
          </a:p>
          <a:p>
            <a:r>
              <a:rPr lang="en-CA" dirty="0"/>
              <a:t>11.2 – IPv4 Unicast, Broadcast, and Multicast</a:t>
            </a:r>
          </a:p>
          <a:p>
            <a:r>
              <a:rPr lang="en-US" dirty="0"/>
              <a:t>11.2.3 – Multicast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11.2.4 – </a:t>
            </a:r>
            <a:r>
              <a:rPr lang="en-CA" sz="1200" b="0" i="0" kern="1200" dirty="0">
                <a:solidFill>
                  <a:schemeClr val="tx1"/>
                </a:solidFill>
                <a:effectLst/>
                <a:latin typeface="+mn-lt"/>
                <a:ea typeface="+mn-ea"/>
                <a:cs typeface="+mn-cs"/>
              </a:rPr>
              <a:t>Activity - Unicast, Broadcast, or Multicast</a:t>
            </a:r>
          </a:p>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28</a:t>
            </a:fld>
            <a:endParaRPr lang="en-US" dirty="0"/>
          </a:p>
        </p:txBody>
      </p:sp>
    </p:spTree>
    <p:extLst>
      <p:ext uri="{BB962C8B-B14F-4D97-AF65-F5344CB8AC3E}">
        <p14:creationId xmlns:p14="http://schemas.microsoft.com/office/powerpoint/2010/main" val="29389940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11.3 – </a:t>
            </a:r>
            <a:r>
              <a:rPr lang="en-CA" dirty="0"/>
              <a:t>Types of IPv4 Addresses</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29</a:t>
            </a:fld>
            <a:endParaRPr lang="en-US" dirty="0"/>
          </a:p>
        </p:txBody>
      </p:sp>
    </p:spTree>
    <p:extLst>
      <p:ext uri="{BB962C8B-B14F-4D97-AF65-F5344CB8AC3E}">
        <p14:creationId xmlns:p14="http://schemas.microsoft.com/office/powerpoint/2010/main" val="8967279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11.3 – </a:t>
            </a:r>
            <a:r>
              <a:rPr lang="en-CA" dirty="0"/>
              <a:t>Types of IPv4 Addresses</a:t>
            </a:r>
            <a:endParaRPr lang="en-US" dirty="0"/>
          </a:p>
          <a:p>
            <a:r>
              <a:rPr lang="en-US" dirty="0"/>
              <a:t>11.3.1 – </a:t>
            </a:r>
            <a:r>
              <a:rPr lang="en-CA" dirty="0"/>
              <a:t>Public and Private IPv4 Addresses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30</a:t>
            </a:fld>
            <a:endParaRPr lang="en-US" dirty="0"/>
          </a:p>
        </p:txBody>
      </p:sp>
    </p:spTree>
    <p:extLst>
      <p:ext uri="{BB962C8B-B14F-4D97-AF65-F5344CB8AC3E}">
        <p14:creationId xmlns:p14="http://schemas.microsoft.com/office/powerpoint/2010/main" val="12408230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11.3 – </a:t>
            </a:r>
            <a:r>
              <a:rPr lang="en-CA" dirty="0"/>
              <a:t>Types of IPv4 Addresses</a:t>
            </a:r>
            <a:endParaRPr lang="en-US" dirty="0"/>
          </a:p>
          <a:p>
            <a:r>
              <a:rPr lang="en-US" dirty="0"/>
              <a:t>11.3.2 – Routing to the Internet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11.3.3 – </a:t>
            </a:r>
            <a:r>
              <a:rPr lang="en-CA" sz="1200" b="0" i="0" kern="1200" dirty="0">
                <a:solidFill>
                  <a:schemeClr val="tx1"/>
                </a:solidFill>
                <a:effectLst/>
                <a:latin typeface="+mn-lt"/>
                <a:ea typeface="+mn-ea"/>
                <a:cs typeface="+mn-cs"/>
              </a:rPr>
              <a:t>Activity - Pass or Block IPv4 Addresses</a:t>
            </a:r>
          </a:p>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31</a:t>
            </a:fld>
            <a:endParaRPr lang="en-US" dirty="0"/>
          </a:p>
        </p:txBody>
      </p:sp>
    </p:spTree>
    <p:extLst>
      <p:ext uri="{BB962C8B-B14F-4D97-AF65-F5344CB8AC3E}">
        <p14:creationId xmlns:p14="http://schemas.microsoft.com/office/powerpoint/2010/main" val="3362594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5</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11.3 – </a:t>
            </a:r>
            <a:r>
              <a:rPr lang="en-CA" dirty="0"/>
              <a:t>Types of IPv4 Addresses</a:t>
            </a:r>
            <a:endParaRPr lang="en-US" dirty="0"/>
          </a:p>
          <a:p>
            <a:r>
              <a:rPr lang="en-US" dirty="0"/>
              <a:t>11.3.4 – Special Use IPv4 Addresses</a:t>
            </a:r>
          </a:p>
        </p:txBody>
      </p:sp>
      <p:sp>
        <p:nvSpPr>
          <p:cNvPr id="4" name="Slide Number Placeholder 3"/>
          <p:cNvSpPr>
            <a:spLocks noGrp="1"/>
          </p:cNvSpPr>
          <p:nvPr>
            <p:ph type="sldNum" sz="quarter" idx="5"/>
          </p:nvPr>
        </p:nvSpPr>
        <p:spPr/>
        <p:txBody>
          <a:bodyPr/>
          <a:lstStyle/>
          <a:p>
            <a:fld id="{5641018C-6CAF-B84E-B92C-ECB119457FBA}" type="slidenum">
              <a:rPr lang="en-US" smtClean="0"/>
              <a:t>32</a:t>
            </a:fld>
            <a:endParaRPr lang="en-US" dirty="0"/>
          </a:p>
        </p:txBody>
      </p:sp>
    </p:spTree>
    <p:extLst>
      <p:ext uri="{BB962C8B-B14F-4D97-AF65-F5344CB8AC3E}">
        <p14:creationId xmlns:p14="http://schemas.microsoft.com/office/powerpoint/2010/main" val="29014941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11.3 – </a:t>
            </a:r>
            <a:r>
              <a:rPr lang="en-CA" dirty="0"/>
              <a:t>Types of IPv4 Addresses</a:t>
            </a:r>
            <a:endParaRPr lang="en-US" dirty="0"/>
          </a:p>
          <a:p>
            <a:r>
              <a:rPr lang="en-US" dirty="0"/>
              <a:t>11.3.5 – Legacy Classful Addressing</a:t>
            </a:r>
          </a:p>
        </p:txBody>
      </p:sp>
      <p:sp>
        <p:nvSpPr>
          <p:cNvPr id="4" name="Slide Number Placeholder 3"/>
          <p:cNvSpPr>
            <a:spLocks noGrp="1"/>
          </p:cNvSpPr>
          <p:nvPr>
            <p:ph type="sldNum" sz="quarter" idx="5"/>
          </p:nvPr>
        </p:nvSpPr>
        <p:spPr/>
        <p:txBody>
          <a:bodyPr/>
          <a:lstStyle/>
          <a:p>
            <a:fld id="{5641018C-6CAF-B84E-B92C-ECB119457FBA}" type="slidenum">
              <a:rPr lang="en-US" smtClean="0"/>
              <a:t>33</a:t>
            </a:fld>
            <a:endParaRPr lang="en-US" dirty="0"/>
          </a:p>
        </p:txBody>
      </p:sp>
    </p:spTree>
    <p:extLst>
      <p:ext uri="{BB962C8B-B14F-4D97-AF65-F5344CB8AC3E}">
        <p14:creationId xmlns:p14="http://schemas.microsoft.com/office/powerpoint/2010/main" val="9591470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11.3 – </a:t>
            </a:r>
            <a:r>
              <a:rPr lang="en-CA" dirty="0"/>
              <a:t>Types of IPv4 Addresses</a:t>
            </a:r>
            <a:endParaRPr lang="en-US" dirty="0"/>
          </a:p>
          <a:p>
            <a:r>
              <a:rPr lang="en-US" dirty="0"/>
              <a:t>11.3.6 – Assignment of IP Addresses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11.3.7 – </a:t>
            </a:r>
            <a:r>
              <a:rPr lang="en-CA" sz="1200" b="0" i="0" kern="1200" dirty="0">
                <a:solidFill>
                  <a:schemeClr val="tx1"/>
                </a:solidFill>
                <a:effectLst/>
                <a:latin typeface="+mn-lt"/>
                <a:ea typeface="+mn-ea"/>
                <a:cs typeface="+mn-cs"/>
              </a:rPr>
              <a:t>Activity - Public or Private IPv4 Address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11.3.8 – </a:t>
            </a:r>
            <a:r>
              <a:rPr lang="en-CA" sz="1200" b="0" i="0" kern="1200" dirty="0">
                <a:solidFill>
                  <a:schemeClr val="tx1"/>
                </a:solidFill>
                <a:effectLst/>
                <a:latin typeface="+mn-lt"/>
                <a:ea typeface="+mn-ea"/>
                <a:cs typeface="+mn-cs"/>
              </a:rPr>
              <a:t>Check Your Understanding - Types of IPv4 Addresses</a:t>
            </a:r>
          </a:p>
          <a:p>
            <a:endParaRPr lang="en-US" dirty="0"/>
          </a:p>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34</a:t>
            </a:fld>
            <a:endParaRPr lang="en-US" dirty="0"/>
          </a:p>
        </p:txBody>
      </p:sp>
    </p:spTree>
    <p:extLst>
      <p:ext uri="{BB962C8B-B14F-4D97-AF65-F5344CB8AC3E}">
        <p14:creationId xmlns:p14="http://schemas.microsoft.com/office/powerpoint/2010/main" val="20437822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11.4 – </a:t>
            </a:r>
            <a:r>
              <a:rPr lang="en-CA" dirty="0"/>
              <a:t>Network Segmentation</a:t>
            </a:r>
          </a:p>
          <a:p>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35</a:t>
            </a:fld>
            <a:endParaRPr lang="en-US" dirty="0"/>
          </a:p>
        </p:txBody>
      </p:sp>
    </p:spTree>
    <p:extLst>
      <p:ext uri="{BB962C8B-B14F-4D97-AF65-F5344CB8AC3E}">
        <p14:creationId xmlns:p14="http://schemas.microsoft.com/office/powerpoint/2010/main" val="30742313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11.4 – </a:t>
            </a:r>
            <a:r>
              <a:rPr lang="en-CA" dirty="0"/>
              <a:t>Network Segmentation</a:t>
            </a:r>
          </a:p>
          <a:p>
            <a:r>
              <a:rPr lang="en-US" dirty="0"/>
              <a:t>11.4.1 – Broadcast Domains and Segmentation</a:t>
            </a:r>
          </a:p>
        </p:txBody>
      </p:sp>
      <p:sp>
        <p:nvSpPr>
          <p:cNvPr id="4" name="Slide Number Placeholder 3"/>
          <p:cNvSpPr>
            <a:spLocks noGrp="1"/>
          </p:cNvSpPr>
          <p:nvPr>
            <p:ph type="sldNum" sz="quarter" idx="5"/>
          </p:nvPr>
        </p:nvSpPr>
        <p:spPr/>
        <p:txBody>
          <a:bodyPr/>
          <a:lstStyle/>
          <a:p>
            <a:fld id="{5641018C-6CAF-B84E-B92C-ECB119457FBA}" type="slidenum">
              <a:rPr lang="en-US" smtClean="0"/>
              <a:t>36</a:t>
            </a:fld>
            <a:endParaRPr lang="en-US" dirty="0"/>
          </a:p>
        </p:txBody>
      </p:sp>
    </p:spTree>
    <p:extLst>
      <p:ext uri="{BB962C8B-B14F-4D97-AF65-F5344CB8AC3E}">
        <p14:creationId xmlns:p14="http://schemas.microsoft.com/office/powerpoint/2010/main" val="17490744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11.4 – </a:t>
            </a:r>
            <a:r>
              <a:rPr lang="en-CA" dirty="0"/>
              <a:t>Network Segmentation</a:t>
            </a:r>
          </a:p>
          <a:p>
            <a:r>
              <a:rPr lang="en-US" dirty="0"/>
              <a:t>11.4.2 – </a:t>
            </a:r>
            <a:r>
              <a:rPr lang="en-CA" dirty="0"/>
              <a:t>Problems with Large Broadcast Domains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37</a:t>
            </a:fld>
            <a:endParaRPr lang="en-US" dirty="0"/>
          </a:p>
        </p:txBody>
      </p:sp>
    </p:spTree>
    <p:extLst>
      <p:ext uri="{BB962C8B-B14F-4D97-AF65-F5344CB8AC3E}">
        <p14:creationId xmlns:p14="http://schemas.microsoft.com/office/powerpoint/2010/main" val="33086440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11.4 – </a:t>
            </a:r>
            <a:r>
              <a:rPr lang="en-CA" dirty="0"/>
              <a:t>Network Segmentation</a:t>
            </a:r>
          </a:p>
          <a:p>
            <a:r>
              <a:rPr lang="en-US" dirty="0"/>
              <a:t>11.4.3 – Reasons for Segmenting Networks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11.4.4 – </a:t>
            </a:r>
            <a:r>
              <a:rPr lang="en-CA" sz="1200" b="0" i="0" kern="1200" dirty="0">
                <a:solidFill>
                  <a:schemeClr val="tx1"/>
                </a:solidFill>
                <a:effectLst/>
                <a:latin typeface="+mn-lt"/>
                <a:ea typeface="+mn-ea"/>
                <a:cs typeface="+mn-cs"/>
              </a:rPr>
              <a:t>Check Your Understanding - Network Segmentation</a:t>
            </a:r>
          </a:p>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38</a:t>
            </a:fld>
            <a:endParaRPr lang="en-US" dirty="0"/>
          </a:p>
        </p:txBody>
      </p:sp>
    </p:spTree>
    <p:extLst>
      <p:ext uri="{BB962C8B-B14F-4D97-AF65-F5344CB8AC3E}">
        <p14:creationId xmlns:p14="http://schemas.microsoft.com/office/powerpoint/2010/main" val="4592482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11.5 – </a:t>
            </a:r>
            <a:r>
              <a:rPr lang="en-CA" dirty="0"/>
              <a:t>Subnet an IPv4 Network</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39</a:t>
            </a:fld>
            <a:endParaRPr lang="en-US" dirty="0"/>
          </a:p>
        </p:txBody>
      </p:sp>
    </p:spTree>
    <p:extLst>
      <p:ext uri="{BB962C8B-B14F-4D97-AF65-F5344CB8AC3E}">
        <p14:creationId xmlns:p14="http://schemas.microsoft.com/office/powerpoint/2010/main" val="29829977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11.5 – </a:t>
            </a:r>
            <a:r>
              <a:rPr lang="en-CA" dirty="0"/>
              <a:t>Subnet an IPv4 Network</a:t>
            </a:r>
            <a:endParaRPr lang="en-US" dirty="0"/>
          </a:p>
          <a:p>
            <a:r>
              <a:rPr lang="en-US" dirty="0"/>
              <a:t>11.5.1 – </a:t>
            </a:r>
            <a:r>
              <a:rPr lang="en-CA" dirty="0"/>
              <a:t>Subnet on an Octet Boundary</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40</a:t>
            </a:fld>
            <a:endParaRPr lang="en-US" dirty="0"/>
          </a:p>
        </p:txBody>
      </p:sp>
    </p:spTree>
    <p:extLst>
      <p:ext uri="{BB962C8B-B14F-4D97-AF65-F5344CB8AC3E}">
        <p14:creationId xmlns:p14="http://schemas.microsoft.com/office/powerpoint/2010/main" val="36278872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11.5 – </a:t>
            </a:r>
            <a:r>
              <a:rPr lang="en-CA" dirty="0"/>
              <a:t>Subnet an IPv4 Network</a:t>
            </a:r>
            <a:endParaRPr lang="en-US" dirty="0"/>
          </a:p>
          <a:p>
            <a:r>
              <a:rPr lang="en-US" dirty="0"/>
              <a:t>11.5.1 – </a:t>
            </a:r>
            <a:r>
              <a:rPr lang="en-CA" dirty="0"/>
              <a:t>Subnet on an Octet Boundary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41</a:t>
            </a:fld>
            <a:endParaRPr lang="en-US" dirty="0"/>
          </a:p>
        </p:txBody>
      </p:sp>
    </p:spTree>
    <p:extLst>
      <p:ext uri="{BB962C8B-B14F-4D97-AF65-F5344CB8AC3E}">
        <p14:creationId xmlns:p14="http://schemas.microsoft.com/office/powerpoint/2010/main" val="2982426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6</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6977174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11.5 – </a:t>
            </a:r>
            <a:r>
              <a:rPr lang="en-CA" dirty="0"/>
              <a:t>Subnet an IPv4 Network</a:t>
            </a:r>
            <a:endParaRPr lang="en-US" dirty="0"/>
          </a:p>
          <a:p>
            <a:r>
              <a:rPr lang="en-US" dirty="0"/>
              <a:t>11.5.2 – </a:t>
            </a:r>
            <a:r>
              <a:rPr lang="en-CA" dirty="0"/>
              <a:t>Subnet within an Octet Boundary</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42</a:t>
            </a:fld>
            <a:endParaRPr lang="en-US" dirty="0"/>
          </a:p>
        </p:txBody>
      </p:sp>
    </p:spTree>
    <p:extLst>
      <p:ext uri="{BB962C8B-B14F-4D97-AF65-F5344CB8AC3E}">
        <p14:creationId xmlns:p14="http://schemas.microsoft.com/office/powerpoint/2010/main" val="11699841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11.5 – </a:t>
            </a:r>
            <a:r>
              <a:rPr lang="en-CA" dirty="0"/>
              <a:t>Subnet an IPv4 Network</a:t>
            </a:r>
            <a:endParaRPr lang="en-US" dirty="0"/>
          </a:p>
          <a:p>
            <a:r>
              <a:rPr lang="en-US" dirty="0"/>
              <a:t>11.5.3 – </a:t>
            </a:r>
            <a:r>
              <a:rPr lang="en-CA" dirty="0"/>
              <a:t>Video – The Subnet Mask</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43</a:t>
            </a:fld>
            <a:endParaRPr lang="en-US" dirty="0"/>
          </a:p>
        </p:txBody>
      </p:sp>
    </p:spTree>
    <p:extLst>
      <p:ext uri="{BB962C8B-B14F-4D97-AF65-F5344CB8AC3E}">
        <p14:creationId xmlns:p14="http://schemas.microsoft.com/office/powerpoint/2010/main" val="36359008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11.5 – </a:t>
            </a:r>
            <a:r>
              <a:rPr lang="en-CA" dirty="0"/>
              <a:t>Subnet an IPv4 Network</a:t>
            </a:r>
            <a:endParaRPr lang="en-US" dirty="0"/>
          </a:p>
          <a:p>
            <a:r>
              <a:rPr lang="en-US" dirty="0"/>
              <a:t>11.5.4 – </a:t>
            </a:r>
            <a:r>
              <a:rPr lang="en-CA" dirty="0"/>
              <a:t>Video – Subnet with the Magic Number</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44</a:t>
            </a:fld>
            <a:endParaRPr lang="en-US" dirty="0"/>
          </a:p>
        </p:txBody>
      </p:sp>
    </p:spTree>
    <p:extLst>
      <p:ext uri="{BB962C8B-B14F-4D97-AF65-F5344CB8AC3E}">
        <p14:creationId xmlns:p14="http://schemas.microsoft.com/office/powerpoint/2010/main" val="18706598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11.5 – </a:t>
            </a:r>
            <a:r>
              <a:rPr lang="en-CA" dirty="0"/>
              <a:t>Subnet an IPv4 Network</a:t>
            </a:r>
            <a:endParaRPr lang="en-US" dirty="0"/>
          </a:p>
          <a:p>
            <a:r>
              <a:rPr lang="en-US" dirty="0"/>
              <a:t>11.5.5 – </a:t>
            </a:r>
            <a:r>
              <a:rPr lang="en-CA" dirty="0"/>
              <a:t>Packet Tracer – Subnet an IPv4 Network</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45</a:t>
            </a:fld>
            <a:endParaRPr lang="en-US" dirty="0"/>
          </a:p>
        </p:txBody>
      </p:sp>
    </p:spTree>
    <p:extLst>
      <p:ext uri="{BB962C8B-B14F-4D97-AF65-F5344CB8AC3E}">
        <p14:creationId xmlns:p14="http://schemas.microsoft.com/office/powerpoint/2010/main" val="6874563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11.6 – </a:t>
            </a:r>
            <a:r>
              <a:rPr lang="en-CA" dirty="0"/>
              <a:t>Subnet a Slash 16 and a Slash 8 Prefix</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46</a:t>
            </a:fld>
            <a:endParaRPr lang="en-US" dirty="0"/>
          </a:p>
        </p:txBody>
      </p:sp>
    </p:spTree>
    <p:extLst>
      <p:ext uri="{BB962C8B-B14F-4D97-AF65-F5344CB8AC3E}">
        <p14:creationId xmlns:p14="http://schemas.microsoft.com/office/powerpoint/2010/main" val="2760207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11.6 – </a:t>
            </a:r>
            <a:r>
              <a:rPr lang="en-CA" dirty="0"/>
              <a:t>Subnet a Slash 16 and a Slash 8 Prefix</a:t>
            </a:r>
            <a:endParaRPr lang="en-US" dirty="0"/>
          </a:p>
          <a:p>
            <a:r>
              <a:rPr lang="en-US" dirty="0"/>
              <a:t>11.6.1 – </a:t>
            </a:r>
            <a:r>
              <a:rPr lang="en-CA" dirty="0"/>
              <a:t>Create Subnets with a Slash 16 prefix</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47</a:t>
            </a:fld>
            <a:endParaRPr lang="en-US" dirty="0"/>
          </a:p>
        </p:txBody>
      </p:sp>
    </p:spTree>
    <p:extLst>
      <p:ext uri="{BB962C8B-B14F-4D97-AF65-F5344CB8AC3E}">
        <p14:creationId xmlns:p14="http://schemas.microsoft.com/office/powerpoint/2010/main" val="17655035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11.6 – </a:t>
            </a:r>
            <a:r>
              <a:rPr lang="en-CA" dirty="0"/>
              <a:t>Subnet a Slash 16 and a Slash 8 Prefix</a:t>
            </a:r>
            <a:endParaRPr lang="en-US" dirty="0"/>
          </a:p>
          <a:p>
            <a:r>
              <a:rPr lang="en-US" dirty="0"/>
              <a:t>11.6.2 – </a:t>
            </a:r>
            <a:r>
              <a:rPr lang="en-CA" dirty="0"/>
              <a:t>Create 100 Subnets with a Slash 16 prefix</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48</a:t>
            </a:fld>
            <a:endParaRPr lang="en-US" dirty="0"/>
          </a:p>
        </p:txBody>
      </p:sp>
    </p:spTree>
    <p:extLst>
      <p:ext uri="{BB962C8B-B14F-4D97-AF65-F5344CB8AC3E}">
        <p14:creationId xmlns:p14="http://schemas.microsoft.com/office/powerpoint/2010/main" val="25680850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11.6 – </a:t>
            </a:r>
            <a:r>
              <a:rPr lang="en-CA" dirty="0"/>
              <a:t>Subnet a Slash 16 and a Slash 8 Prefix</a:t>
            </a:r>
            <a:endParaRPr lang="en-US" dirty="0"/>
          </a:p>
          <a:p>
            <a:r>
              <a:rPr lang="en-US" dirty="0"/>
              <a:t>11.6.3 – </a:t>
            </a:r>
            <a:r>
              <a:rPr lang="en-CA" dirty="0"/>
              <a:t>Create 1000 Subnets with a Slash 8 prefix</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49</a:t>
            </a:fld>
            <a:endParaRPr lang="en-US" dirty="0"/>
          </a:p>
        </p:txBody>
      </p:sp>
    </p:spTree>
    <p:extLst>
      <p:ext uri="{BB962C8B-B14F-4D97-AF65-F5344CB8AC3E}">
        <p14:creationId xmlns:p14="http://schemas.microsoft.com/office/powerpoint/2010/main" val="18854180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11.6 – </a:t>
            </a:r>
            <a:r>
              <a:rPr lang="en-CA" dirty="0"/>
              <a:t>Subnet a Slash 16 and a Slash 8 Prefix</a:t>
            </a:r>
            <a:endParaRPr lang="en-US" dirty="0"/>
          </a:p>
          <a:p>
            <a:r>
              <a:rPr lang="en-US" dirty="0"/>
              <a:t>11.6.4 – </a:t>
            </a:r>
            <a:r>
              <a:rPr lang="en-CA" dirty="0"/>
              <a:t>Video – Subnet Across Multiple Octets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11.6.5 – </a:t>
            </a:r>
            <a:r>
              <a:rPr lang="en-CA" sz="1200" b="0" i="0" kern="1200" dirty="0">
                <a:solidFill>
                  <a:schemeClr val="tx1"/>
                </a:solidFill>
                <a:effectLst/>
                <a:latin typeface="+mn-lt"/>
                <a:ea typeface="+mn-ea"/>
                <a:cs typeface="+mn-cs"/>
              </a:rPr>
              <a:t>Activity - Calculate the Subnet Mask</a:t>
            </a:r>
          </a:p>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50</a:t>
            </a:fld>
            <a:endParaRPr lang="en-US" dirty="0"/>
          </a:p>
        </p:txBody>
      </p:sp>
    </p:spTree>
    <p:extLst>
      <p:ext uri="{BB962C8B-B14F-4D97-AF65-F5344CB8AC3E}">
        <p14:creationId xmlns:p14="http://schemas.microsoft.com/office/powerpoint/2010/main" val="29924931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11.6 – </a:t>
            </a:r>
            <a:r>
              <a:rPr lang="en-CA" dirty="0"/>
              <a:t>Subnet a Slash 16 and a Slash 8 Prefix</a:t>
            </a:r>
            <a:endParaRPr lang="en-US" dirty="0"/>
          </a:p>
          <a:p>
            <a:r>
              <a:rPr lang="en-US" dirty="0"/>
              <a:t>11.6.6 – Lab – Calculate IPv4 Subnets</a:t>
            </a:r>
          </a:p>
        </p:txBody>
      </p:sp>
      <p:sp>
        <p:nvSpPr>
          <p:cNvPr id="4" name="Slide Number Placeholder 3"/>
          <p:cNvSpPr>
            <a:spLocks noGrp="1"/>
          </p:cNvSpPr>
          <p:nvPr>
            <p:ph type="sldNum" sz="quarter" idx="5"/>
          </p:nvPr>
        </p:nvSpPr>
        <p:spPr/>
        <p:txBody>
          <a:bodyPr/>
          <a:lstStyle/>
          <a:p>
            <a:fld id="{5641018C-6CAF-B84E-B92C-ECB119457FBA}" type="slidenum">
              <a:rPr lang="en-US" smtClean="0"/>
              <a:t>51</a:t>
            </a:fld>
            <a:endParaRPr lang="en-US" dirty="0"/>
          </a:p>
        </p:txBody>
      </p:sp>
    </p:spTree>
    <p:extLst>
      <p:ext uri="{BB962C8B-B14F-4D97-AF65-F5344CB8AC3E}">
        <p14:creationId xmlns:p14="http://schemas.microsoft.com/office/powerpoint/2010/main" val="3977005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7</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11.7 – </a:t>
            </a:r>
            <a:r>
              <a:rPr lang="en-CA" dirty="0"/>
              <a:t>Subnet to Meet Requirements</a:t>
            </a:r>
          </a:p>
          <a:p>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52</a:t>
            </a:fld>
            <a:endParaRPr lang="en-US" dirty="0"/>
          </a:p>
        </p:txBody>
      </p:sp>
    </p:spTree>
    <p:extLst>
      <p:ext uri="{BB962C8B-B14F-4D97-AF65-F5344CB8AC3E}">
        <p14:creationId xmlns:p14="http://schemas.microsoft.com/office/powerpoint/2010/main" val="21516756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11.7 – </a:t>
            </a:r>
            <a:r>
              <a:rPr lang="en-CA" dirty="0"/>
              <a:t>Subnet to Meet Requirements</a:t>
            </a:r>
          </a:p>
          <a:p>
            <a:r>
              <a:rPr lang="en-US" dirty="0"/>
              <a:t>11.7.1 – </a:t>
            </a:r>
            <a:r>
              <a:rPr lang="en-CA" dirty="0"/>
              <a:t>Subnet Private versus Public IPv4 Address Space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53</a:t>
            </a:fld>
            <a:endParaRPr lang="en-US" dirty="0"/>
          </a:p>
        </p:txBody>
      </p:sp>
    </p:spTree>
    <p:extLst>
      <p:ext uri="{BB962C8B-B14F-4D97-AF65-F5344CB8AC3E}">
        <p14:creationId xmlns:p14="http://schemas.microsoft.com/office/powerpoint/2010/main" val="36834504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11.7 – </a:t>
            </a:r>
            <a:r>
              <a:rPr lang="en-CA" dirty="0"/>
              <a:t>Subnet to Meet Requirements</a:t>
            </a:r>
          </a:p>
          <a:p>
            <a:r>
              <a:rPr lang="en-US" dirty="0"/>
              <a:t>11.7.2 – </a:t>
            </a:r>
            <a:r>
              <a:rPr lang="en-CA" dirty="0"/>
              <a:t>Minimize Unused Host IPv4 Addresses and Maximize Subnets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54</a:t>
            </a:fld>
            <a:endParaRPr lang="en-US" dirty="0"/>
          </a:p>
        </p:txBody>
      </p:sp>
    </p:spTree>
    <p:extLst>
      <p:ext uri="{BB962C8B-B14F-4D97-AF65-F5344CB8AC3E}">
        <p14:creationId xmlns:p14="http://schemas.microsoft.com/office/powerpoint/2010/main" val="29491420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11.7 – </a:t>
            </a:r>
            <a:r>
              <a:rPr lang="en-CA" dirty="0"/>
              <a:t>Subnet to Meet Requirements</a:t>
            </a:r>
          </a:p>
          <a:p>
            <a:r>
              <a:rPr lang="en-US" dirty="0"/>
              <a:t>11.7.3 – Example: Efficient IPv4 Subnetting</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11.7.4 – </a:t>
            </a:r>
            <a:r>
              <a:rPr lang="en-CA" sz="1200" b="0" i="0" kern="1200" dirty="0">
                <a:solidFill>
                  <a:schemeClr val="tx1"/>
                </a:solidFill>
                <a:effectLst/>
                <a:latin typeface="+mn-lt"/>
                <a:ea typeface="+mn-ea"/>
                <a:cs typeface="+mn-cs"/>
              </a:rPr>
              <a:t>Activity - Determine the Number of Bits to Borrow</a:t>
            </a:r>
          </a:p>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55</a:t>
            </a:fld>
            <a:endParaRPr lang="en-US" dirty="0"/>
          </a:p>
        </p:txBody>
      </p:sp>
    </p:spTree>
    <p:extLst>
      <p:ext uri="{BB962C8B-B14F-4D97-AF65-F5344CB8AC3E}">
        <p14:creationId xmlns:p14="http://schemas.microsoft.com/office/powerpoint/2010/main" val="34033917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11.7 – </a:t>
            </a:r>
            <a:r>
              <a:rPr lang="en-CA" dirty="0"/>
              <a:t>Subnet to Meet Requirements</a:t>
            </a:r>
          </a:p>
          <a:p>
            <a:r>
              <a:rPr lang="en-US" dirty="0"/>
              <a:t>11.7.5 – Packet Tracer – Subnetting Scenario</a:t>
            </a:r>
          </a:p>
        </p:txBody>
      </p:sp>
      <p:sp>
        <p:nvSpPr>
          <p:cNvPr id="4" name="Slide Number Placeholder 3"/>
          <p:cNvSpPr>
            <a:spLocks noGrp="1"/>
          </p:cNvSpPr>
          <p:nvPr>
            <p:ph type="sldNum" sz="quarter" idx="5"/>
          </p:nvPr>
        </p:nvSpPr>
        <p:spPr/>
        <p:txBody>
          <a:bodyPr/>
          <a:lstStyle/>
          <a:p>
            <a:fld id="{5641018C-6CAF-B84E-B92C-ECB119457FBA}" type="slidenum">
              <a:rPr lang="en-US" smtClean="0"/>
              <a:t>56</a:t>
            </a:fld>
            <a:endParaRPr lang="en-US" dirty="0"/>
          </a:p>
        </p:txBody>
      </p:sp>
    </p:spTree>
    <p:extLst>
      <p:ext uri="{BB962C8B-B14F-4D97-AF65-F5344CB8AC3E}">
        <p14:creationId xmlns:p14="http://schemas.microsoft.com/office/powerpoint/2010/main" val="208485464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11.8 – </a:t>
            </a:r>
            <a:r>
              <a:rPr lang="en-CA" dirty="0"/>
              <a:t>VLSM</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57</a:t>
            </a:fld>
            <a:endParaRPr lang="en-US" dirty="0"/>
          </a:p>
        </p:txBody>
      </p:sp>
    </p:spTree>
    <p:extLst>
      <p:ext uri="{BB962C8B-B14F-4D97-AF65-F5344CB8AC3E}">
        <p14:creationId xmlns:p14="http://schemas.microsoft.com/office/powerpoint/2010/main" val="4464950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11.8 – </a:t>
            </a:r>
            <a:r>
              <a:rPr lang="en-CA" dirty="0"/>
              <a:t>VLSM</a:t>
            </a:r>
            <a:endParaRPr lang="en-US" dirty="0"/>
          </a:p>
          <a:p>
            <a:r>
              <a:rPr lang="en-US" dirty="0"/>
              <a:t>11.8.1 – Video – VLSM Basics</a:t>
            </a:r>
          </a:p>
        </p:txBody>
      </p:sp>
      <p:sp>
        <p:nvSpPr>
          <p:cNvPr id="4" name="Slide Number Placeholder 3"/>
          <p:cNvSpPr>
            <a:spLocks noGrp="1"/>
          </p:cNvSpPr>
          <p:nvPr>
            <p:ph type="sldNum" sz="quarter" idx="5"/>
          </p:nvPr>
        </p:nvSpPr>
        <p:spPr/>
        <p:txBody>
          <a:bodyPr/>
          <a:lstStyle/>
          <a:p>
            <a:fld id="{5641018C-6CAF-B84E-B92C-ECB119457FBA}" type="slidenum">
              <a:rPr lang="en-US" smtClean="0"/>
              <a:t>58</a:t>
            </a:fld>
            <a:endParaRPr lang="en-US" dirty="0"/>
          </a:p>
        </p:txBody>
      </p:sp>
    </p:spTree>
    <p:extLst>
      <p:ext uri="{BB962C8B-B14F-4D97-AF65-F5344CB8AC3E}">
        <p14:creationId xmlns:p14="http://schemas.microsoft.com/office/powerpoint/2010/main" val="29711771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11.8 – </a:t>
            </a:r>
            <a:r>
              <a:rPr lang="en-CA" dirty="0"/>
              <a:t>VLSM</a:t>
            </a:r>
            <a:endParaRPr lang="en-US" dirty="0"/>
          </a:p>
          <a:p>
            <a:r>
              <a:rPr lang="en-US" dirty="0"/>
              <a:t>11.8.2 – Video – VLSM Example</a:t>
            </a:r>
          </a:p>
        </p:txBody>
      </p:sp>
      <p:sp>
        <p:nvSpPr>
          <p:cNvPr id="4" name="Slide Number Placeholder 3"/>
          <p:cNvSpPr>
            <a:spLocks noGrp="1"/>
          </p:cNvSpPr>
          <p:nvPr>
            <p:ph type="sldNum" sz="quarter" idx="5"/>
          </p:nvPr>
        </p:nvSpPr>
        <p:spPr/>
        <p:txBody>
          <a:bodyPr/>
          <a:lstStyle/>
          <a:p>
            <a:fld id="{5641018C-6CAF-B84E-B92C-ECB119457FBA}" type="slidenum">
              <a:rPr lang="en-US" smtClean="0"/>
              <a:t>59</a:t>
            </a:fld>
            <a:endParaRPr lang="en-US" dirty="0"/>
          </a:p>
        </p:txBody>
      </p:sp>
    </p:spTree>
    <p:extLst>
      <p:ext uri="{BB962C8B-B14F-4D97-AF65-F5344CB8AC3E}">
        <p14:creationId xmlns:p14="http://schemas.microsoft.com/office/powerpoint/2010/main" val="255034931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11.8 – </a:t>
            </a:r>
            <a:r>
              <a:rPr lang="en-CA" dirty="0"/>
              <a:t>VLSM</a:t>
            </a:r>
            <a:endParaRPr lang="en-US" dirty="0"/>
          </a:p>
          <a:p>
            <a:r>
              <a:rPr lang="en-US" dirty="0"/>
              <a:t>11.8.3 – IPv4 Address Conservation</a:t>
            </a:r>
          </a:p>
        </p:txBody>
      </p:sp>
      <p:sp>
        <p:nvSpPr>
          <p:cNvPr id="4" name="Slide Number Placeholder 3"/>
          <p:cNvSpPr>
            <a:spLocks noGrp="1"/>
          </p:cNvSpPr>
          <p:nvPr>
            <p:ph type="sldNum" sz="quarter" idx="5"/>
          </p:nvPr>
        </p:nvSpPr>
        <p:spPr/>
        <p:txBody>
          <a:bodyPr/>
          <a:lstStyle/>
          <a:p>
            <a:fld id="{5641018C-6CAF-B84E-B92C-ECB119457FBA}" type="slidenum">
              <a:rPr lang="en-US" smtClean="0"/>
              <a:t>60</a:t>
            </a:fld>
            <a:endParaRPr lang="en-US" dirty="0"/>
          </a:p>
        </p:txBody>
      </p:sp>
    </p:spTree>
    <p:extLst>
      <p:ext uri="{BB962C8B-B14F-4D97-AF65-F5344CB8AC3E}">
        <p14:creationId xmlns:p14="http://schemas.microsoft.com/office/powerpoint/2010/main" val="33346008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11.8 – </a:t>
            </a:r>
            <a:r>
              <a:rPr lang="en-CA" dirty="0"/>
              <a:t>VLSM</a:t>
            </a:r>
            <a:endParaRPr lang="en-US" dirty="0"/>
          </a:p>
          <a:p>
            <a:r>
              <a:rPr lang="en-US" dirty="0"/>
              <a:t>11.8.3 – IPv4 Address Conservation</a:t>
            </a:r>
          </a:p>
        </p:txBody>
      </p:sp>
      <p:sp>
        <p:nvSpPr>
          <p:cNvPr id="4" name="Slide Number Placeholder 3"/>
          <p:cNvSpPr>
            <a:spLocks noGrp="1"/>
          </p:cNvSpPr>
          <p:nvPr>
            <p:ph type="sldNum" sz="quarter" idx="5"/>
          </p:nvPr>
        </p:nvSpPr>
        <p:spPr/>
        <p:txBody>
          <a:bodyPr/>
          <a:lstStyle/>
          <a:p>
            <a:fld id="{5641018C-6CAF-B84E-B92C-ECB119457FBA}" type="slidenum">
              <a:rPr lang="en-US" smtClean="0"/>
              <a:t>61</a:t>
            </a:fld>
            <a:endParaRPr lang="en-US" dirty="0"/>
          </a:p>
        </p:txBody>
      </p:sp>
    </p:spTree>
    <p:extLst>
      <p:ext uri="{BB962C8B-B14F-4D97-AF65-F5344CB8AC3E}">
        <p14:creationId xmlns:p14="http://schemas.microsoft.com/office/powerpoint/2010/main" val="713415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8</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1853519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11.8 – </a:t>
            </a:r>
            <a:r>
              <a:rPr lang="en-CA" dirty="0"/>
              <a:t>VLSM</a:t>
            </a:r>
            <a:endParaRPr lang="en-US" dirty="0"/>
          </a:p>
          <a:p>
            <a:r>
              <a:rPr lang="en-US" dirty="0"/>
              <a:t>11.8.4 – VLSM</a:t>
            </a:r>
          </a:p>
        </p:txBody>
      </p:sp>
      <p:sp>
        <p:nvSpPr>
          <p:cNvPr id="4" name="Slide Number Placeholder 3"/>
          <p:cNvSpPr>
            <a:spLocks noGrp="1"/>
          </p:cNvSpPr>
          <p:nvPr>
            <p:ph type="sldNum" sz="quarter" idx="5"/>
          </p:nvPr>
        </p:nvSpPr>
        <p:spPr/>
        <p:txBody>
          <a:bodyPr/>
          <a:lstStyle/>
          <a:p>
            <a:fld id="{5641018C-6CAF-B84E-B92C-ECB119457FBA}" type="slidenum">
              <a:rPr lang="en-US" smtClean="0"/>
              <a:t>62</a:t>
            </a:fld>
            <a:endParaRPr lang="en-US" dirty="0"/>
          </a:p>
        </p:txBody>
      </p:sp>
    </p:spTree>
    <p:extLst>
      <p:ext uri="{BB962C8B-B14F-4D97-AF65-F5344CB8AC3E}">
        <p14:creationId xmlns:p14="http://schemas.microsoft.com/office/powerpoint/2010/main" val="13394321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11.8 – </a:t>
            </a:r>
            <a:r>
              <a:rPr lang="en-CA" dirty="0"/>
              <a:t>VLSM</a:t>
            </a:r>
            <a:endParaRPr lang="en-US" dirty="0"/>
          </a:p>
          <a:p>
            <a:r>
              <a:rPr lang="en-US" dirty="0"/>
              <a:t>11.8.5 – VLSM Topology Address Assignment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11.8.6 – </a:t>
            </a:r>
            <a:r>
              <a:rPr lang="en-CA" sz="1200" b="0" i="0" kern="1200" dirty="0">
                <a:solidFill>
                  <a:schemeClr val="tx1"/>
                </a:solidFill>
                <a:effectLst/>
                <a:latin typeface="+mn-lt"/>
                <a:ea typeface="+mn-ea"/>
                <a:cs typeface="+mn-cs"/>
              </a:rPr>
              <a:t>Activity - VLSM Practice</a:t>
            </a:r>
          </a:p>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63</a:t>
            </a:fld>
            <a:endParaRPr lang="en-US" dirty="0"/>
          </a:p>
        </p:txBody>
      </p:sp>
    </p:spTree>
    <p:extLst>
      <p:ext uri="{BB962C8B-B14F-4D97-AF65-F5344CB8AC3E}">
        <p14:creationId xmlns:p14="http://schemas.microsoft.com/office/powerpoint/2010/main" val="36551194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11.9 – </a:t>
            </a:r>
            <a:r>
              <a:rPr lang="en-CA" dirty="0"/>
              <a:t>Structured Design</a:t>
            </a:r>
            <a:endParaRPr lang="en-US"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64</a:t>
            </a:fld>
            <a:endParaRPr lang="en-US" dirty="0"/>
          </a:p>
        </p:txBody>
      </p:sp>
    </p:spTree>
    <p:extLst>
      <p:ext uri="{BB962C8B-B14F-4D97-AF65-F5344CB8AC3E}">
        <p14:creationId xmlns:p14="http://schemas.microsoft.com/office/powerpoint/2010/main" val="14175597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11.9 – </a:t>
            </a:r>
            <a:r>
              <a:rPr lang="en-CA" dirty="0"/>
              <a:t>Structured Design</a:t>
            </a:r>
            <a:endParaRPr lang="en-US" dirty="0"/>
          </a:p>
          <a:p>
            <a:r>
              <a:rPr lang="en-US" dirty="0"/>
              <a:t>11.9.1 – IPv4 Network Address Planning</a:t>
            </a:r>
          </a:p>
        </p:txBody>
      </p:sp>
      <p:sp>
        <p:nvSpPr>
          <p:cNvPr id="4" name="Slide Number Placeholder 3"/>
          <p:cNvSpPr>
            <a:spLocks noGrp="1"/>
          </p:cNvSpPr>
          <p:nvPr>
            <p:ph type="sldNum" sz="quarter" idx="5"/>
          </p:nvPr>
        </p:nvSpPr>
        <p:spPr/>
        <p:txBody>
          <a:bodyPr/>
          <a:lstStyle/>
          <a:p>
            <a:fld id="{5641018C-6CAF-B84E-B92C-ECB119457FBA}" type="slidenum">
              <a:rPr lang="en-US" smtClean="0"/>
              <a:t>65</a:t>
            </a:fld>
            <a:endParaRPr lang="en-US" dirty="0"/>
          </a:p>
        </p:txBody>
      </p:sp>
    </p:spTree>
    <p:extLst>
      <p:ext uri="{BB962C8B-B14F-4D97-AF65-F5344CB8AC3E}">
        <p14:creationId xmlns:p14="http://schemas.microsoft.com/office/powerpoint/2010/main" val="260650522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11.9 – </a:t>
            </a:r>
            <a:r>
              <a:rPr lang="en-CA" dirty="0"/>
              <a:t>Structured Design</a:t>
            </a:r>
            <a:endParaRPr lang="en-US" dirty="0"/>
          </a:p>
          <a:p>
            <a:r>
              <a:rPr lang="en-US" dirty="0"/>
              <a:t>11.9.2 – Device Address Assignment</a:t>
            </a:r>
          </a:p>
        </p:txBody>
      </p:sp>
      <p:sp>
        <p:nvSpPr>
          <p:cNvPr id="4" name="Slide Number Placeholder 3"/>
          <p:cNvSpPr>
            <a:spLocks noGrp="1"/>
          </p:cNvSpPr>
          <p:nvPr>
            <p:ph type="sldNum" sz="quarter" idx="5"/>
          </p:nvPr>
        </p:nvSpPr>
        <p:spPr/>
        <p:txBody>
          <a:bodyPr/>
          <a:lstStyle/>
          <a:p>
            <a:fld id="{5641018C-6CAF-B84E-B92C-ECB119457FBA}" type="slidenum">
              <a:rPr lang="en-US" smtClean="0"/>
              <a:t>66</a:t>
            </a:fld>
            <a:endParaRPr lang="en-US" dirty="0"/>
          </a:p>
        </p:txBody>
      </p:sp>
    </p:spTree>
    <p:extLst>
      <p:ext uri="{BB962C8B-B14F-4D97-AF65-F5344CB8AC3E}">
        <p14:creationId xmlns:p14="http://schemas.microsoft.com/office/powerpoint/2010/main" val="163408749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11.9 – </a:t>
            </a:r>
            <a:r>
              <a:rPr lang="en-CA" dirty="0"/>
              <a:t>Structured Design</a:t>
            </a:r>
            <a:endParaRPr lang="en-US" dirty="0"/>
          </a:p>
          <a:p>
            <a:r>
              <a:rPr lang="en-US" dirty="0"/>
              <a:t>11.9.3 – </a:t>
            </a:r>
            <a:r>
              <a:rPr lang="en-CA" dirty="0"/>
              <a:t>Packet Tracer – VLSM Design and Implementation Practice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67</a:t>
            </a:fld>
            <a:endParaRPr lang="en-US" dirty="0"/>
          </a:p>
        </p:txBody>
      </p:sp>
    </p:spTree>
    <p:extLst>
      <p:ext uri="{BB962C8B-B14F-4D97-AF65-F5344CB8AC3E}">
        <p14:creationId xmlns:p14="http://schemas.microsoft.com/office/powerpoint/2010/main" val="10226435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11.10 Module Practice and Quiz</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68</a:t>
            </a:fld>
            <a:endParaRPr lang="en-US" dirty="0"/>
          </a:p>
        </p:txBody>
      </p:sp>
    </p:spTree>
    <p:extLst>
      <p:ext uri="{BB962C8B-B14F-4D97-AF65-F5344CB8AC3E}">
        <p14:creationId xmlns:p14="http://schemas.microsoft.com/office/powerpoint/2010/main" val="22171436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11.10 – </a:t>
            </a:r>
            <a:r>
              <a:rPr lang="en-CA" dirty="0"/>
              <a:t>Structured Design</a:t>
            </a:r>
            <a:endParaRPr lang="en-US" dirty="0"/>
          </a:p>
          <a:p>
            <a:r>
              <a:rPr lang="en-US" dirty="0"/>
              <a:t>11.10.1 – </a:t>
            </a:r>
            <a:r>
              <a:rPr lang="en-CA" dirty="0"/>
              <a:t>Packet Tracer – Design and Implement a VLSM Addressing Scheme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69</a:t>
            </a:fld>
            <a:endParaRPr lang="en-US" dirty="0"/>
          </a:p>
        </p:txBody>
      </p:sp>
    </p:spTree>
    <p:extLst>
      <p:ext uri="{BB962C8B-B14F-4D97-AF65-F5344CB8AC3E}">
        <p14:creationId xmlns:p14="http://schemas.microsoft.com/office/powerpoint/2010/main" val="2994776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11 – IPv4 Addressing</a:t>
            </a:r>
          </a:p>
          <a:p>
            <a:r>
              <a:rPr lang="en-US" dirty="0"/>
              <a:t>11.10 – </a:t>
            </a:r>
            <a:r>
              <a:rPr lang="en-CA" dirty="0"/>
              <a:t>Structured Design</a:t>
            </a:r>
            <a:endParaRPr lang="en-US" dirty="0"/>
          </a:p>
          <a:p>
            <a:r>
              <a:rPr lang="en-US" dirty="0"/>
              <a:t>11.10.2 – </a:t>
            </a:r>
            <a:r>
              <a:rPr lang="en-CA" dirty="0"/>
              <a:t>Packet Tracer and Lab– Design and Implement a VLSM Addressing Scheme</a:t>
            </a:r>
            <a:endParaRPr lang="en-US" dirty="0"/>
          </a:p>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70</a:t>
            </a:fld>
            <a:endParaRPr lang="en-US" dirty="0"/>
          </a:p>
        </p:txBody>
      </p:sp>
    </p:spTree>
    <p:extLst>
      <p:ext uri="{BB962C8B-B14F-4D97-AF65-F5344CB8AC3E}">
        <p14:creationId xmlns:p14="http://schemas.microsoft.com/office/powerpoint/2010/main" val="21492164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71</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11 – IPv4 Addressing</a:t>
            </a:r>
          </a:p>
          <a:p>
            <a:r>
              <a:rPr lang="en-US" dirty="0"/>
              <a:t>11.10 – </a:t>
            </a:r>
            <a:r>
              <a:rPr lang="en-CA" dirty="0"/>
              <a:t>Structured Design</a:t>
            </a:r>
            <a:endParaRPr lang="en-US" dirty="0"/>
          </a:p>
          <a:p>
            <a:r>
              <a:rPr lang="en-US" dirty="0"/>
              <a:t>11.10.3 – What did I learn in this module?</a:t>
            </a:r>
          </a:p>
        </p:txBody>
      </p:sp>
    </p:spTree>
    <p:extLst>
      <p:ext uri="{BB962C8B-B14F-4D97-AF65-F5344CB8AC3E}">
        <p14:creationId xmlns:p14="http://schemas.microsoft.com/office/powerpoint/2010/main" val="1476824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9</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01130337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72</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11 – IPv4 Addressing</a:t>
            </a:r>
          </a:p>
          <a:p>
            <a:r>
              <a:rPr lang="en-US" dirty="0"/>
              <a:t>11.10 – </a:t>
            </a:r>
            <a:r>
              <a:rPr lang="en-CA" dirty="0"/>
              <a:t>Structured Design</a:t>
            </a:r>
            <a:endParaRPr lang="en-US" dirty="0"/>
          </a:p>
          <a:p>
            <a:r>
              <a:rPr lang="en-US" dirty="0"/>
              <a:t>11.10.3 – What did I learn in this module? (Cont.)</a:t>
            </a:r>
          </a:p>
          <a:p>
            <a:r>
              <a:rPr lang="en-US" dirty="0"/>
              <a:t>11.10.4 – Module Quiz – IPv4 Addressing</a:t>
            </a:r>
          </a:p>
        </p:txBody>
      </p:sp>
    </p:spTree>
    <p:extLst>
      <p:ext uri="{BB962C8B-B14F-4D97-AF65-F5344CB8AC3E}">
        <p14:creationId xmlns:p14="http://schemas.microsoft.com/office/powerpoint/2010/main" val="27084466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73</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24674291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74</a:t>
            </a:fld>
            <a:endParaRPr lang="en-US" dirty="0"/>
          </a:p>
        </p:txBody>
      </p:sp>
    </p:spTree>
    <p:extLst>
      <p:ext uri="{BB962C8B-B14F-4D97-AF65-F5344CB8AC3E}">
        <p14:creationId xmlns:p14="http://schemas.microsoft.com/office/powerpoint/2010/main" val="1591394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10</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1546002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11</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9149292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668256" y="4741653"/>
            <a:ext cx="2857270" cy="154518"/>
          </a:xfrm>
          <a:prstGeom prst="rect">
            <a:avLst/>
          </a:prstGeom>
          <a:noFill/>
          <a:ln w="9525">
            <a:noFill/>
            <a:miter lim="800000"/>
            <a:headEnd/>
            <a:tailEnd/>
          </a:ln>
          <a:effectLst/>
        </p:spPr>
        <p:txBody>
          <a:bodyPr wrap="square"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2019, 2021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tags" Target="../tags/tag2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tags" Target="../tags/tag2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9.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6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0.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29.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xml"/><Relationship Id="rId1" Type="http://schemas.openxmlformats.org/officeDocument/2006/relationships/tags" Target="../tags/tag30.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xml"/><Relationship Id="rId1" Type="http://schemas.openxmlformats.org/officeDocument/2006/relationships/tags" Target="../tags/tag31.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0.xml"/><Relationship Id="rId1" Type="http://schemas.openxmlformats.org/officeDocument/2006/relationships/tags" Target="../tags/tag3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219200"/>
            <a:ext cx="6557379" cy="1666626"/>
          </a:xfrm>
        </p:spPr>
        <p:txBody>
          <a:bodyPr/>
          <a:lstStyle/>
          <a:p>
            <a:r>
              <a:rPr lang="en-US" dirty="0">
                <a:solidFill>
                  <a:schemeClr val="accent5">
                    <a:lumMod val="40000"/>
                    <a:lumOff val="60000"/>
                  </a:schemeClr>
                </a:solidFill>
              </a:rPr>
              <a:t>Module 11: IPv4 Addressing</a:t>
            </a:r>
          </a:p>
        </p:txBody>
      </p:sp>
      <p:sp>
        <p:nvSpPr>
          <p:cNvPr id="5" name="Text Placeholder 4"/>
          <p:cNvSpPr>
            <a:spLocks noGrp="1"/>
          </p:cNvSpPr>
          <p:nvPr>
            <p:ph type="body" sz="quarter" idx="13"/>
          </p:nvPr>
        </p:nvSpPr>
        <p:spPr>
          <a:xfrm>
            <a:off x="469497" y="3127609"/>
            <a:ext cx="5925246" cy="299001"/>
          </a:xfrm>
        </p:spPr>
        <p:txBody>
          <a:bodyPr/>
          <a:lstStyle/>
          <a:p>
            <a:r>
              <a:rPr lang="en-US" dirty="0">
                <a:solidFill>
                  <a:schemeClr val="bg2">
                    <a:lumMod val="40000"/>
                    <a:lumOff val="60000"/>
                  </a:schemeClr>
                </a:solidFill>
              </a:rPr>
              <a:t>Instructor Materials</a:t>
            </a:r>
          </a:p>
        </p:txBody>
      </p:sp>
      <p:sp>
        <p:nvSpPr>
          <p:cNvPr id="7" name="Subtitle 6"/>
          <p:cNvSpPr>
            <a:spLocks noGrp="1"/>
          </p:cNvSpPr>
          <p:nvPr>
            <p:ph type="subTitle" idx="1"/>
          </p:nvPr>
        </p:nvSpPr>
        <p:spPr>
          <a:xfrm>
            <a:off x="469497" y="3809526"/>
            <a:ext cx="2368954" cy="902174"/>
          </a:xfrm>
        </p:spPr>
        <p:txBody>
          <a:bodyPr/>
          <a:lstStyle/>
          <a:p>
            <a:r>
              <a:rPr lang="en-US" dirty="0">
                <a:solidFill>
                  <a:schemeClr val="accent5">
                    <a:lumMod val="40000"/>
                    <a:lumOff val="60000"/>
                  </a:schemeClr>
                </a:solidFill>
              </a:rPr>
              <a:t>Introduction to Networks v7.0 (ITN) </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11: Best Practices</a:t>
            </a:r>
          </a:p>
        </p:txBody>
      </p:sp>
      <p:sp>
        <p:nvSpPr>
          <p:cNvPr id="11266" name="Rectangle 34"/>
          <p:cNvSpPr>
            <a:spLocks noGrp="1" noChangeArrowheads="1"/>
          </p:cNvSpPr>
          <p:nvPr>
            <p:ph idx="1"/>
          </p:nvPr>
        </p:nvSpPr>
        <p:spPr>
          <a:xfrm>
            <a:off x="145357" y="684644"/>
            <a:ext cx="8853286" cy="4155319"/>
          </a:xfrm>
        </p:spPr>
        <p:txBody>
          <a:bodyPr/>
          <a:lstStyle/>
          <a:p>
            <a:pPr marL="0" indent="0">
              <a:lnSpc>
                <a:spcPct val="85000"/>
              </a:lnSpc>
              <a:spcBef>
                <a:spcPct val="30000"/>
              </a:spcBef>
              <a:buNone/>
            </a:pPr>
            <a:r>
              <a:rPr lang="en-US" sz="1600" dirty="0"/>
              <a:t>Prior to teaching Module 11, the instructor should:</a:t>
            </a:r>
          </a:p>
          <a:p>
            <a:pPr eaLnBrk="1" hangingPunct="1">
              <a:lnSpc>
                <a:spcPct val="85000"/>
              </a:lnSpc>
              <a:spcBef>
                <a:spcPct val="30000"/>
              </a:spcBef>
              <a:buFont typeface="Arial" panose="020B0604020202020204" pitchFamily="34" charset="0"/>
              <a:buChar char="•"/>
            </a:pPr>
            <a:r>
              <a:rPr lang="en-US" sz="1600" dirty="0"/>
              <a:t>Review the activities and assessments for this module.</a:t>
            </a:r>
          </a:p>
          <a:p>
            <a:pPr eaLnBrk="1" hangingPunct="1">
              <a:lnSpc>
                <a:spcPct val="85000"/>
              </a:lnSpc>
              <a:spcBef>
                <a:spcPct val="30000"/>
              </a:spcBef>
              <a:buFont typeface="Arial" panose="020B0604020202020204" pitchFamily="34" charset="0"/>
              <a:buChar char="•"/>
            </a:pPr>
            <a:r>
              <a:rPr lang="en-US" sz="1600" dirty="0"/>
              <a:t>Try to include as many questions as possible to keep students engaged during classroom presentation.</a:t>
            </a:r>
          </a:p>
          <a:p>
            <a:pPr marL="0" indent="0" eaLnBrk="1" hangingPunct="1">
              <a:lnSpc>
                <a:spcPct val="85000"/>
              </a:lnSpc>
              <a:spcBef>
                <a:spcPct val="30000"/>
              </a:spcBef>
              <a:buNone/>
            </a:pPr>
            <a:r>
              <a:rPr lang="en-US" sz="1600" dirty="0"/>
              <a:t>Topic 11.1</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How does a router identify the network and host portions of an IP address?</a:t>
            </a:r>
          </a:p>
          <a:p>
            <a:pPr lvl="2">
              <a:lnSpc>
                <a:spcPct val="85000"/>
              </a:lnSpc>
              <a:spcBef>
                <a:spcPct val="30000"/>
              </a:spcBef>
            </a:pPr>
            <a:r>
              <a:rPr lang="en-US" sz="1600" dirty="0"/>
              <a:t>Can you explain how the IPv4 subnet mask and the IPv6 prefix length are used to identify the network and host portions using the ANDing process.</a:t>
            </a:r>
          </a:p>
          <a:p>
            <a:pPr marL="0" indent="0">
              <a:lnSpc>
                <a:spcPct val="85000"/>
              </a:lnSpc>
              <a:spcBef>
                <a:spcPct val="30000"/>
              </a:spcBef>
              <a:buNone/>
            </a:pPr>
            <a:r>
              <a:rPr lang="en-US" sz="1600" dirty="0"/>
              <a:t>Topic 11.2</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Can you provide an example of unicast, broadcast, and multicast communication?</a:t>
            </a:r>
          </a:p>
          <a:p>
            <a:pPr eaLnBrk="1" hangingPunct="1">
              <a:lnSpc>
                <a:spcPct val="85000"/>
              </a:lnSpc>
              <a:spcBef>
                <a:spcPct val="30000"/>
              </a:spcBef>
            </a:pPr>
            <a:endParaRPr lang="en-US" sz="1400" dirty="0"/>
          </a:p>
          <a:p>
            <a:pPr lvl="1">
              <a:lnSpc>
                <a:spcPct val="85000"/>
              </a:lnSpc>
              <a:spcBef>
                <a:spcPct val="30000"/>
              </a:spcBef>
            </a:pPr>
            <a:endParaRPr lang="en-US" dirty="0"/>
          </a:p>
          <a:p>
            <a:pPr lvl="1">
              <a:lnSpc>
                <a:spcPct val="85000"/>
              </a:lnSpc>
              <a:spcBef>
                <a:spcPct val="30000"/>
              </a:spcBef>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10931760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11: Best Practices (Cont.)</a:t>
            </a:r>
          </a:p>
        </p:txBody>
      </p:sp>
      <p:sp>
        <p:nvSpPr>
          <p:cNvPr id="11266" name="Rectangle 34"/>
          <p:cNvSpPr>
            <a:spLocks noGrp="1" noChangeArrowheads="1"/>
          </p:cNvSpPr>
          <p:nvPr>
            <p:ph idx="1"/>
          </p:nvPr>
        </p:nvSpPr>
        <p:spPr>
          <a:xfrm>
            <a:off x="145357" y="628083"/>
            <a:ext cx="8853286" cy="4155319"/>
          </a:xfrm>
        </p:spPr>
        <p:txBody>
          <a:bodyPr/>
          <a:lstStyle/>
          <a:p>
            <a:pPr marL="0" indent="0" eaLnBrk="1" hangingPunct="1">
              <a:lnSpc>
                <a:spcPct val="85000"/>
              </a:lnSpc>
              <a:spcBef>
                <a:spcPct val="30000"/>
              </a:spcBef>
              <a:buNone/>
            </a:pPr>
            <a:r>
              <a:rPr lang="en-US" sz="1600" dirty="0"/>
              <a:t>Topic 11.3</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What kind of address are they using when they are accessing the internet?</a:t>
            </a:r>
          </a:p>
          <a:p>
            <a:pPr lvl="2">
              <a:lnSpc>
                <a:spcPct val="85000"/>
              </a:lnSpc>
              <a:spcBef>
                <a:spcPct val="30000"/>
              </a:spcBef>
            </a:pPr>
            <a:r>
              <a:rPr lang="en-US" sz="1600" dirty="0"/>
              <a:t>Why is it that the subnet mask field automatically populates itself with a 255.0.0.0, 255.255.0.0, or 255.255.255.0 subnet mask when you manually assign a Windows host an IP address?</a:t>
            </a:r>
          </a:p>
          <a:p>
            <a:pPr marL="0" indent="0">
              <a:lnSpc>
                <a:spcPct val="85000"/>
              </a:lnSpc>
              <a:spcBef>
                <a:spcPct val="30000"/>
              </a:spcBef>
              <a:buNone/>
            </a:pPr>
            <a:r>
              <a:rPr lang="en-US" sz="1600" dirty="0"/>
              <a:t>Topic 11.4</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Can you provide and example of a broadcast domain using people and rooms?</a:t>
            </a:r>
          </a:p>
          <a:p>
            <a:pPr lvl="2">
              <a:lnSpc>
                <a:spcPct val="85000"/>
              </a:lnSpc>
              <a:spcBef>
                <a:spcPct val="30000"/>
              </a:spcBef>
            </a:pPr>
            <a:r>
              <a:rPr lang="en-US" sz="1600" dirty="0"/>
              <a:t>Can you provide examples of how we can group devices and services into subnets?</a:t>
            </a:r>
          </a:p>
          <a:p>
            <a:pPr marL="0" indent="0">
              <a:lnSpc>
                <a:spcPct val="85000"/>
              </a:lnSpc>
              <a:spcBef>
                <a:spcPct val="30000"/>
              </a:spcBef>
              <a:buNone/>
            </a:pPr>
            <a:endParaRPr lang="en-US" sz="1400" dirty="0"/>
          </a:p>
        </p:txBody>
      </p:sp>
    </p:spTree>
    <p:custDataLst>
      <p:tags r:id="rId1"/>
    </p:custDataLst>
    <p:extLst>
      <p:ext uri="{BB962C8B-B14F-4D97-AF65-F5344CB8AC3E}">
        <p14:creationId xmlns:p14="http://schemas.microsoft.com/office/powerpoint/2010/main" val="1129576059"/>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11: Best Practices (Cont.)</a:t>
            </a:r>
          </a:p>
        </p:txBody>
      </p:sp>
      <p:sp>
        <p:nvSpPr>
          <p:cNvPr id="11266" name="Rectangle 34"/>
          <p:cNvSpPr>
            <a:spLocks noGrp="1" noChangeArrowheads="1"/>
          </p:cNvSpPr>
          <p:nvPr>
            <p:ph idx="1"/>
          </p:nvPr>
        </p:nvSpPr>
        <p:spPr>
          <a:xfrm>
            <a:off x="145357" y="637511"/>
            <a:ext cx="8853286" cy="4000478"/>
          </a:xfrm>
        </p:spPr>
        <p:txBody>
          <a:bodyPr/>
          <a:lstStyle/>
          <a:p>
            <a:pPr marL="0" indent="0">
              <a:lnSpc>
                <a:spcPct val="85000"/>
              </a:lnSpc>
              <a:spcBef>
                <a:spcPct val="30000"/>
              </a:spcBef>
              <a:buNone/>
            </a:pPr>
            <a:r>
              <a:rPr lang="en-US" sz="1600" dirty="0"/>
              <a:t>Topic 11.5</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Can you provide an example of subnetting using a pizza? Subnet (i.e., divide) it into appropriate sized slices.</a:t>
            </a:r>
          </a:p>
          <a:p>
            <a:pPr lvl="2">
              <a:lnSpc>
                <a:spcPct val="85000"/>
              </a:lnSpc>
              <a:spcBef>
                <a:spcPct val="30000"/>
              </a:spcBef>
            </a:pPr>
            <a:r>
              <a:rPr lang="en-US" sz="1600" dirty="0"/>
              <a:t>Can you explain how to subnet a /24 network address?</a:t>
            </a:r>
          </a:p>
          <a:p>
            <a:pPr marL="0" indent="0">
              <a:lnSpc>
                <a:spcPct val="85000"/>
              </a:lnSpc>
              <a:spcBef>
                <a:spcPct val="30000"/>
              </a:spcBef>
              <a:buNone/>
            </a:pPr>
            <a:r>
              <a:rPr lang="en-US" sz="1600" dirty="0"/>
              <a:t>Topic 11.6</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What kind of address are they using when they are accessing the internet?</a:t>
            </a:r>
          </a:p>
          <a:p>
            <a:pPr lvl="2">
              <a:lnSpc>
                <a:spcPct val="85000"/>
              </a:lnSpc>
              <a:spcBef>
                <a:spcPct val="30000"/>
              </a:spcBef>
            </a:pPr>
            <a:r>
              <a:rPr lang="en-US" sz="1600" dirty="0"/>
              <a:t>Why is it that the subnet mask field automatically populates itself with a 255.0.0.0, 255.255.0.0, or 255.255.255.0 subnet mask when you manually assign a Windows host an IP address?</a:t>
            </a:r>
          </a:p>
        </p:txBody>
      </p:sp>
    </p:spTree>
    <p:custDataLst>
      <p:tags r:id="rId1"/>
    </p:custDataLst>
    <p:extLst>
      <p:ext uri="{BB962C8B-B14F-4D97-AF65-F5344CB8AC3E}">
        <p14:creationId xmlns:p14="http://schemas.microsoft.com/office/powerpoint/2010/main" val="2160710637"/>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11: Best Practices (Cont.)</a:t>
            </a:r>
          </a:p>
        </p:txBody>
      </p:sp>
      <p:sp>
        <p:nvSpPr>
          <p:cNvPr id="11266" name="Rectangle 34"/>
          <p:cNvSpPr>
            <a:spLocks noGrp="1" noChangeArrowheads="1"/>
          </p:cNvSpPr>
          <p:nvPr>
            <p:ph idx="1"/>
          </p:nvPr>
        </p:nvSpPr>
        <p:spPr>
          <a:xfrm>
            <a:off x="145357" y="628083"/>
            <a:ext cx="8853286" cy="4155319"/>
          </a:xfrm>
        </p:spPr>
        <p:txBody>
          <a:bodyPr/>
          <a:lstStyle/>
          <a:p>
            <a:pPr marL="0" indent="0">
              <a:lnSpc>
                <a:spcPct val="85000"/>
              </a:lnSpc>
              <a:spcBef>
                <a:spcPct val="30000"/>
              </a:spcBef>
              <a:buNone/>
            </a:pPr>
            <a:r>
              <a:rPr lang="en-US" sz="1600" dirty="0"/>
              <a:t>Topic 11.7</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Can you explain why subnetting can waste host IP addresses? Using the pizza analogy, highlight how not everyone has the same hunger.  Maybe one person wants two or three slices while another wans half a slice. </a:t>
            </a:r>
          </a:p>
          <a:p>
            <a:pPr lvl="2">
              <a:lnSpc>
                <a:spcPct val="85000"/>
              </a:lnSpc>
              <a:spcBef>
                <a:spcPct val="30000"/>
              </a:spcBef>
            </a:pPr>
            <a:r>
              <a:rPr lang="en-US" sz="1600" dirty="0"/>
              <a:t>Ask how this problem could be solved.</a:t>
            </a:r>
          </a:p>
          <a:p>
            <a:pPr lvl="2">
              <a:lnSpc>
                <a:spcPct val="85000"/>
              </a:lnSpc>
              <a:spcBef>
                <a:spcPct val="30000"/>
              </a:spcBef>
            </a:pPr>
            <a:r>
              <a:rPr lang="en-US" sz="1600" dirty="0"/>
              <a:t>Ask how you this could be applied to subnetting.</a:t>
            </a:r>
          </a:p>
          <a:p>
            <a:pPr marL="0" indent="0">
              <a:lnSpc>
                <a:spcPct val="85000"/>
              </a:lnSpc>
              <a:spcBef>
                <a:spcPct val="30000"/>
              </a:spcBef>
              <a:buNone/>
            </a:pPr>
            <a:r>
              <a:rPr lang="en-US" sz="1600" dirty="0"/>
              <a:t>Topic 11.8</a:t>
            </a:r>
          </a:p>
          <a:p>
            <a:pPr lvl="1">
              <a:lnSpc>
                <a:spcPct val="85000"/>
              </a:lnSpc>
              <a:spcBef>
                <a:spcPct val="30000"/>
              </a:spcBef>
            </a:pPr>
            <a:r>
              <a:rPr lang="en-US" sz="1600" dirty="0"/>
              <a:t>Ask the students or have a class discussion</a:t>
            </a:r>
          </a:p>
          <a:p>
            <a:pPr lvl="2">
              <a:lnSpc>
                <a:spcPct val="85000"/>
              </a:lnSpc>
              <a:spcBef>
                <a:spcPct val="30000"/>
              </a:spcBef>
            </a:pPr>
            <a:r>
              <a:rPr lang="en-CA" sz="1600" dirty="0"/>
              <a:t>Can you provide an example of VLSM using slices of pizza? Appropriate sized slices are cut based on need.</a:t>
            </a:r>
          </a:p>
          <a:p>
            <a:pPr lvl="2">
              <a:lnSpc>
                <a:spcPct val="85000"/>
              </a:lnSpc>
              <a:spcBef>
                <a:spcPct val="30000"/>
              </a:spcBef>
            </a:pPr>
            <a:r>
              <a:rPr lang="en-CA" sz="1600" dirty="0"/>
              <a:t>Can you explain how VLSM could be applied to </a:t>
            </a:r>
            <a:r>
              <a:rPr lang="en-CA" sz="1600" dirty="0" err="1"/>
              <a:t>subnetting</a:t>
            </a:r>
            <a:r>
              <a:rPr lang="en-CA" sz="1600" dirty="0"/>
              <a:t>?</a:t>
            </a:r>
            <a:endParaRPr lang="en-US" sz="1300" dirty="0"/>
          </a:p>
        </p:txBody>
      </p:sp>
    </p:spTree>
    <p:custDataLst>
      <p:tags r:id="rId1"/>
    </p:custDataLst>
    <p:extLst>
      <p:ext uri="{BB962C8B-B14F-4D97-AF65-F5344CB8AC3E}">
        <p14:creationId xmlns:p14="http://schemas.microsoft.com/office/powerpoint/2010/main" val="1553097275"/>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11: Best Practices (Cont.)</a:t>
            </a:r>
          </a:p>
        </p:txBody>
      </p:sp>
      <p:sp>
        <p:nvSpPr>
          <p:cNvPr id="11266" name="Rectangle 34"/>
          <p:cNvSpPr>
            <a:spLocks noGrp="1" noChangeArrowheads="1"/>
          </p:cNvSpPr>
          <p:nvPr>
            <p:ph idx="1"/>
          </p:nvPr>
        </p:nvSpPr>
        <p:spPr>
          <a:xfrm>
            <a:off x="145357" y="628083"/>
            <a:ext cx="8853286" cy="4155319"/>
          </a:xfrm>
        </p:spPr>
        <p:txBody>
          <a:bodyPr/>
          <a:lstStyle/>
          <a:p>
            <a:pPr lvl="2">
              <a:lnSpc>
                <a:spcPct val="85000"/>
              </a:lnSpc>
              <a:spcBef>
                <a:spcPct val="30000"/>
              </a:spcBef>
            </a:pPr>
            <a:endParaRPr lang="en-US" sz="1600" dirty="0"/>
          </a:p>
          <a:p>
            <a:pPr marL="0" indent="0" eaLnBrk="1" hangingPunct="1">
              <a:lnSpc>
                <a:spcPct val="85000"/>
              </a:lnSpc>
              <a:spcBef>
                <a:spcPct val="30000"/>
              </a:spcBef>
              <a:buNone/>
            </a:pPr>
            <a:r>
              <a:rPr lang="en-US" sz="1600" dirty="0"/>
              <a:t>Topic 11.9</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Given a multi-site topology, can you design a scalable addressing scheme?</a:t>
            </a:r>
          </a:p>
          <a:p>
            <a:pPr lvl="2">
              <a:lnSpc>
                <a:spcPct val="85000"/>
              </a:lnSpc>
              <a:spcBef>
                <a:spcPct val="30000"/>
              </a:spcBef>
            </a:pPr>
            <a:r>
              <a:rPr lang="en-US" sz="1600" dirty="0"/>
              <a:t>Can you create a logical topology diagram and identify a scalable addressing scheme?</a:t>
            </a:r>
          </a:p>
        </p:txBody>
      </p:sp>
    </p:spTree>
    <p:custDataLst>
      <p:tags r:id="rId1"/>
    </p:custDataLst>
    <p:extLst>
      <p:ext uri="{BB962C8B-B14F-4D97-AF65-F5344CB8AC3E}">
        <p14:creationId xmlns:p14="http://schemas.microsoft.com/office/powerpoint/2010/main" val="3257754296"/>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2316480"/>
            <a:ext cx="6658416" cy="1080143"/>
          </a:xfrm>
        </p:spPr>
        <p:txBody>
          <a:bodyPr/>
          <a:lstStyle/>
          <a:p>
            <a:r>
              <a:rPr lang="en-US" sz="4400" dirty="0">
                <a:solidFill>
                  <a:schemeClr val="accent5">
                    <a:lumMod val="40000"/>
                    <a:lumOff val="60000"/>
                  </a:schemeClr>
                </a:solidFill>
              </a:rPr>
              <a:t>Module 11: IPv4 Addressing</a:t>
            </a:r>
          </a:p>
        </p:txBody>
      </p:sp>
      <p:sp>
        <p:nvSpPr>
          <p:cNvPr id="7" name="Subtitle 6"/>
          <p:cNvSpPr>
            <a:spLocks noGrp="1"/>
          </p:cNvSpPr>
          <p:nvPr>
            <p:ph type="subTitle" idx="1"/>
          </p:nvPr>
        </p:nvSpPr>
        <p:spPr>
          <a:xfrm>
            <a:off x="469497" y="3809526"/>
            <a:ext cx="2368954" cy="902174"/>
          </a:xfrm>
        </p:spPr>
        <p:txBody>
          <a:bodyPr/>
          <a:lstStyle/>
          <a:p>
            <a:r>
              <a:rPr lang="en-US" dirty="0">
                <a:solidFill>
                  <a:schemeClr val="accent5">
                    <a:lumMod val="40000"/>
                    <a:lumOff val="60000"/>
                  </a:schemeClr>
                </a:solidFill>
              </a:rPr>
              <a:t>Introduction to Networks v7.0 (ITN)</a:t>
            </a:r>
          </a:p>
          <a:p>
            <a:endParaRPr lang="en-US" dirty="0"/>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eaLnBrk="1" hangingPunct="1"/>
            <a:r>
              <a:rPr lang="en-US" dirty="0"/>
              <a:t>Module Objectives</a:t>
            </a:r>
          </a:p>
        </p:txBody>
      </p:sp>
      <p:sp>
        <p:nvSpPr>
          <p:cNvPr id="3" name="Rectangle 1">
            <a:extLst>
              <a:ext uri="{FF2B5EF4-FFF2-40B4-BE49-F238E27FC236}">
                <a16:creationId xmlns:a16="http://schemas.microsoft.com/office/drawing/2014/main" id="{B5758CB9-E7D6-4639-ACDC-3F86DC2D2F72}"/>
              </a:ext>
            </a:extLst>
          </p:cNvPr>
          <p:cNvSpPr>
            <a:spLocks noChangeArrowheads="1"/>
          </p:cNvSpPr>
          <p:nvPr/>
        </p:nvSpPr>
        <p:spPr bwMode="auto">
          <a:xfrm>
            <a:off x="169682" y="769893"/>
            <a:ext cx="880463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Module Title: </a:t>
            </a: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IPv4 Addressing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mn-lt"/>
            </a:endParaRPr>
          </a:p>
          <a:p>
            <a:pPr lvl="0" defTabSz="914400" eaLnBrk="0" hangingPunct="0"/>
            <a:r>
              <a:rPr kumimoji="0" lang="en-US" altLang="en-US" sz="16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Module Objective</a:t>
            </a: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 </a:t>
            </a:r>
            <a:r>
              <a:rPr lang="en-CA" altLang="en-US" sz="1600" dirty="0">
                <a:latin typeface="+mn-lt"/>
                <a:ea typeface="Calibri" panose="020F0502020204030204" pitchFamily="34" charset="0"/>
                <a:cs typeface="Calibri" panose="020F0502020204030204" pitchFamily="34" charset="0"/>
              </a:rPr>
              <a:t>Calculate an IPv4 subnetting scheme to efficiently segment your network.</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E974E1EB-2DBE-496F-B0B0-6C44227DA401}"/>
              </a:ext>
            </a:extLst>
          </p:cNvPr>
          <p:cNvGraphicFramePr>
            <a:graphicFrameLocks noGrp="1"/>
          </p:cNvGraphicFramePr>
          <p:nvPr>
            <p:extLst>
              <p:ext uri="{D42A27DB-BD31-4B8C-83A1-F6EECF244321}">
                <p14:modId xmlns:p14="http://schemas.microsoft.com/office/powerpoint/2010/main" val="387433592"/>
              </p:ext>
            </p:extLst>
          </p:nvPr>
        </p:nvGraphicFramePr>
        <p:xfrm>
          <a:off x="396000" y="1620000"/>
          <a:ext cx="8328900" cy="2657508"/>
        </p:xfrm>
        <a:graphic>
          <a:graphicData uri="http://schemas.openxmlformats.org/drawingml/2006/table">
            <a:tbl>
              <a:tblPr firstRow="1" firstCol="1" bandRow="1">
                <a:tableStyleId>{5C22544A-7EE6-4342-B048-85BDC9FD1C3A}</a:tableStyleId>
              </a:tblPr>
              <a:tblGrid>
                <a:gridCol w="4120000">
                  <a:extLst>
                    <a:ext uri="{9D8B030D-6E8A-4147-A177-3AD203B41FA5}">
                      <a16:colId xmlns:a16="http://schemas.microsoft.com/office/drawing/2014/main" val="1523797708"/>
                    </a:ext>
                  </a:extLst>
                </a:gridCol>
                <a:gridCol w="4208900">
                  <a:extLst>
                    <a:ext uri="{9D8B030D-6E8A-4147-A177-3AD203B41FA5}">
                      <a16:colId xmlns:a16="http://schemas.microsoft.com/office/drawing/2014/main" val="2750207184"/>
                    </a:ext>
                  </a:extLst>
                </a:gridCol>
              </a:tblGrid>
              <a:tr h="216347">
                <a:tc>
                  <a:txBody>
                    <a:bodyPr/>
                    <a:lstStyle/>
                    <a:p>
                      <a:pPr marL="0" marR="0">
                        <a:lnSpc>
                          <a:spcPct val="107000"/>
                        </a:lnSpc>
                        <a:spcBef>
                          <a:spcPts val="0"/>
                        </a:spcBef>
                        <a:spcAft>
                          <a:spcPts val="0"/>
                        </a:spcAft>
                      </a:pPr>
                      <a:r>
                        <a:rPr lang="en-US" sz="1400" dirty="0">
                          <a:effectLst/>
                        </a:rPr>
                        <a:t>Topic Title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Topic Objective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4061904"/>
                  </a:ext>
                </a:extLst>
              </a:tr>
              <a:tr h="444151">
                <a:tc>
                  <a:txBody>
                    <a:bodyPr/>
                    <a:lstStyle/>
                    <a:p>
                      <a:pPr marL="0" marR="0">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IPv4 Address Structure</a:t>
                      </a:r>
                    </a:p>
                  </a:txBody>
                  <a:tcPr marL="68580" marR="68580" marT="0" marB="0"/>
                </a:tc>
                <a:tc>
                  <a:txBody>
                    <a:bodyPr/>
                    <a:lstStyle/>
                    <a:p>
                      <a:pPr marL="0" marR="0">
                        <a:lnSpc>
                          <a:spcPct val="107000"/>
                        </a:lnSpc>
                        <a:spcBef>
                          <a:spcPts val="0"/>
                        </a:spcBef>
                        <a:spcAft>
                          <a:spcPts val="0"/>
                        </a:spcAft>
                      </a:pPr>
                      <a:r>
                        <a:rPr lang="en-CA" sz="1400" kern="1200" dirty="0">
                          <a:solidFill>
                            <a:srgbClr val="000000"/>
                          </a:solidFill>
                          <a:effectLst/>
                          <a:latin typeface="+mn-lt"/>
                          <a:ea typeface="+mn-ea"/>
                          <a:cs typeface="+mn-cs"/>
                        </a:rPr>
                        <a:t>Describe the structure of an IPv4 address including the network portion, the host portion, and the subnet mask.</a:t>
                      </a:r>
                      <a:endParaRPr lang="en-US" sz="1400" kern="1200" dirty="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646858405"/>
                  </a:ext>
                </a:extLst>
              </a:tr>
              <a:tr h="315930">
                <a:tc>
                  <a:txBody>
                    <a:bodyPr/>
                    <a:lstStyle/>
                    <a:p>
                      <a:pPr marL="0" marR="0">
                        <a:lnSpc>
                          <a:spcPct val="107000"/>
                        </a:lnSpc>
                        <a:spcBef>
                          <a:spcPts val="0"/>
                        </a:spcBef>
                        <a:spcAft>
                          <a:spcPts val="0"/>
                        </a:spcAft>
                      </a:pPr>
                      <a:r>
                        <a:rPr lang="en-CA" sz="1400" dirty="0">
                          <a:effectLst/>
                          <a:latin typeface="+mn-lt"/>
                          <a:ea typeface="Calibri" panose="020F0502020204030204" pitchFamily="34" charset="0"/>
                          <a:cs typeface="Times New Roman" panose="02020603050405020304" pitchFamily="18" charset="0"/>
                        </a:rPr>
                        <a:t>IPv4 Unicast, Broadcast, and Multicast</a:t>
                      </a:r>
                      <a:endParaRPr lang="en-US"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CA" sz="1400" kern="1200" dirty="0">
                          <a:solidFill>
                            <a:srgbClr val="000000"/>
                          </a:solidFill>
                          <a:effectLst/>
                          <a:latin typeface="+mn-lt"/>
                          <a:ea typeface="+mn-ea"/>
                          <a:cs typeface="+mn-cs"/>
                        </a:rPr>
                        <a:t>Compare the characteristics and uses of the unicast, broadcast and multicast IPv4 addresses.</a:t>
                      </a:r>
                      <a:endParaRPr lang="en-US" sz="1400" kern="1200" dirty="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435904258"/>
                  </a:ext>
                </a:extLst>
              </a:tr>
              <a:tr h="444151">
                <a:tc>
                  <a:txBody>
                    <a:bodyPr/>
                    <a:lstStyle/>
                    <a:p>
                      <a:pPr marL="0" marR="0">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Types of IPv4 Addresses</a:t>
                      </a:r>
                    </a:p>
                  </a:txBody>
                  <a:tcPr marL="68580" marR="68580" marT="0" marB="0"/>
                </a:tc>
                <a:tc>
                  <a:txBody>
                    <a:bodyPr/>
                    <a:lstStyle/>
                    <a:p>
                      <a:pPr marL="0" marR="0">
                        <a:lnSpc>
                          <a:spcPct val="107000"/>
                        </a:lnSpc>
                        <a:spcBef>
                          <a:spcPts val="0"/>
                        </a:spcBef>
                        <a:spcAft>
                          <a:spcPts val="0"/>
                        </a:spcAft>
                      </a:pPr>
                      <a:r>
                        <a:rPr lang="en-CA" sz="1400" kern="1200" dirty="0">
                          <a:solidFill>
                            <a:srgbClr val="000000"/>
                          </a:solidFill>
                          <a:effectLst/>
                          <a:latin typeface="+mn-lt"/>
                          <a:ea typeface="+mn-ea"/>
                          <a:cs typeface="+mn-cs"/>
                        </a:rPr>
                        <a:t>Explain public, private, and reserved IPv4 addresses.</a:t>
                      </a:r>
                      <a:endParaRPr lang="en-US" sz="1400" kern="1200" dirty="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131737215"/>
                  </a:ext>
                </a:extLst>
              </a:tr>
              <a:tr h="444151">
                <a:tc>
                  <a:txBody>
                    <a:bodyPr/>
                    <a:lstStyle/>
                    <a:p>
                      <a:pPr marL="0" marR="0">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Network Segmentation</a:t>
                      </a:r>
                    </a:p>
                  </a:txBody>
                  <a:tcPr marL="68580" marR="68580" marT="0" marB="0"/>
                </a:tc>
                <a:tc>
                  <a:txBody>
                    <a:bodyPr/>
                    <a:lstStyle/>
                    <a:p>
                      <a:pPr marL="0" marR="0">
                        <a:lnSpc>
                          <a:spcPct val="107000"/>
                        </a:lnSpc>
                        <a:spcBef>
                          <a:spcPts val="0"/>
                        </a:spcBef>
                        <a:spcAft>
                          <a:spcPts val="0"/>
                        </a:spcAft>
                      </a:pPr>
                      <a:r>
                        <a:rPr lang="en-CA" sz="1400" kern="1200" dirty="0">
                          <a:solidFill>
                            <a:srgbClr val="000000"/>
                          </a:solidFill>
                          <a:effectLst/>
                          <a:latin typeface="+mn-lt"/>
                          <a:ea typeface="+mn-ea"/>
                          <a:cs typeface="+mn-cs"/>
                        </a:rPr>
                        <a:t>Explain how subnetting segments a network to enable better communication.</a:t>
                      </a:r>
                      <a:endParaRPr lang="en-US" sz="1400" kern="1200" dirty="0">
                        <a:solidFill>
                          <a:srgbClr val="000000"/>
                        </a:solidFill>
                        <a:effectLst/>
                        <a:latin typeface="+mn-lt"/>
                        <a:ea typeface="+mn-ea"/>
                        <a:cs typeface="+mn-cs"/>
                      </a:endParaRPr>
                    </a:p>
                  </a:txBody>
                  <a:tcPr marL="68580" marR="68580" marT="0" marB="0"/>
                </a:tc>
                <a:extLst>
                  <a:ext uri="{0D108BD9-81ED-4DB2-BD59-A6C34878D82A}">
                    <a16:rowId xmlns:a16="http://schemas.microsoft.com/office/drawing/2014/main" val="3818444524"/>
                  </a:ext>
                </a:extLst>
              </a:tr>
              <a:tr h="444151">
                <a:tc>
                  <a:txBody>
                    <a:bodyPr/>
                    <a:lstStyle/>
                    <a:p>
                      <a:pPr marL="0" marR="0">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Subnet an IPv4 Network</a:t>
                      </a:r>
                    </a:p>
                  </a:txBody>
                  <a:tcPr marL="68580" marR="68580" marT="0" marB="0"/>
                </a:tc>
                <a:tc>
                  <a:txBody>
                    <a:bodyPr/>
                    <a:lstStyle/>
                    <a:p>
                      <a:pPr marL="0" marR="0">
                        <a:lnSpc>
                          <a:spcPct val="107000"/>
                        </a:lnSpc>
                        <a:spcBef>
                          <a:spcPts val="0"/>
                        </a:spcBef>
                        <a:spcAft>
                          <a:spcPts val="0"/>
                        </a:spcAft>
                      </a:pPr>
                      <a:r>
                        <a:rPr lang="en-US" sz="1400" kern="1200" dirty="0">
                          <a:solidFill>
                            <a:srgbClr val="000000"/>
                          </a:solidFill>
                          <a:effectLst/>
                          <a:latin typeface="+mn-lt"/>
                          <a:ea typeface="+mn-ea"/>
                          <a:cs typeface="+mn-cs"/>
                        </a:rPr>
                        <a:t>Calculate IPv4 subnets for a /24 prefix.</a:t>
                      </a:r>
                    </a:p>
                  </a:txBody>
                  <a:tcPr marL="68580" marR="68580" marT="0" marB="0"/>
                </a:tc>
                <a:extLst>
                  <a:ext uri="{0D108BD9-81ED-4DB2-BD59-A6C34878D82A}">
                    <a16:rowId xmlns:a16="http://schemas.microsoft.com/office/drawing/2014/main" val="1846877670"/>
                  </a:ext>
                </a:extLst>
              </a:tr>
            </a:tbl>
          </a:graphicData>
        </a:graphic>
      </p:graphicFrame>
    </p:spTree>
    <p:custDataLst>
      <p:tags r:id="rId1"/>
    </p:custDataLst>
    <p:extLst>
      <p:ext uri="{BB962C8B-B14F-4D97-AF65-F5344CB8AC3E}">
        <p14:creationId xmlns:p14="http://schemas.microsoft.com/office/powerpoint/2010/main" val="945709179"/>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eaLnBrk="1" hangingPunct="1"/>
            <a:r>
              <a:rPr lang="en-US" dirty="0"/>
              <a:t>Module Objectives (Cont.)</a:t>
            </a:r>
          </a:p>
        </p:txBody>
      </p:sp>
      <p:sp>
        <p:nvSpPr>
          <p:cNvPr id="3" name="Rectangle 1">
            <a:extLst>
              <a:ext uri="{FF2B5EF4-FFF2-40B4-BE49-F238E27FC236}">
                <a16:creationId xmlns:a16="http://schemas.microsoft.com/office/drawing/2014/main" id="{B5758CB9-E7D6-4639-ACDC-3F86DC2D2F72}"/>
              </a:ext>
            </a:extLst>
          </p:cNvPr>
          <p:cNvSpPr>
            <a:spLocks noChangeArrowheads="1"/>
          </p:cNvSpPr>
          <p:nvPr/>
        </p:nvSpPr>
        <p:spPr bwMode="auto">
          <a:xfrm>
            <a:off x="169682" y="769893"/>
            <a:ext cx="880463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Module Title: </a:t>
            </a: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IPv4 Addressing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mn-lt"/>
            </a:endParaRPr>
          </a:p>
          <a:p>
            <a:pPr lvl="0" defTabSz="914400" eaLnBrk="0" hangingPunct="0"/>
            <a:r>
              <a:rPr kumimoji="0" lang="en-US" altLang="en-US" sz="16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Module Objective</a:t>
            </a:r>
            <a:r>
              <a:rPr kumimoji="0" lang="en-US" altLang="en-US" sz="16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 </a:t>
            </a:r>
            <a:r>
              <a:rPr lang="en-CA" altLang="en-US" sz="1600" dirty="0">
                <a:latin typeface="+mn-lt"/>
                <a:ea typeface="Calibri" panose="020F0502020204030204" pitchFamily="34" charset="0"/>
                <a:cs typeface="Calibri" panose="020F0502020204030204" pitchFamily="34" charset="0"/>
              </a:rPr>
              <a:t>Calculate an IPv4 subnetting scheme to efficiently segment your network.</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E974E1EB-2DBE-496F-B0B0-6C44227DA401}"/>
              </a:ext>
            </a:extLst>
          </p:cNvPr>
          <p:cNvGraphicFramePr>
            <a:graphicFrameLocks noGrp="1"/>
          </p:cNvGraphicFramePr>
          <p:nvPr>
            <p:extLst>
              <p:ext uri="{D42A27DB-BD31-4B8C-83A1-F6EECF244321}">
                <p14:modId xmlns:p14="http://schemas.microsoft.com/office/powerpoint/2010/main" val="1992067022"/>
              </p:ext>
            </p:extLst>
          </p:nvPr>
        </p:nvGraphicFramePr>
        <p:xfrm>
          <a:off x="396000" y="1620000"/>
          <a:ext cx="8328900" cy="1989234"/>
        </p:xfrm>
        <a:graphic>
          <a:graphicData uri="http://schemas.openxmlformats.org/drawingml/2006/table">
            <a:tbl>
              <a:tblPr firstRow="1" firstCol="1" bandRow="1">
                <a:tableStyleId>{5C22544A-7EE6-4342-B048-85BDC9FD1C3A}</a:tableStyleId>
              </a:tblPr>
              <a:tblGrid>
                <a:gridCol w="4120000">
                  <a:extLst>
                    <a:ext uri="{9D8B030D-6E8A-4147-A177-3AD203B41FA5}">
                      <a16:colId xmlns:a16="http://schemas.microsoft.com/office/drawing/2014/main" val="1523797708"/>
                    </a:ext>
                  </a:extLst>
                </a:gridCol>
                <a:gridCol w="4208900">
                  <a:extLst>
                    <a:ext uri="{9D8B030D-6E8A-4147-A177-3AD203B41FA5}">
                      <a16:colId xmlns:a16="http://schemas.microsoft.com/office/drawing/2014/main" val="2750207184"/>
                    </a:ext>
                  </a:extLst>
                </a:gridCol>
              </a:tblGrid>
              <a:tr h="216347">
                <a:tc>
                  <a:txBody>
                    <a:bodyPr/>
                    <a:lstStyle/>
                    <a:p>
                      <a:pPr marL="0" marR="0">
                        <a:lnSpc>
                          <a:spcPct val="107000"/>
                        </a:lnSpc>
                        <a:spcBef>
                          <a:spcPts val="0"/>
                        </a:spcBef>
                        <a:spcAft>
                          <a:spcPts val="0"/>
                        </a:spcAft>
                      </a:pPr>
                      <a:r>
                        <a:rPr lang="en-US" sz="1400" dirty="0">
                          <a:effectLst/>
                        </a:rPr>
                        <a:t>Topic Title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400" dirty="0">
                          <a:effectLst/>
                        </a:rPr>
                        <a:t>Topic Objective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4061904"/>
                  </a:ext>
                </a:extLst>
              </a:tr>
              <a:tr h="444151">
                <a:tc>
                  <a:txBody>
                    <a:bodyPr/>
                    <a:lstStyle/>
                    <a:p>
                      <a:pPr marL="0" marR="0">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Subnetting a /16 and a /8 Prefix</a:t>
                      </a:r>
                    </a:p>
                  </a:txBody>
                  <a:tcPr marL="68580" marR="68580" marT="0" marB="0"/>
                </a:tc>
                <a:tc>
                  <a:txBody>
                    <a:bodyPr/>
                    <a:lstStyle/>
                    <a:p>
                      <a:pPr marL="0" marR="0">
                        <a:lnSpc>
                          <a:spcPct val="107000"/>
                        </a:lnSpc>
                        <a:spcBef>
                          <a:spcPts val="0"/>
                        </a:spcBef>
                        <a:spcAft>
                          <a:spcPts val="0"/>
                        </a:spcAft>
                      </a:pPr>
                      <a:r>
                        <a:rPr lang="en-US" sz="1400" kern="1200" dirty="0">
                          <a:solidFill>
                            <a:srgbClr val="000000"/>
                          </a:solidFill>
                          <a:effectLst/>
                          <a:latin typeface="+mn-lt"/>
                          <a:ea typeface="+mn-ea"/>
                          <a:cs typeface="+mn-cs"/>
                        </a:rPr>
                        <a:t>Calculate IPv4 subnets for a /16 and a /8 prefix.</a:t>
                      </a:r>
                    </a:p>
                  </a:txBody>
                  <a:tcPr marL="68580" marR="68580" marT="0" marB="0"/>
                </a:tc>
                <a:extLst>
                  <a:ext uri="{0D108BD9-81ED-4DB2-BD59-A6C34878D82A}">
                    <a16:rowId xmlns:a16="http://schemas.microsoft.com/office/drawing/2014/main" val="1646858405"/>
                  </a:ext>
                </a:extLst>
              </a:tr>
              <a:tr h="315930">
                <a:tc>
                  <a:txBody>
                    <a:bodyPr/>
                    <a:lstStyle/>
                    <a:p>
                      <a:pPr marL="0" marR="0">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Subnetting to Meet Requirements</a:t>
                      </a:r>
                    </a:p>
                  </a:txBody>
                  <a:tcPr marL="68580" marR="68580" marT="0" marB="0"/>
                </a:tc>
                <a:tc>
                  <a:txBody>
                    <a:bodyPr/>
                    <a:lstStyle/>
                    <a:p>
                      <a:pPr marL="0" marR="0">
                        <a:lnSpc>
                          <a:spcPct val="107000"/>
                        </a:lnSpc>
                        <a:spcBef>
                          <a:spcPts val="0"/>
                        </a:spcBef>
                        <a:spcAft>
                          <a:spcPts val="0"/>
                        </a:spcAft>
                      </a:pPr>
                      <a:r>
                        <a:rPr lang="en-US" sz="1400" kern="1200" dirty="0">
                          <a:solidFill>
                            <a:srgbClr val="000000"/>
                          </a:solidFill>
                          <a:effectLst/>
                          <a:latin typeface="+mn-lt"/>
                          <a:ea typeface="+mn-ea"/>
                          <a:cs typeface="+mn-cs"/>
                        </a:rPr>
                        <a:t>Given a set of requirements for subnetting, implement an IPv4 addressing scheme.</a:t>
                      </a:r>
                    </a:p>
                  </a:txBody>
                  <a:tcPr marL="68580" marR="68580" marT="0" marB="0"/>
                </a:tc>
                <a:extLst>
                  <a:ext uri="{0D108BD9-81ED-4DB2-BD59-A6C34878D82A}">
                    <a16:rowId xmlns:a16="http://schemas.microsoft.com/office/drawing/2014/main" val="1435904258"/>
                  </a:ext>
                </a:extLst>
              </a:tr>
              <a:tr h="444151">
                <a:tc>
                  <a:txBody>
                    <a:bodyPr/>
                    <a:lstStyle/>
                    <a:p>
                      <a:pPr marL="0" marR="0">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Variable Length Subnet Masking (VLSM)</a:t>
                      </a:r>
                    </a:p>
                  </a:txBody>
                  <a:tcPr marL="68580" marR="68580" marT="0" marB="0"/>
                </a:tc>
                <a:tc>
                  <a:txBody>
                    <a:bodyPr/>
                    <a:lstStyle/>
                    <a:p>
                      <a:pPr marL="0" marR="0">
                        <a:lnSpc>
                          <a:spcPct val="107000"/>
                        </a:lnSpc>
                        <a:spcBef>
                          <a:spcPts val="0"/>
                        </a:spcBef>
                        <a:spcAft>
                          <a:spcPts val="0"/>
                        </a:spcAft>
                      </a:pPr>
                      <a:r>
                        <a:rPr lang="en-US" sz="1400" kern="1200" dirty="0">
                          <a:solidFill>
                            <a:srgbClr val="000000"/>
                          </a:solidFill>
                          <a:effectLst/>
                          <a:latin typeface="+mn-lt"/>
                          <a:ea typeface="+mn-ea"/>
                          <a:cs typeface="+mn-cs"/>
                        </a:rPr>
                        <a:t>Explain how to create a flexible addressing scheme using variable length subnet masking (VLSM).</a:t>
                      </a:r>
                    </a:p>
                  </a:txBody>
                  <a:tcPr marL="68580" marR="68580" marT="0" marB="0"/>
                </a:tc>
                <a:extLst>
                  <a:ext uri="{0D108BD9-81ED-4DB2-BD59-A6C34878D82A}">
                    <a16:rowId xmlns:a16="http://schemas.microsoft.com/office/drawing/2014/main" val="131737215"/>
                  </a:ext>
                </a:extLst>
              </a:tr>
              <a:tr h="444151">
                <a:tc>
                  <a:txBody>
                    <a:bodyPr/>
                    <a:lstStyle/>
                    <a:p>
                      <a:pPr marL="0" marR="0">
                        <a:lnSpc>
                          <a:spcPct val="107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Structured Design</a:t>
                      </a:r>
                    </a:p>
                  </a:txBody>
                  <a:tcPr marL="68580" marR="68580" marT="0" marB="0"/>
                </a:tc>
                <a:tc>
                  <a:txBody>
                    <a:bodyPr/>
                    <a:lstStyle/>
                    <a:p>
                      <a:pPr marL="0" marR="0">
                        <a:lnSpc>
                          <a:spcPct val="107000"/>
                        </a:lnSpc>
                        <a:spcBef>
                          <a:spcPts val="0"/>
                        </a:spcBef>
                        <a:spcAft>
                          <a:spcPts val="0"/>
                        </a:spcAft>
                      </a:pPr>
                      <a:r>
                        <a:rPr lang="en-US" sz="1400" kern="1200" dirty="0">
                          <a:solidFill>
                            <a:srgbClr val="000000"/>
                          </a:solidFill>
                          <a:effectLst/>
                          <a:latin typeface="+mn-lt"/>
                          <a:ea typeface="+mn-ea"/>
                          <a:cs typeface="+mn-cs"/>
                        </a:rPr>
                        <a:t>Implement a VLSM addressing scheme.</a:t>
                      </a:r>
                    </a:p>
                  </a:txBody>
                  <a:tcPr marL="68580" marR="68580" marT="0" marB="0"/>
                </a:tc>
                <a:extLst>
                  <a:ext uri="{0D108BD9-81ED-4DB2-BD59-A6C34878D82A}">
                    <a16:rowId xmlns:a16="http://schemas.microsoft.com/office/drawing/2014/main" val="3818444524"/>
                  </a:ext>
                </a:extLst>
              </a:tr>
            </a:tbl>
          </a:graphicData>
        </a:graphic>
      </p:graphicFrame>
    </p:spTree>
    <p:custDataLst>
      <p:tags r:id="rId1"/>
    </p:custDataLst>
    <p:extLst>
      <p:ext uri="{BB962C8B-B14F-4D97-AF65-F5344CB8AC3E}">
        <p14:creationId xmlns:p14="http://schemas.microsoft.com/office/powerpoint/2010/main" val="339660083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598042" cy="929640"/>
          </a:xfrm>
        </p:spPr>
        <p:txBody>
          <a:bodyPr/>
          <a:lstStyle/>
          <a:p>
            <a:r>
              <a:rPr lang="en-US" dirty="0">
                <a:solidFill>
                  <a:schemeClr val="accent5">
                    <a:lumMod val="40000"/>
                    <a:lumOff val="60000"/>
                  </a:schemeClr>
                </a:solidFill>
              </a:rPr>
              <a:t>11.1 IPv4 Address Structure</a:t>
            </a:r>
            <a:br>
              <a:rPr lang="en-US" dirty="0">
                <a:solidFill>
                  <a:schemeClr val="accent5">
                    <a:lumMod val="40000"/>
                    <a:lumOff val="60000"/>
                  </a:schemeClr>
                </a:solidFill>
              </a:rPr>
            </a:b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IPv4 Address Structure</a:t>
            </a:r>
            <a:br>
              <a:rPr lang="en-US" dirty="0"/>
            </a:br>
            <a:r>
              <a:rPr lang="en-US" sz="2400" dirty="0"/>
              <a:t>Network and Host Portions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2085744"/>
          </a:xfrm>
        </p:spPr>
        <p:txBody>
          <a:bodyPr/>
          <a:lstStyle/>
          <a:p>
            <a:pPr marL="342900" indent="-342900" algn="l">
              <a:buFont typeface="Arial" panose="020B0604020202020204" pitchFamily="34" charset="0"/>
              <a:buChar char="•"/>
            </a:pPr>
            <a:r>
              <a:rPr lang="en-CA" sz="1600" dirty="0">
                <a:solidFill>
                  <a:srgbClr val="000000"/>
                </a:solidFill>
              </a:rPr>
              <a:t>An IPv4 address is a 32-bit hierarchical address that is made up of a network portion and a host portion. </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When determining the network portion versus the host portion, you must look at the 32-bit stream.</a:t>
            </a:r>
          </a:p>
          <a:p>
            <a:pPr marL="342900" indent="-342900" algn="l">
              <a:buFont typeface="Arial" panose="020B0604020202020204" pitchFamily="34" charset="0"/>
              <a:buChar char="•"/>
            </a:pPr>
            <a:r>
              <a:rPr lang="en-CA" sz="1600" dirty="0">
                <a:solidFill>
                  <a:srgbClr val="000000"/>
                </a:solidFill>
              </a:rPr>
              <a:t>A subnet mask is used to determine the network and host portions. </a:t>
            </a:r>
            <a:endParaRPr lang="en-US" sz="1600" dirty="0">
              <a:solidFill>
                <a:srgbClr val="000000"/>
              </a:solidFill>
            </a:endParaRPr>
          </a:p>
        </p:txBody>
      </p:sp>
      <p:pic>
        <p:nvPicPr>
          <p:cNvPr id="2" name="Picture 1">
            <a:extLst>
              <a:ext uri="{FF2B5EF4-FFF2-40B4-BE49-F238E27FC236}">
                <a16:creationId xmlns:a16="http://schemas.microsoft.com/office/drawing/2014/main" id="{45D4F014-EE3C-4707-828B-FA78C75DBDCD}"/>
              </a:ext>
            </a:extLst>
          </p:cNvPr>
          <p:cNvPicPr>
            <a:picLocks noChangeAspect="1"/>
          </p:cNvPicPr>
          <p:nvPr/>
        </p:nvPicPr>
        <p:blipFill>
          <a:blip r:embed="rId3"/>
          <a:stretch>
            <a:fillRect/>
          </a:stretch>
        </p:blipFill>
        <p:spPr>
          <a:xfrm>
            <a:off x="2050804" y="3066806"/>
            <a:ext cx="4457929" cy="1524078"/>
          </a:xfrm>
          <a:prstGeom prst="rect">
            <a:avLst/>
          </a:prstGeom>
        </p:spPr>
      </p:pic>
    </p:spTree>
    <p:extLst>
      <p:ext uri="{BB962C8B-B14F-4D97-AF65-F5344CB8AC3E}">
        <p14:creationId xmlns:p14="http://schemas.microsoft.com/office/powerpoint/2010/main" val="1671064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a:xfrm>
            <a:off x="1" y="50629"/>
            <a:ext cx="9144000" cy="757551"/>
          </a:xfrm>
        </p:spPr>
        <p:txBody>
          <a:bodyPr/>
          <a:lstStyle/>
          <a:p>
            <a:r>
              <a:rPr lang="en-US" dirty="0"/>
              <a:t>Instructor Materials – Module 11 Planning Guide</a:t>
            </a:r>
          </a:p>
        </p:txBody>
      </p:sp>
      <p:sp>
        <p:nvSpPr>
          <p:cNvPr id="4099" name="Rectangle 34"/>
          <p:cNvSpPr>
            <a:spLocks noGrp="1" noChangeArrowheads="1"/>
          </p:cNvSpPr>
          <p:nvPr>
            <p:ph idx="1"/>
          </p:nvPr>
        </p:nvSpPr>
        <p:spPr>
          <a:xfrm>
            <a:off x="145357" y="808179"/>
            <a:ext cx="8433035" cy="3773247"/>
          </a:xfrm>
        </p:spPr>
        <p:txBody>
          <a:bodyPr/>
          <a:lstStyle/>
          <a:p>
            <a:pPr marL="0" indent="0">
              <a:buNone/>
            </a:pPr>
            <a:r>
              <a:rPr lang="en-CA" dirty="0"/>
              <a:t>This PowerPoint deck is divided in two parts:</a:t>
            </a:r>
          </a:p>
          <a:p>
            <a:pPr>
              <a:buFont typeface="Arial" panose="020B0604020202020204" pitchFamily="34" charset="0"/>
              <a:buChar char="•"/>
            </a:pPr>
            <a:r>
              <a:rPr lang="en-US" dirty="0"/>
              <a:t>Instructor Planning Guide</a:t>
            </a:r>
            <a:endParaRPr lang="en-CA" dirty="0"/>
          </a:p>
          <a:p>
            <a:pPr lvl="1"/>
            <a:r>
              <a:rPr lang="en-CA" dirty="0"/>
              <a:t>Information to help you become familiar with the module</a:t>
            </a:r>
          </a:p>
          <a:p>
            <a:pPr lvl="1"/>
            <a:r>
              <a:rPr lang="en-CA" dirty="0"/>
              <a:t>Teaching aids</a:t>
            </a:r>
          </a:p>
          <a:p>
            <a:pPr>
              <a:buFont typeface="Arial" panose="020B0604020202020204" pitchFamily="34" charset="0"/>
              <a:buChar char="•"/>
            </a:pPr>
            <a:r>
              <a:rPr lang="en-CA" dirty="0"/>
              <a:t>Instructor Class Presentation</a:t>
            </a:r>
          </a:p>
          <a:p>
            <a:pPr lvl="1"/>
            <a:r>
              <a:rPr lang="en-CA" dirty="0"/>
              <a:t>Optional slides that you can use in the classroom</a:t>
            </a:r>
          </a:p>
          <a:p>
            <a:pPr lvl="1"/>
            <a:r>
              <a:rPr lang="en-CA" dirty="0"/>
              <a:t>Begins on slide </a:t>
            </a:r>
            <a:r>
              <a:rPr lang="en-CA"/>
              <a:t># 15</a:t>
            </a:r>
            <a:endParaRPr lang="en-CA" dirty="0"/>
          </a:p>
          <a:p>
            <a:pPr marL="142875" lvl="1" indent="0" algn="ctr">
              <a:buNone/>
            </a:pPr>
            <a:r>
              <a:rPr lang="en-CA" sz="1600" b="1" dirty="0"/>
              <a:t>Note</a:t>
            </a:r>
            <a:r>
              <a:rPr lang="en-CA" sz="1600" dirty="0"/>
              <a:t>: Remove the Planning Guide from this presentation before sharing with anyone.</a:t>
            </a:r>
          </a:p>
          <a:p>
            <a:pPr marL="0" indent="0">
              <a:buNone/>
            </a:pPr>
            <a:r>
              <a:rPr lang="en-CA" sz="1600" b="1" dirty="0">
                <a:solidFill>
                  <a:schemeClr val="accent4"/>
                </a:solidFill>
              </a:rPr>
              <a:t>For additional help and resources go to the Instructor Home Page and Course Resources for this course. </a:t>
            </a:r>
            <a:r>
              <a:rPr lang="en-US" sz="1600" b="1" dirty="0">
                <a:solidFill>
                  <a:schemeClr val="accent4"/>
                </a:solidFill>
              </a:rPr>
              <a:t>You also can visit the professional development site on netacad.com, the official Cisco Networking Academy Facebook page, or Instructor Only FB group.</a:t>
            </a:r>
            <a:endParaRPr lang="en-CA" sz="1600" b="1" dirty="0">
              <a:solidFill>
                <a:schemeClr val="accent4"/>
              </a:solidFill>
            </a:endParaRP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IPv4 Address Structure</a:t>
            </a:r>
            <a:br>
              <a:rPr lang="en-US" dirty="0"/>
            </a:br>
            <a:r>
              <a:rPr lang="en-US" sz="2400" dirty="0"/>
              <a:t>The Subnet Mask</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731837"/>
          </a:xfrm>
        </p:spPr>
        <p:txBody>
          <a:bodyPr/>
          <a:lstStyle/>
          <a:p>
            <a:pPr marL="342900" indent="-342900" algn="l">
              <a:buFont typeface="Arial" panose="020B0604020202020204" pitchFamily="34" charset="0"/>
              <a:buChar char="•"/>
            </a:pPr>
            <a:r>
              <a:rPr lang="en-CA" sz="1600" dirty="0">
                <a:solidFill>
                  <a:srgbClr val="000000"/>
                </a:solidFill>
              </a:rPr>
              <a:t>To identify the network and host portions of an IPv4 address, the subnet mask is compared to the IPv4 address bit for bit, from left to right.</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p:txBody>
      </p:sp>
      <p:sp>
        <p:nvSpPr>
          <p:cNvPr id="5" name="Content Placeholder 3">
            <a:extLst>
              <a:ext uri="{FF2B5EF4-FFF2-40B4-BE49-F238E27FC236}">
                <a16:creationId xmlns:a16="http://schemas.microsoft.com/office/drawing/2014/main" id="{F127D040-EF9A-41B6-A2B0-0C5D87D85AC1}"/>
              </a:ext>
            </a:extLst>
          </p:cNvPr>
          <p:cNvSpPr txBox="1">
            <a:spLocks/>
          </p:cNvSpPr>
          <p:nvPr/>
        </p:nvSpPr>
        <p:spPr>
          <a:xfrm>
            <a:off x="431971" y="1684028"/>
            <a:ext cx="3031991" cy="1546852"/>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indent="-342900" algn="l">
              <a:buFont typeface="Arial" panose="020B0604020202020204" pitchFamily="34" charset="0"/>
              <a:buChar char="•"/>
            </a:pPr>
            <a:r>
              <a:rPr lang="en-CA" sz="1600" dirty="0">
                <a:solidFill>
                  <a:srgbClr val="000000"/>
                </a:solidFill>
              </a:rPr>
              <a:t>The actual process used to identify the network and host portions is called ANDing.</a:t>
            </a:r>
          </a:p>
          <a:p>
            <a:pPr marL="342900" indent="-342900" algn="l">
              <a:buFont typeface="Arial" panose="020B0604020202020204" pitchFamily="34" charset="0"/>
              <a:buChar char="•"/>
            </a:pPr>
            <a:endParaRPr lang="en-CA" sz="1600" dirty="0">
              <a:solidFill>
                <a:srgbClr val="000000"/>
              </a:solidFill>
            </a:endParaRPr>
          </a:p>
        </p:txBody>
      </p:sp>
      <p:pic>
        <p:nvPicPr>
          <p:cNvPr id="2" name="Picture 1">
            <a:extLst>
              <a:ext uri="{FF2B5EF4-FFF2-40B4-BE49-F238E27FC236}">
                <a16:creationId xmlns:a16="http://schemas.microsoft.com/office/drawing/2014/main" id="{82DA54EB-7DE0-40F0-802E-91DE00F2C9A7}"/>
              </a:ext>
            </a:extLst>
          </p:cNvPr>
          <p:cNvPicPr>
            <a:picLocks noChangeAspect="1"/>
          </p:cNvPicPr>
          <p:nvPr/>
        </p:nvPicPr>
        <p:blipFill>
          <a:blip r:embed="rId3"/>
          <a:stretch>
            <a:fillRect/>
          </a:stretch>
        </p:blipFill>
        <p:spPr>
          <a:xfrm>
            <a:off x="3874858" y="1710838"/>
            <a:ext cx="4470630" cy="2159111"/>
          </a:xfrm>
          <a:prstGeom prst="rect">
            <a:avLst/>
          </a:prstGeom>
          <a:ln>
            <a:solidFill>
              <a:srgbClr val="0070C0"/>
            </a:solidFill>
          </a:ln>
        </p:spPr>
      </p:pic>
    </p:spTree>
    <p:extLst>
      <p:ext uri="{BB962C8B-B14F-4D97-AF65-F5344CB8AC3E}">
        <p14:creationId xmlns:p14="http://schemas.microsoft.com/office/powerpoint/2010/main" val="3257850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IPv4 Address Structure</a:t>
            </a:r>
            <a:br>
              <a:rPr lang="en-US" dirty="0"/>
            </a:br>
            <a:r>
              <a:rPr lang="en-US" sz="2400" dirty="0"/>
              <a:t>The Prefix Length</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510802"/>
          </a:xfrm>
        </p:spPr>
        <p:txBody>
          <a:bodyPr/>
          <a:lstStyle/>
          <a:p>
            <a:pPr marL="342900" indent="-342900" algn="l">
              <a:buFont typeface="Arial" panose="020B0604020202020204" pitchFamily="34" charset="0"/>
              <a:buChar char="•"/>
            </a:pPr>
            <a:r>
              <a:rPr lang="en-CA" sz="1600" dirty="0">
                <a:solidFill>
                  <a:srgbClr val="000000"/>
                </a:solidFill>
              </a:rPr>
              <a:t>A prefix length is a less cumbersome method used to identify a subnet mask address.</a:t>
            </a:r>
            <a:endParaRPr lang="en-US" sz="1600" dirty="0">
              <a:solidFill>
                <a:srgbClr val="000000"/>
              </a:solidFill>
            </a:endParaRPr>
          </a:p>
        </p:txBody>
      </p:sp>
      <p:sp>
        <p:nvSpPr>
          <p:cNvPr id="5" name="Content Placeholder 3">
            <a:extLst>
              <a:ext uri="{FF2B5EF4-FFF2-40B4-BE49-F238E27FC236}">
                <a16:creationId xmlns:a16="http://schemas.microsoft.com/office/drawing/2014/main" id="{121F958E-C237-4731-8453-C4FA21B38C3F}"/>
              </a:ext>
            </a:extLst>
          </p:cNvPr>
          <p:cNvSpPr txBox="1">
            <a:spLocks/>
          </p:cNvSpPr>
          <p:nvPr/>
        </p:nvSpPr>
        <p:spPr>
          <a:xfrm>
            <a:off x="431970" y="1447090"/>
            <a:ext cx="337623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indent="-342900" algn="l">
              <a:buFont typeface="Arial" panose="020B0604020202020204" pitchFamily="34" charset="0"/>
              <a:buChar char="•"/>
            </a:pPr>
            <a:r>
              <a:rPr lang="en-CA" sz="1600" dirty="0">
                <a:solidFill>
                  <a:srgbClr val="000000"/>
                </a:solidFill>
              </a:rPr>
              <a:t>The prefix length is the number of bits set to 1 in the subnet mask. </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It is written in “slash notation” therefore, count the number of bits in the subnet mask and prepend it with a slash.</a:t>
            </a:r>
          </a:p>
        </p:txBody>
      </p:sp>
      <p:graphicFrame>
        <p:nvGraphicFramePr>
          <p:cNvPr id="2" name="Table 1">
            <a:extLst>
              <a:ext uri="{FF2B5EF4-FFF2-40B4-BE49-F238E27FC236}">
                <a16:creationId xmlns:a16="http://schemas.microsoft.com/office/drawing/2014/main" id="{F233CEE0-728D-4198-87F2-5E9774E181A6}"/>
              </a:ext>
            </a:extLst>
          </p:cNvPr>
          <p:cNvGraphicFramePr>
            <a:graphicFrameLocks noGrp="1"/>
          </p:cNvGraphicFramePr>
          <p:nvPr>
            <p:extLst>
              <p:ext uri="{D42A27DB-BD31-4B8C-83A1-F6EECF244321}">
                <p14:modId xmlns:p14="http://schemas.microsoft.com/office/powerpoint/2010/main" val="1207012623"/>
              </p:ext>
            </p:extLst>
          </p:nvPr>
        </p:nvGraphicFramePr>
        <p:xfrm>
          <a:off x="4046221" y="1366221"/>
          <a:ext cx="4762500" cy="3452000"/>
        </p:xfrm>
        <a:graphic>
          <a:graphicData uri="http://schemas.openxmlformats.org/drawingml/2006/table">
            <a:tbl>
              <a:tblPr firstRow="1" bandRow="1">
                <a:tableStyleId>{5C22544A-7EE6-4342-B048-85BDC9FD1C3A}</a:tableStyleId>
              </a:tblPr>
              <a:tblGrid>
                <a:gridCol w="1150619">
                  <a:extLst>
                    <a:ext uri="{9D8B030D-6E8A-4147-A177-3AD203B41FA5}">
                      <a16:colId xmlns:a16="http://schemas.microsoft.com/office/drawing/2014/main" val="2853717215"/>
                    </a:ext>
                  </a:extLst>
                </a:gridCol>
                <a:gridCol w="2628321">
                  <a:extLst>
                    <a:ext uri="{9D8B030D-6E8A-4147-A177-3AD203B41FA5}">
                      <a16:colId xmlns:a16="http://schemas.microsoft.com/office/drawing/2014/main" val="3859420295"/>
                    </a:ext>
                  </a:extLst>
                </a:gridCol>
                <a:gridCol w="983560">
                  <a:extLst>
                    <a:ext uri="{9D8B030D-6E8A-4147-A177-3AD203B41FA5}">
                      <a16:colId xmlns:a16="http://schemas.microsoft.com/office/drawing/2014/main" val="2152541703"/>
                    </a:ext>
                  </a:extLst>
                </a:gridCol>
              </a:tblGrid>
              <a:tr h="340940">
                <a:tc>
                  <a:txBody>
                    <a:bodyPr/>
                    <a:lstStyle/>
                    <a:p>
                      <a:pPr algn="l" fontAlgn="ctr"/>
                      <a:r>
                        <a:rPr lang="en-CA" sz="1050" b="1" dirty="0">
                          <a:effectLst/>
                        </a:rPr>
                        <a:t>Subnet Mask</a:t>
                      </a:r>
                      <a:endParaRPr lang="en-CA" sz="1050" dirty="0">
                        <a:effectLst/>
                      </a:endParaRPr>
                    </a:p>
                  </a:txBody>
                  <a:tcPr marL="31750" marR="31750" marT="31750" marB="31750" anchor="ctr"/>
                </a:tc>
                <a:tc>
                  <a:txBody>
                    <a:bodyPr/>
                    <a:lstStyle/>
                    <a:p>
                      <a:pPr algn="l" fontAlgn="ctr"/>
                      <a:r>
                        <a:rPr lang="en-CA" sz="1050" b="1" dirty="0">
                          <a:effectLst/>
                        </a:rPr>
                        <a:t>32-bit Address</a:t>
                      </a:r>
                      <a:endParaRPr lang="en-CA" sz="1050" dirty="0">
                        <a:effectLst/>
                      </a:endParaRPr>
                    </a:p>
                  </a:txBody>
                  <a:tcPr marL="31750" marR="31750" marT="31750" marB="31750" anchor="ctr"/>
                </a:tc>
                <a:tc>
                  <a:txBody>
                    <a:bodyPr/>
                    <a:lstStyle/>
                    <a:p>
                      <a:pPr algn="l" fontAlgn="ctr"/>
                      <a:r>
                        <a:rPr lang="en-CA" sz="1050" b="1" dirty="0">
                          <a:effectLst/>
                        </a:rPr>
                        <a:t>Prefix </a:t>
                      </a:r>
                    </a:p>
                    <a:p>
                      <a:pPr algn="l" fontAlgn="ctr"/>
                      <a:r>
                        <a:rPr lang="en-CA" sz="1050" b="1" dirty="0">
                          <a:effectLst/>
                        </a:rPr>
                        <a:t>Length</a:t>
                      </a:r>
                      <a:endParaRPr lang="en-CA" sz="1050" dirty="0">
                        <a:effectLst/>
                      </a:endParaRPr>
                    </a:p>
                  </a:txBody>
                  <a:tcPr marL="31750" marR="31750" marT="31750" marB="31750" anchor="ctr"/>
                </a:tc>
                <a:extLst>
                  <a:ext uri="{0D108BD9-81ED-4DB2-BD59-A6C34878D82A}">
                    <a16:rowId xmlns:a16="http://schemas.microsoft.com/office/drawing/2014/main" val="1617726287"/>
                  </a:ext>
                </a:extLst>
              </a:tr>
              <a:tr h="340940">
                <a:tc>
                  <a:txBody>
                    <a:bodyPr/>
                    <a:lstStyle/>
                    <a:p>
                      <a:pPr fontAlgn="ctr"/>
                      <a:r>
                        <a:rPr lang="en-CA" sz="1000" b="0" dirty="0">
                          <a:effectLst/>
                        </a:rPr>
                        <a:t>255.0.0.0</a:t>
                      </a:r>
                    </a:p>
                  </a:txBody>
                  <a:tcPr marL="31750" marR="31750" marT="31750" marB="31750" anchor="ctr"/>
                </a:tc>
                <a:tc>
                  <a:txBody>
                    <a:bodyPr/>
                    <a:lstStyle/>
                    <a:p>
                      <a:pPr rtl="0" fontAlgn="ctr"/>
                      <a:r>
                        <a:rPr lang="en-CA" sz="1000" b="0" dirty="0">
                          <a:effectLst/>
                        </a:rPr>
                        <a:t>11111111.00000000.00000000.00000000</a:t>
                      </a:r>
                    </a:p>
                  </a:txBody>
                  <a:tcPr marL="31750" marR="31750" marT="31750" marB="31750" anchor="ctr"/>
                </a:tc>
                <a:tc>
                  <a:txBody>
                    <a:bodyPr/>
                    <a:lstStyle/>
                    <a:p>
                      <a:pPr fontAlgn="ctr"/>
                      <a:r>
                        <a:rPr lang="en-CA" sz="1000" b="0" dirty="0">
                          <a:effectLst/>
                        </a:rPr>
                        <a:t>/8</a:t>
                      </a:r>
                    </a:p>
                  </a:txBody>
                  <a:tcPr marL="31750" marR="31750" marT="31750" marB="31750" anchor="ctr"/>
                </a:tc>
                <a:extLst>
                  <a:ext uri="{0D108BD9-81ED-4DB2-BD59-A6C34878D82A}">
                    <a16:rowId xmlns:a16="http://schemas.microsoft.com/office/drawing/2014/main" val="3476665342"/>
                  </a:ext>
                </a:extLst>
              </a:tr>
              <a:tr h="340940">
                <a:tc>
                  <a:txBody>
                    <a:bodyPr/>
                    <a:lstStyle/>
                    <a:p>
                      <a:pPr fontAlgn="ctr"/>
                      <a:r>
                        <a:rPr lang="en-CA" sz="1000" b="0" dirty="0">
                          <a:effectLst/>
                        </a:rPr>
                        <a:t>255.255.0.0</a:t>
                      </a:r>
                    </a:p>
                  </a:txBody>
                  <a:tcPr marL="31750" marR="31750" marT="31750" marB="31750" anchor="ctr"/>
                </a:tc>
                <a:tc>
                  <a:txBody>
                    <a:bodyPr/>
                    <a:lstStyle/>
                    <a:p>
                      <a:pPr rtl="0" fontAlgn="ctr"/>
                      <a:r>
                        <a:rPr lang="en-CA" sz="1000" b="0" dirty="0">
                          <a:effectLst/>
                        </a:rPr>
                        <a:t>11111111.11111111.00000000.00000000</a:t>
                      </a:r>
                    </a:p>
                  </a:txBody>
                  <a:tcPr marL="31750" marR="31750" marT="31750" marB="31750" anchor="ctr"/>
                </a:tc>
                <a:tc>
                  <a:txBody>
                    <a:bodyPr/>
                    <a:lstStyle/>
                    <a:p>
                      <a:pPr fontAlgn="ctr"/>
                      <a:r>
                        <a:rPr lang="en-CA" sz="1000" b="0" dirty="0">
                          <a:effectLst/>
                        </a:rPr>
                        <a:t>/16</a:t>
                      </a:r>
                    </a:p>
                  </a:txBody>
                  <a:tcPr marL="31750" marR="31750" marT="31750" marB="31750" anchor="ctr"/>
                </a:tc>
                <a:extLst>
                  <a:ext uri="{0D108BD9-81ED-4DB2-BD59-A6C34878D82A}">
                    <a16:rowId xmlns:a16="http://schemas.microsoft.com/office/drawing/2014/main" val="863355901"/>
                  </a:ext>
                </a:extLst>
              </a:tr>
              <a:tr h="340940">
                <a:tc>
                  <a:txBody>
                    <a:bodyPr/>
                    <a:lstStyle/>
                    <a:p>
                      <a:pPr fontAlgn="ctr"/>
                      <a:r>
                        <a:rPr lang="en-CA" sz="1000" b="0" dirty="0">
                          <a:effectLst/>
                        </a:rPr>
                        <a:t>255.255.255.0</a:t>
                      </a:r>
                    </a:p>
                  </a:txBody>
                  <a:tcPr marL="31750" marR="31750" marT="31750" marB="31750" anchor="ctr"/>
                </a:tc>
                <a:tc>
                  <a:txBody>
                    <a:bodyPr/>
                    <a:lstStyle/>
                    <a:p>
                      <a:pPr rtl="0" fontAlgn="ctr"/>
                      <a:r>
                        <a:rPr lang="en-CA" sz="1000" b="0" dirty="0">
                          <a:effectLst/>
                        </a:rPr>
                        <a:t>11111111.11111111.11111111.00000000</a:t>
                      </a:r>
                    </a:p>
                  </a:txBody>
                  <a:tcPr marL="31750" marR="31750" marT="31750" marB="31750" anchor="ctr"/>
                </a:tc>
                <a:tc>
                  <a:txBody>
                    <a:bodyPr/>
                    <a:lstStyle/>
                    <a:p>
                      <a:pPr fontAlgn="ctr"/>
                      <a:r>
                        <a:rPr lang="en-CA" sz="1000" b="0" dirty="0">
                          <a:effectLst/>
                        </a:rPr>
                        <a:t>/24</a:t>
                      </a:r>
                    </a:p>
                  </a:txBody>
                  <a:tcPr marL="31750" marR="31750" marT="31750" marB="31750" anchor="ctr"/>
                </a:tc>
                <a:extLst>
                  <a:ext uri="{0D108BD9-81ED-4DB2-BD59-A6C34878D82A}">
                    <a16:rowId xmlns:a16="http://schemas.microsoft.com/office/drawing/2014/main" val="2609772987"/>
                  </a:ext>
                </a:extLst>
              </a:tr>
              <a:tr h="340940">
                <a:tc>
                  <a:txBody>
                    <a:bodyPr/>
                    <a:lstStyle/>
                    <a:p>
                      <a:pPr fontAlgn="ctr"/>
                      <a:r>
                        <a:rPr lang="en-CA" sz="1000" b="0" dirty="0">
                          <a:effectLst/>
                        </a:rPr>
                        <a:t>255.255.255.128</a:t>
                      </a:r>
                    </a:p>
                  </a:txBody>
                  <a:tcPr marL="31750" marR="31750" marT="31750" marB="31750" anchor="ctr"/>
                </a:tc>
                <a:tc>
                  <a:txBody>
                    <a:bodyPr/>
                    <a:lstStyle/>
                    <a:p>
                      <a:pPr rtl="0" fontAlgn="ctr"/>
                      <a:r>
                        <a:rPr lang="en-CA" sz="1000" b="0" dirty="0">
                          <a:effectLst/>
                        </a:rPr>
                        <a:t>11111111.11111111.11111111.10000000</a:t>
                      </a:r>
                    </a:p>
                  </a:txBody>
                  <a:tcPr marL="31750" marR="31750" marT="31750" marB="31750" anchor="ctr"/>
                </a:tc>
                <a:tc>
                  <a:txBody>
                    <a:bodyPr/>
                    <a:lstStyle/>
                    <a:p>
                      <a:pPr fontAlgn="ctr"/>
                      <a:r>
                        <a:rPr lang="en-CA" sz="1000" b="0" dirty="0">
                          <a:effectLst/>
                        </a:rPr>
                        <a:t>/25</a:t>
                      </a:r>
                    </a:p>
                  </a:txBody>
                  <a:tcPr marL="31750" marR="31750" marT="31750" marB="31750" anchor="ctr"/>
                </a:tc>
                <a:extLst>
                  <a:ext uri="{0D108BD9-81ED-4DB2-BD59-A6C34878D82A}">
                    <a16:rowId xmlns:a16="http://schemas.microsoft.com/office/drawing/2014/main" val="1362219286"/>
                  </a:ext>
                </a:extLst>
              </a:tr>
              <a:tr h="340940">
                <a:tc>
                  <a:txBody>
                    <a:bodyPr/>
                    <a:lstStyle/>
                    <a:p>
                      <a:pPr fontAlgn="ctr"/>
                      <a:r>
                        <a:rPr lang="en-CA" sz="1000" b="0" dirty="0">
                          <a:effectLst/>
                        </a:rPr>
                        <a:t>255.255.255.192</a:t>
                      </a:r>
                    </a:p>
                  </a:txBody>
                  <a:tcPr marL="31750" marR="31750" marT="31750" marB="31750" anchor="ctr"/>
                </a:tc>
                <a:tc>
                  <a:txBody>
                    <a:bodyPr/>
                    <a:lstStyle/>
                    <a:p>
                      <a:pPr rtl="0" fontAlgn="ctr"/>
                      <a:r>
                        <a:rPr lang="en-CA" sz="1000" b="0" dirty="0">
                          <a:effectLst/>
                        </a:rPr>
                        <a:t>11111111.11111111.11111111.11000000</a:t>
                      </a:r>
                    </a:p>
                  </a:txBody>
                  <a:tcPr marL="31750" marR="31750" marT="31750" marB="31750" anchor="ctr"/>
                </a:tc>
                <a:tc>
                  <a:txBody>
                    <a:bodyPr/>
                    <a:lstStyle/>
                    <a:p>
                      <a:pPr fontAlgn="ctr"/>
                      <a:r>
                        <a:rPr lang="en-CA" sz="1000" b="0" dirty="0">
                          <a:effectLst/>
                        </a:rPr>
                        <a:t>/26</a:t>
                      </a:r>
                    </a:p>
                  </a:txBody>
                  <a:tcPr marL="31750" marR="31750" marT="31750" marB="31750" anchor="ctr"/>
                </a:tc>
                <a:extLst>
                  <a:ext uri="{0D108BD9-81ED-4DB2-BD59-A6C34878D82A}">
                    <a16:rowId xmlns:a16="http://schemas.microsoft.com/office/drawing/2014/main" val="2881816204"/>
                  </a:ext>
                </a:extLst>
              </a:tr>
              <a:tr h="340940">
                <a:tc>
                  <a:txBody>
                    <a:bodyPr/>
                    <a:lstStyle/>
                    <a:p>
                      <a:pPr fontAlgn="ctr"/>
                      <a:r>
                        <a:rPr lang="en-CA" sz="1000" b="0" dirty="0">
                          <a:effectLst/>
                        </a:rPr>
                        <a:t>255.255.255.224</a:t>
                      </a:r>
                    </a:p>
                  </a:txBody>
                  <a:tcPr marL="31750" marR="31750" marT="31750" marB="31750" anchor="ctr"/>
                </a:tc>
                <a:tc>
                  <a:txBody>
                    <a:bodyPr/>
                    <a:lstStyle/>
                    <a:p>
                      <a:pPr rtl="0" fontAlgn="ctr"/>
                      <a:r>
                        <a:rPr lang="en-CA" sz="1000" b="0" dirty="0">
                          <a:effectLst/>
                        </a:rPr>
                        <a:t>11111111.11111111.11111111.11100000</a:t>
                      </a:r>
                    </a:p>
                  </a:txBody>
                  <a:tcPr marL="31750" marR="31750" marT="31750" marB="31750" anchor="ctr"/>
                </a:tc>
                <a:tc>
                  <a:txBody>
                    <a:bodyPr/>
                    <a:lstStyle/>
                    <a:p>
                      <a:pPr fontAlgn="ctr"/>
                      <a:r>
                        <a:rPr lang="en-CA" sz="1000" b="0" dirty="0">
                          <a:effectLst/>
                        </a:rPr>
                        <a:t>/27</a:t>
                      </a:r>
                    </a:p>
                  </a:txBody>
                  <a:tcPr marL="31750" marR="31750" marT="31750" marB="31750" anchor="ctr"/>
                </a:tc>
                <a:extLst>
                  <a:ext uri="{0D108BD9-81ED-4DB2-BD59-A6C34878D82A}">
                    <a16:rowId xmlns:a16="http://schemas.microsoft.com/office/drawing/2014/main" val="1859046036"/>
                  </a:ext>
                </a:extLst>
              </a:tr>
              <a:tr h="340940">
                <a:tc>
                  <a:txBody>
                    <a:bodyPr/>
                    <a:lstStyle/>
                    <a:p>
                      <a:pPr fontAlgn="ctr"/>
                      <a:r>
                        <a:rPr lang="en-CA" sz="1000" b="0" dirty="0">
                          <a:effectLst/>
                        </a:rPr>
                        <a:t>255.255.255.240</a:t>
                      </a:r>
                    </a:p>
                  </a:txBody>
                  <a:tcPr marL="31750" marR="31750" marT="31750" marB="31750" anchor="ctr"/>
                </a:tc>
                <a:tc>
                  <a:txBody>
                    <a:bodyPr/>
                    <a:lstStyle/>
                    <a:p>
                      <a:pPr rtl="0" fontAlgn="ctr"/>
                      <a:r>
                        <a:rPr lang="en-CA" sz="1000" b="0" dirty="0">
                          <a:effectLst/>
                        </a:rPr>
                        <a:t>11111111.11111111.11111111.11110000</a:t>
                      </a:r>
                    </a:p>
                  </a:txBody>
                  <a:tcPr marL="31750" marR="31750" marT="31750" marB="31750" anchor="ctr"/>
                </a:tc>
                <a:tc>
                  <a:txBody>
                    <a:bodyPr/>
                    <a:lstStyle/>
                    <a:p>
                      <a:pPr fontAlgn="ctr"/>
                      <a:r>
                        <a:rPr lang="en-CA" sz="1000" b="0" dirty="0">
                          <a:effectLst/>
                        </a:rPr>
                        <a:t>/28</a:t>
                      </a:r>
                    </a:p>
                  </a:txBody>
                  <a:tcPr marL="31750" marR="31750" marT="31750" marB="31750" anchor="ctr"/>
                </a:tc>
                <a:extLst>
                  <a:ext uri="{0D108BD9-81ED-4DB2-BD59-A6C34878D82A}">
                    <a16:rowId xmlns:a16="http://schemas.microsoft.com/office/drawing/2014/main" val="2913653739"/>
                  </a:ext>
                </a:extLst>
              </a:tr>
              <a:tr h="340940">
                <a:tc>
                  <a:txBody>
                    <a:bodyPr/>
                    <a:lstStyle/>
                    <a:p>
                      <a:pPr fontAlgn="ctr"/>
                      <a:r>
                        <a:rPr lang="en-CA" sz="1000" b="0" dirty="0">
                          <a:effectLst/>
                        </a:rPr>
                        <a:t>255.255.255.248</a:t>
                      </a:r>
                    </a:p>
                  </a:txBody>
                  <a:tcPr marL="31750" marR="31750" marT="31750" marB="31750" anchor="ctr"/>
                </a:tc>
                <a:tc>
                  <a:txBody>
                    <a:bodyPr/>
                    <a:lstStyle/>
                    <a:p>
                      <a:pPr rtl="0" fontAlgn="ctr"/>
                      <a:r>
                        <a:rPr lang="en-CA" sz="1000" b="0" dirty="0">
                          <a:effectLst/>
                        </a:rPr>
                        <a:t>11111111.11111111.11111111.11111000</a:t>
                      </a:r>
                    </a:p>
                  </a:txBody>
                  <a:tcPr marL="31750" marR="31750" marT="31750" marB="31750" anchor="ctr"/>
                </a:tc>
                <a:tc>
                  <a:txBody>
                    <a:bodyPr/>
                    <a:lstStyle/>
                    <a:p>
                      <a:pPr fontAlgn="ctr"/>
                      <a:r>
                        <a:rPr lang="en-CA" sz="1000" b="0" dirty="0">
                          <a:effectLst/>
                        </a:rPr>
                        <a:t>/29</a:t>
                      </a:r>
                    </a:p>
                  </a:txBody>
                  <a:tcPr marL="31750" marR="31750" marT="31750" marB="31750" anchor="ctr"/>
                </a:tc>
                <a:extLst>
                  <a:ext uri="{0D108BD9-81ED-4DB2-BD59-A6C34878D82A}">
                    <a16:rowId xmlns:a16="http://schemas.microsoft.com/office/drawing/2014/main" val="200304742"/>
                  </a:ext>
                </a:extLst>
              </a:tr>
              <a:tr h="340940">
                <a:tc>
                  <a:txBody>
                    <a:bodyPr/>
                    <a:lstStyle/>
                    <a:p>
                      <a:pPr fontAlgn="ctr"/>
                      <a:r>
                        <a:rPr lang="en-CA" sz="1000" b="0" dirty="0">
                          <a:effectLst/>
                        </a:rPr>
                        <a:t>255.255.255.252</a:t>
                      </a:r>
                    </a:p>
                  </a:txBody>
                  <a:tcPr marL="31750" marR="31750" marT="31750" marB="31750" anchor="ctr"/>
                </a:tc>
                <a:tc>
                  <a:txBody>
                    <a:bodyPr/>
                    <a:lstStyle/>
                    <a:p>
                      <a:pPr rtl="0" fontAlgn="ctr"/>
                      <a:r>
                        <a:rPr lang="en-CA" sz="1000" b="0" dirty="0">
                          <a:effectLst/>
                        </a:rPr>
                        <a:t>11111111.11111111.11111111.11111100</a:t>
                      </a:r>
                    </a:p>
                  </a:txBody>
                  <a:tcPr marL="31750" marR="31750" marT="31750" marB="31750" anchor="ctr"/>
                </a:tc>
                <a:tc>
                  <a:txBody>
                    <a:bodyPr/>
                    <a:lstStyle/>
                    <a:p>
                      <a:pPr fontAlgn="ctr"/>
                      <a:r>
                        <a:rPr lang="en-CA" sz="1000" b="0" dirty="0">
                          <a:effectLst/>
                        </a:rPr>
                        <a:t>/30</a:t>
                      </a:r>
                    </a:p>
                  </a:txBody>
                  <a:tcPr marL="31750" marR="31750" marT="31750" marB="31750" anchor="ctr"/>
                </a:tc>
                <a:extLst>
                  <a:ext uri="{0D108BD9-81ED-4DB2-BD59-A6C34878D82A}">
                    <a16:rowId xmlns:a16="http://schemas.microsoft.com/office/drawing/2014/main" val="235243754"/>
                  </a:ext>
                </a:extLst>
              </a:tr>
            </a:tbl>
          </a:graphicData>
        </a:graphic>
      </p:graphicFrame>
    </p:spTree>
    <p:extLst>
      <p:ext uri="{BB962C8B-B14F-4D97-AF65-F5344CB8AC3E}">
        <p14:creationId xmlns:p14="http://schemas.microsoft.com/office/powerpoint/2010/main" val="3152352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IPv4 Address Structure</a:t>
            </a:r>
            <a:br>
              <a:rPr lang="en-US" dirty="0"/>
            </a:br>
            <a:r>
              <a:rPr lang="en-CA" sz="2400" dirty="0"/>
              <a:t>Determining the Network: Logical AND</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1522021"/>
          </a:xfrm>
        </p:spPr>
        <p:txBody>
          <a:bodyPr/>
          <a:lstStyle/>
          <a:p>
            <a:pPr marL="342900" indent="-342900" algn="l">
              <a:buFont typeface="Arial" panose="020B0604020202020204" pitchFamily="34" charset="0"/>
              <a:buChar char="•"/>
            </a:pPr>
            <a:r>
              <a:rPr lang="en-CA" sz="1600" dirty="0">
                <a:solidFill>
                  <a:srgbClr val="000000"/>
                </a:solidFill>
              </a:rPr>
              <a:t>A logical AND Boolean operation is used in determining the network address.</a:t>
            </a:r>
          </a:p>
          <a:p>
            <a:pPr marL="415985" lvl="1" indent="-342900">
              <a:buFont typeface="Arial" panose="020B0604020202020204" pitchFamily="34" charset="0"/>
              <a:buChar char="•"/>
            </a:pPr>
            <a:r>
              <a:rPr lang="en-CA" dirty="0">
                <a:solidFill>
                  <a:srgbClr val="000000"/>
                </a:solidFill>
              </a:rPr>
              <a:t>Logical AND is the comparison of two bits where only a 1 AND 1 produces a 1 and any other combination results in a 0.</a:t>
            </a:r>
          </a:p>
          <a:p>
            <a:pPr marL="415985" lvl="1" indent="-342900">
              <a:buFont typeface="Arial" panose="020B0604020202020204" pitchFamily="34" charset="0"/>
              <a:buChar char="•"/>
            </a:pPr>
            <a:r>
              <a:rPr lang="en-CA" dirty="0">
                <a:solidFill>
                  <a:srgbClr val="000000"/>
                </a:solidFill>
              </a:rPr>
              <a:t>1 AND 1 = 1, 0 AND 1 = 0, 1 AND 0 = 0, 0 AND 0 = 0</a:t>
            </a:r>
          </a:p>
          <a:p>
            <a:pPr marL="415985" lvl="1" indent="-342900">
              <a:buFont typeface="Arial" panose="020B0604020202020204" pitchFamily="34" charset="0"/>
              <a:buChar char="•"/>
            </a:pPr>
            <a:r>
              <a:rPr lang="en-CA" dirty="0">
                <a:solidFill>
                  <a:srgbClr val="000000"/>
                </a:solidFill>
              </a:rPr>
              <a:t>1 = True and 0  = False</a:t>
            </a:r>
            <a:endParaRPr lang="en-CA" sz="1600" dirty="0">
              <a:solidFill>
                <a:srgbClr val="000000"/>
              </a:solidFill>
            </a:endParaRPr>
          </a:p>
        </p:txBody>
      </p:sp>
      <p:sp>
        <p:nvSpPr>
          <p:cNvPr id="5" name="Content Placeholder 3">
            <a:extLst>
              <a:ext uri="{FF2B5EF4-FFF2-40B4-BE49-F238E27FC236}">
                <a16:creationId xmlns:a16="http://schemas.microsoft.com/office/drawing/2014/main" id="{3528EAA4-4ECB-4719-8E9E-7DE8051ABB69}"/>
              </a:ext>
            </a:extLst>
          </p:cNvPr>
          <p:cNvSpPr txBox="1">
            <a:spLocks/>
          </p:cNvSpPr>
          <p:nvPr/>
        </p:nvSpPr>
        <p:spPr>
          <a:xfrm>
            <a:off x="431971" y="2483539"/>
            <a:ext cx="3849573" cy="1987652"/>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indent="-342900" algn="l">
              <a:buFont typeface="Arial" panose="020B0604020202020204" pitchFamily="34" charset="0"/>
              <a:buChar char="•"/>
            </a:pPr>
            <a:r>
              <a:rPr lang="en-CA" sz="1600" dirty="0">
                <a:solidFill>
                  <a:srgbClr val="000000"/>
                </a:solidFill>
              </a:rPr>
              <a:t>To identify the network address, the host IPv4 address is logically ANDed, bit by bit, with the subnet mask to identify the network address.</a:t>
            </a:r>
          </a:p>
          <a:p>
            <a:pPr marL="342900" indent="-342900" algn="l">
              <a:buFont typeface="Arial" panose="020B0604020202020204" pitchFamily="34" charset="0"/>
              <a:buChar char="•"/>
            </a:pPr>
            <a:endParaRPr lang="en-CA" sz="1600" dirty="0">
              <a:solidFill>
                <a:srgbClr val="000000"/>
              </a:solidFill>
            </a:endParaRPr>
          </a:p>
        </p:txBody>
      </p:sp>
      <p:pic>
        <p:nvPicPr>
          <p:cNvPr id="2" name="Picture 1">
            <a:extLst>
              <a:ext uri="{FF2B5EF4-FFF2-40B4-BE49-F238E27FC236}">
                <a16:creationId xmlns:a16="http://schemas.microsoft.com/office/drawing/2014/main" id="{9F2917F7-70A6-4627-8200-4118CE19CA50}"/>
              </a:ext>
            </a:extLst>
          </p:cNvPr>
          <p:cNvPicPr>
            <a:picLocks noChangeAspect="1"/>
          </p:cNvPicPr>
          <p:nvPr/>
        </p:nvPicPr>
        <p:blipFill>
          <a:blip r:embed="rId3"/>
          <a:stretch>
            <a:fillRect/>
          </a:stretch>
        </p:blipFill>
        <p:spPr>
          <a:xfrm>
            <a:off x="4381158" y="2377440"/>
            <a:ext cx="4534133" cy="1987652"/>
          </a:xfrm>
          <a:prstGeom prst="rect">
            <a:avLst/>
          </a:prstGeom>
        </p:spPr>
      </p:pic>
    </p:spTree>
    <p:extLst>
      <p:ext uri="{BB962C8B-B14F-4D97-AF65-F5344CB8AC3E}">
        <p14:creationId xmlns:p14="http://schemas.microsoft.com/office/powerpoint/2010/main" val="2687004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IPv4 Address Structure</a:t>
            </a:r>
            <a:br>
              <a:rPr lang="en-US" dirty="0"/>
            </a:br>
            <a:r>
              <a:rPr lang="en-CA" sz="2400" dirty="0"/>
              <a:t>Video – Network, Host and Broadcast Addresses</a:t>
            </a:r>
            <a:endParaRPr lang="en-US" sz="2400" dirty="0"/>
          </a:p>
        </p:txBody>
      </p:sp>
      <p:sp>
        <p:nvSpPr>
          <p:cNvPr id="6" name="Content Placeholder 3">
            <a:extLst>
              <a:ext uri="{FF2B5EF4-FFF2-40B4-BE49-F238E27FC236}">
                <a16:creationId xmlns:a16="http://schemas.microsoft.com/office/drawing/2014/main" id="{201ED4EE-A438-4923-8A5A-4E8EDE0D676B}"/>
              </a:ext>
            </a:extLst>
          </p:cNvPr>
          <p:cNvSpPr txBox="1">
            <a:spLocks/>
          </p:cNvSpPr>
          <p:nvPr/>
        </p:nvSpPr>
        <p:spPr>
          <a:xfrm>
            <a:off x="431971" y="864846"/>
            <a:ext cx="8280057" cy="1522021"/>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l"/>
            <a:r>
              <a:rPr lang="en-CA" sz="1600" dirty="0">
                <a:solidFill>
                  <a:srgbClr val="000000"/>
                </a:solidFill>
              </a:rPr>
              <a:t>This video will cover the following:</a:t>
            </a:r>
          </a:p>
          <a:p>
            <a:pPr marL="342900" indent="-342900" algn="l">
              <a:buFont typeface="Arial" panose="020B0604020202020204" pitchFamily="34" charset="0"/>
              <a:buChar char="•"/>
            </a:pPr>
            <a:r>
              <a:rPr lang="en-CA" sz="1600" dirty="0">
                <a:solidFill>
                  <a:srgbClr val="000000"/>
                </a:solidFill>
              </a:rPr>
              <a:t>Network address</a:t>
            </a:r>
          </a:p>
          <a:p>
            <a:pPr marL="342900" indent="-342900" algn="l">
              <a:buFont typeface="Arial" panose="020B0604020202020204" pitchFamily="34" charset="0"/>
              <a:buChar char="•"/>
            </a:pPr>
            <a:r>
              <a:rPr lang="en-CA" sz="1600" dirty="0">
                <a:solidFill>
                  <a:srgbClr val="000000"/>
                </a:solidFill>
              </a:rPr>
              <a:t>Broadcast Address</a:t>
            </a:r>
          </a:p>
          <a:p>
            <a:pPr marL="342900" indent="-342900" algn="l">
              <a:buFont typeface="Arial" panose="020B0604020202020204" pitchFamily="34" charset="0"/>
              <a:buChar char="•"/>
            </a:pPr>
            <a:r>
              <a:rPr lang="en-CA" sz="1600" dirty="0">
                <a:solidFill>
                  <a:srgbClr val="000000"/>
                </a:solidFill>
              </a:rPr>
              <a:t>First usable host</a:t>
            </a:r>
          </a:p>
          <a:p>
            <a:pPr marL="342900" indent="-342900" algn="l">
              <a:buFont typeface="Arial" panose="020B0604020202020204" pitchFamily="34" charset="0"/>
              <a:buChar char="•"/>
            </a:pPr>
            <a:r>
              <a:rPr lang="en-CA" sz="1600" dirty="0">
                <a:solidFill>
                  <a:srgbClr val="000000"/>
                </a:solidFill>
              </a:rPr>
              <a:t>Last usable host</a:t>
            </a:r>
          </a:p>
        </p:txBody>
      </p:sp>
    </p:spTree>
    <p:extLst>
      <p:ext uri="{BB962C8B-B14F-4D97-AF65-F5344CB8AC3E}">
        <p14:creationId xmlns:p14="http://schemas.microsoft.com/office/powerpoint/2010/main" val="292222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IPv4 Address Structure</a:t>
            </a:r>
            <a:br>
              <a:rPr lang="en-US" dirty="0"/>
            </a:br>
            <a:r>
              <a:rPr lang="en-CA" sz="2400" dirty="0"/>
              <a:t>Network, Host, and Broadcast Addresses</a:t>
            </a:r>
            <a:endParaRPr lang="en-US" sz="2400" dirty="0"/>
          </a:p>
        </p:txBody>
      </p:sp>
      <p:pic>
        <p:nvPicPr>
          <p:cNvPr id="2" name="Picture 1">
            <a:extLst>
              <a:ext uri="{FF2B5EF4-FFF2-40B4-BE49-F238E27FC236}">
                <a16:creationId xmlns:a16="http://schemas.microsoft.com/office/drawing/2014/main" id="{AAC2E9A2-7F9F-404A-B632-433B3DD70A30}"/>
              </a:ext>
            </a:extLst>
          </p:cNvPr>
          <p:cNvPicPr>
            <a:picLocks noChangeAspect="1"/>
          </p:cNvPicPr>
          <p:nvPr/>
        </p:nvPicPr>
        <p:blipFill>
          <a:blip r:embed="rId3"/>
          <a:stretch>
            <a:fillRect/>
          </a:stretch>
        </p:blipFill>
        <p:spPr>
          <a:xfrm>
            <a:off x="431971" y="2222298"/>
            <a:ext cx="2898633" cy="1607424"/>
          </a:xfrm>
          <a:prstGeom prst="rect">
            <a:avLst/>
          </a:prstGeom>
        </p:spPr>
      </p:pic>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5667615" cy="1328383"/>
          </a:xfrm>
        </p:spPr>
        <p:txBody>
          <a:bodyPr/>
          <a:lstStyle/>
          <a:p>
            <a:pPr marL="342900" indent="-342900" algn="l">
              <a:buFont typeface="Arial" panose="020B0604020202020204" pitchFamily="34" charset="0"/>
              <a:buChar char="•"/>
            </a:pPr>
            <a:r>
              <a:rPr lang="en-CA" sz="1600" dirty="0">
                <a:solidFill>
                  <a:srgbClr val="000000"/>
                </a:solidFill>
              </a:rPr>
              <a:t>Within each network are three types of IP addresses:</a:t>
            </a:r>
          </a:p>
          <a:p>
            <a:pPr marL="415985" lvl="1" indent="-342900">
              <a:buFont typeface="Arial" panose="020B0604020202020204" pitchFamily="34" charset="0"/>
              <a:buChar char="•"/>
            </a:pPr>
            <a:r>
              <a:rPr lang="en-CA" dirty="0">
                <a:solidFill>
                  <a:srgbClr val="000000"/>
                </a:solidFill>
              </a:rPr>
              <a:t>Network address</a:t>
            </a:r>
          </a:p>
          <a:p>
            <a:pPr marL="415985" lvl="1" indent="-342900">
              <a:buFont typeface="Arial" panose="020B0604020202020204" pitchFamily="34" charset="0"/>
              <a:buChar char="•"/>
            </a:pPr>
            <a:r>
              <a:rPr lang="en-CA" dirty="0">
                <a:solidFill>
                  <a:srgbClr val="000000"/>
                </a:solidFill>
              </a:rPr>
              <a:t>Host addresses</a:t>
            </a:r>
          </a:p>
          <a:p>
            <a:pPr marL="415985" lvl="1" indent="-342900">
              <a:buFont typeface="Arial" panose="020B0604020202020204" pitchFamily="34" charset="0"/>
              <a:buChar char="•"/>
            </a:pPr>
            <a:r>
              <a:rPr lang="en-CA" dirty="0">
                <a:solidFill>
                  <a:srgbClr val="000000"/>
                </a:solidFill>
              </a:rPr>
              <a:t>Broadcast address</a:t>
            </a:r>
            <a:endParaRPr lang="en-US" dirty="0">
              <a:solidFill>
                <a:srgbClr val="000000"/>
              </a:solidFill>
            </a:endParaRPr>
          </a:p>
        </p:txBody>
      </p:sp>
      <p:graphicFrame>
        <p:nvGraphicFramePr>
          <p:cNvPr id="6" name="Table 5">
            <a:extLst>
              <a:ext uri="{FF2B5EF4-FFF2-40B4-BE49-F238E27FC236}">
                <a16:creationId xmlns:a16="http://schemas.microsoft.com/office/drawing/2014/main" id="{663C58AD-E4FB-4E6F-A2AA-5493C4001BAD}"/>
              </a:ext>
            </a:extLst>
          </p:cNvPr>
          <p:cNvGraphicFramePr>
            <a:graphicFrameLocks noGrp="1"/>
          </p:cNvGraphicFramePr>
          <p:nvPr>
            <p:extLst>
              <p:ext uri="{D42A27DB-BD31-4B8C-83A1-F6EECF244321}">
                <p14:modId xmlns:p14="http://schemas.microsoft.com/office/powerpoint/2010/main" val="1207636514"/>
              </p:ext>
            </p:extLst>
          </p:nvPr>
        </p:nvGraphicFramePr>
        <p:xfrm>
          <a:off x="3512820" y="2247024"/>
          <a:ext cx="5494020" cy="2237740"/>
        </p:xfrm>
        <a:graphic>
          <a:graphicData uri="http://schemas.openxmlformats.org/drawingml/2006/table">
            <a:tbl>
              <a:tblPr firstRow="1" bandRow="1">
                <a:tableStyleId>{5C22544A-7EE6-4342-B048-85BDC9FD1C3A}</a:tableStyleId>
              </a:tblPr>
              <a:tblGrid>
                <a:gridCol w="1363980">
                  <a:extLst>
                    <a:ext uri="{9D8B030D-6E8A-4147-A177-3AD203B41FA5}">
                      <a16:colId xmlns:a16="http://schemas.microsoft.com/office/drawing/2014/main" val="6951079"/>
                    </a:ext>
                  </a:extLst>
                </a:gridCol>
                <a:gridCol w="2461260">
                  <a:extLst>
                    <a:ext uri="{9D8B030D-6E8A-4147-A177-3AD203B41FA5}">
                      <a16:colId xmlns:a16="http://schemas.microsoft.com/office/drawing/2014/main" val="3669600987"/>
                    </a:ext>
                  </a:extLst>
                </a:gridCol>
                <a:gridCol w="822960">
                  <a:extLst>
                    <a:ext uri="{9D8B030D-6E8A-4147-A177-3AD203B41FA5}">
                      <a16:colId xmlns:a16="http://schemas.microsoft.com/office/drawing/2014/main" val="1195186617"/>
                    </a:ext>
                  </a:extLst>
                </a:gridCol>
                <a:gridCol w="845820">
                  <a:extLst>
                    <a:ext uri="{9D8B030D-6E8A-4147-A177-3AD203B41FA5}">
                      <a16:colId xmlns:a16="http://schemas.microsoft.com/office/drawing/2014/main" val="3408647017"/>
                    </a:ext>
                  </a:extLst>
                </a:gridCol>
              </a:tblGrid>
              <a:tr h="370840">
                <a:tc>
                  <a:txBody>
                    <a:bodyPr/>
                    <a:lstStyle/>
                    <a:p>
                      <a:endParaRPr lang="en-CA" sz="1200" dirty="0"/>
                    </a:p>
                  </a:txBody>
                  <a:tcPr marL="31750" marR="31750" marT="31750" marB="31750" anchor="ctr">
                    <a:noFill/>
                  </a:tcPr>
                </a:tc>
                <a:tc>
                  <a:txBody>
                    <a:bodyPr/>
                    <a:lstStyle/>
                    <a:p>
                      <a:pPr algn="ctr" fontAlgn="ctr"/>
                      <a:r>
                        <a:rPr lang="en-CA" sz="1050" b="1" dirty="0">
                          <a:effectLst/>
                        </a:rPr>
                        <a:t>Network Portion</a:t>
                      </a:r>
                      <a:endParaRPr lang="en-CA" sz="1050" dirty="0">
                        <a:effectLst/>
                      </a:endParaRPr>
                    </a:p>
                  </a:txBody>
                  <a:tcPr marL="31750" marR="31750" marT="31750" marB="31750" anchor="ctr"/>
                </a:tc>
                <a:tc>
                  <a:txBody>
                    <a:bodyPr/>
                    <a:lstStyle/>
                    <a:p>
                      <a:pPr algn="ctr" fontAlgn="ctr"/>
                      <a:r>
                        <a:rPr lang="en-CA" sz="1050" b="1" dirty="0">
                          <a:effectLst/>
                        </a:rPr>
                        <a:t>Host Portion</a:t>
                      </a:r>
                      <a:endParaRPr lang="en-CA" sz="1050" dirty="0">
                        <a:effectLst/>
                      </a:endParaRPr>
                    </a:p>
                  </a:txBody>
                  <a:tcPr marL="31750" marR="31750" marT="31750" marB="31750" anchor="ctr"/>
                </a:tc>
                <a:tc>
                  <a:txBody>
                    <a:bodyPr/>
                    <a:lstStyle/>
                    <a:p>
                      <a:pPr algn="ctr" fontAlgn="ctr"/>
                      <a:r>
                        <a:rPr lang="en-CA" sz="1050" b="1" dirty="0">
                          <a:effectLst/>
                        </a:rPr>
                        <a:t>Host Bits</a:t>
                      </a:r>
                      <a:endParaRPr lang="en-CA" sz="1050" dirty="0">
                        <a:effectLst/>
                      </a:endParaRPr>
                    </a:p>
                  </a:txBody>
                  <a:tcPr marL="31750" marR="31750" marT="31750" marB="31750" anchor="ctr"/>
                </a:tc>
                <a:extLst>
                  <a:ext uri="{0D108BD9-81ED-4DB2-BD59-A6C34878D82A}">
                    <a16:rowId xmlns:a16="http://schemas.microsoft.com/office/drawing/2014/main" val="1417013316"/>
                  </a:ext>
                </a:extLst>
              </a:tr>
              <a:tr h="370840">
                <a:tc>
                  <a:txBody>
                    <a:bodyPr/>
                    <a:lstStyle/>
                    <a:p>
                      <a:pPr fontAlgn="ctr"/>
                      <a:r>
                        <a:rPr lang="en-CA" sz="1000" b="0" dirty="0">
                          <a:effectLst/>
                        </a:rPr>
                        <a:t>Subnet mask </a:t>
                      </a:r>
                    </a:p>
                    <a:p>
                      <a:pPr fontAlgn="ctr"/>
                      <a:r>
                        <a:rPr lang="en-CA" sz="1000" b="1" dirty="0">
                          <a:effectLst/>
                        </a:rPr>
                        <a:t>255.255.255.</a:t>
                      </a:r>
                      <a:r>
                        <a:rPr lang="en-CA" sz="1000" b="0" dirty="0">
                          <a:effectLst/>
                        </a:rPr>
                        <a:t>0 or </a:t>
                      </a:r>
                      <a:r>
                        <a:rPr lang="en-CA" sz="1000" b="1" dirty="0">
                          <a:effectLst/>
                        </a:rPr>
                        <a:t>/24</a:t>
                      </a:r>
                      <a:endParaRPr lang="en-CA" sz="1000" b="0" dirty="0">
                        <a:effectLst/>
                      </a:endParaRP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255      255      255</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11111111 11111111 11111111</a:t>
                      </a: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0</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00000000</a:t>
                      </a:r>
                    </a:p>
                  </a:txBody>
                  <a:tcPr marL="31750" marR="31750" marT="31750" marB="31750" anchor="ctr"/>
                </a:tc>
                <a:tc>
                  <a:txBody>
                    <a:bodyPr/>
                    <a:lstStyle/>
                    <a:p>
                      <a:pPr fontAlgn="ctr"/>
                      <a:endParaRPr lang="en-CA" sz="1000" b="0" dirty="0">
                        <a:effectLst/>
                      </a:endParaRPr>
                    </a:p>
                  </a:txBody>
                  <a:tcPr marL="31750" marR="31750" marT="31750" marB="31750" anchor="ctr"/>
                </a:tc>
                <a:extLst>
                  <a:ext uri="{0D108BD9-81ED-4DB2-BD59-A6C34878D82A}">
                    <a16:rowId xmlns:a16="http://schemas.microsoft.com/office/drawing/2014/main" val="4212010678"/>
                  </a:ext>
                </a:extLst>
              </a:tr>
              <a:tr h="370840">
                <a:tc>
                  <a:txBody>
                    <a:bodyPr/>
                    <a:lstStyle/>
                    <a:p>
                      <a:pPr fontAlgn="ctr"/>
                      <a:r>
                        <a:rPr lang="en-CA" sz="1000" b="0" dirty="0">
                          <a:effectLst/>
                        </a:rPr>
                        <a:t>Network address </a:t>
                      </a:r>
                    </a:p>
                    <a:p>
                      <a:pPr fontAlgn="ctr"/>
                      <a:r>
                        <a:rPr lang="en-CA" sz="1000" b="1" dirty="0">
                          <a:effectLst/>
                        </a:rPr>
                        <a:t>192.168.10.</a:t>
                      </a:r>
                      <a:r>
                        <a:rPr lang="en-CA" sz="1000" b="0" dirty="0">
                          <a:effectLst/>
                        </a:rPr>
                        <a:t>0 or </a:t>
                      </a:r>
                      <a:r>
                        <a:rPr lang="en-CA" sz="1000" b="1" dirty="0">
                          <a:effectLst/>
                        </a:rPr>
                        <a:t>/24</a:t>
                      </a:r>
                      <a:endParaRPr lang="en-CA" sz="1000" b="0" dirty="0">
                        <a:effectLst/>
                      </a:endParaRP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192      168      10</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11000000 10100000 00001010</a:t>
                      </a: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0</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00000000</a:t>
                      </a:r>
                    </a:p>
                  </a:txBody>
                  <a:tcPr marL="31750" marR="31750" marT="31750" marB="31750" anchor="ctr"/>
                </a:tc>
                <a:tc>
                  <a:txBody>
                    <a:bodyPr/>
                    <a:lstStyle/>
                    <a:p>
                      <a:pPr algn="ctr" fontAlgn="ctr"/>
                      <a:r>
                        <a:rPr lang="en-CA" sz="1000" b="0" dirty="0">
                          <a:effectLst/>
                        </a:rPr>
                        <a:t>All 0s</a:t>
                      </a:r>
                    </a:p>
                  </a:txBody>
                  <a:tcPr marL="31750" marR="31750" marT="31750" marB="31750" anchor="ctr"/>
                </a:tc>
                <a:extLst>
                  <a:ext uri="{0D108BD9-81ED-4DB2-BD59-A6C34878D82A}">
                    <a16:rowId xmlns:a16="http://schemas.microsoft.com/office/drawing/2014/main" val="582796851"/>
                  </a:ext>
                </a:extLst>
              </a:tr>
              <a:tr h="370840">
                <a:tc>
                  <a:txBody>
                    <a:bodyPr/>
                    <a:lstStyle/>
                    <a:p>
                      <a:pPr fontAlgn="ctr"/>
                      <a:r>
                        <a:rPr lang="en-CA" sz="1000" b="0" dirty="0">
                          <a:effectLst/>
                        </a:rPr>
                        <a:t>First address </a:t>
                      </a:r>
                    </a:p>
                    <a:p>
                      <a:pPr fontAlgn="ctr"/>
                      <a:r>
                        <a:rPr lang="en-CA" sz="1000" b="1" dirty="0">
                          <a:effectLst/>
                        </a:rPr>
                        <a:t>192.168.10</a:t>
                      </a:r>
                      <a:r>
                        <a:rPr lang="en-CA" sz="1000" b="0" dirty="0">
                          <a:effectLst/>
                        </a:rPr>
                        <a:t>.1 or </a:t>
                      </a:r>
                      <a:r>
                        <a:rPr lang="en-CA" sz="1000" b="1" dirty="0">
                          <a:effectLst/>
                        </a:rPr>
                        <a:t>/24</a:t>
                      </a:r>
                      <a:endParaRPr lang="en-CA" sz="1000" b="0" dirty="0">
                        <a:effectLst/>
                      </a:endParaRP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192      168      10</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11000000 10100000 00001010</a:t>
                      </a: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1</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00000001</a:t>
                      </a:r>
                    </a:p>
                  </a:txBody>
                  <a:tcPr marL="31750" marR="31750" marT="31750" marB="31750" anchor="ctr"/>
                </a:tc>
                <a:tc>
                  <a:txBody>
                    <a:bodyPr/>
                    <a:lstStyle/>
                    <a:p>
                      <a:pPr algn="ctr" fontAlgn="ctr"/>
                      <a:r>
                        <a:rPr lang="en-CA" sz="1000" b="0" dirty="0">
                          <a:effectLst/>
                        </a:rPr>
                        <a:t>All 0s and a 1</a:t>
                      </a:r>
                    </a:p>
                  </a:txBody>
                  <a:tcPr marL="31750" marR="31750" marT="31750" marB="31750" anchor="ctr"/>
                </a:tc>
                <a:extLst>
                  <a:ext uri="{0D108BD9-81ED-4DB2-BD59-A6C34878D82A}">
                    <a16:rowId xmlns:a16="http://schemas.microsoft.com/office/drawing/2014/main" val="3315409547"/>
                  </a:ext>
                </a:extLst>
              </a:tr>
              <a:tr h="370840">
                <a:tc>
                  <a:txBody>
                    <a:bodyPr/>
                    <a:lstStyle/>
                    <a:p>
                      <a:pPr fontAlgn="ctr"/>
                      <a:r>
                        <a:rPr lang="en-CA" sz="1000" b="0" dirty="0">
                          <a:effectLst/>
                        </a:rPr>
                        <a:t>Last address </a:t>
                      </a:r>
                    </a:p>
                    <a:p>
                      <a:pPr fontAlgn="ctr"/>
                      <a:r>
                        <a:rPr lang="en-CA" sz="1000" b="1" dirty="0">
                          <a:effectLst/>
                        </a:rPr>
                        <a:t>192.168.10</a:t>
                      </a:r>
                      <a:r>
                        <a:rPr lang="en-CA" sz="1000" b="0" dirty="0">
                          <a:effectLst/>
                        </a:rPr>
                        <a:t>.254 or </a:t>
                      </a:r>
                      <a:r>
                        <a:rPr lang="en-CA" sz="1000" b="1" dirty="0">
                          <a:effectLst/>
                        </a:rPr>
                        <a:t>/24</a:t>
                      </a:r>
                      <a:endParaRPr lang="en-CA" sz="1000" b="0" dirty="0">
                        <a:effectLst/>
                      </a:endParaRP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192      168      10</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11000000 10100000 00001010</a:t>
                      </a: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254</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11111110</a:t>
                      </a:r>
                    </a:p>
                  </a:txBody>
                  <a:tcPr marL="31750" marR="31750" marT="31750" marB="31750" anchor="ctr"/>
                </a:tc>
                <a:tc>
                  <a:txBody>
                    <a:bodyPr/>
                    <a:lstStyle/>
                    <a:p>
                      <a:pPr algn="ctr" fontAlgn="ctr"/>
                      <a:r>
                        <a:rPr lang="en-CA" sz="1000" b="0" dirty="0">
                          <a:effectLst/>
                        </a:rPr>
                        <a:t>All 1s and a 0</a:t>
                      </a:r>
                    </a:p>
                  </a:txBody>
                  <a:tcPr marL="31750" marR="31750" marT="31750" marB="31750" anchor="ctr"/>
                </a:tc>
                <a:extLst>
                  <a:ext uri="{0D108BD9-81ED-4DB2-BD59-A6C34878D82A}">
                    <a16:rowId xmlns:a16="http://schemas.microsoft.com/office/drawing/2014/main" val="3018522862"/>
                  </a:ext>
                </a:extLst>
              </a:tr>
              <a:tr h="370840">
                <a:tc>
                  <a:txBody>
                    <a:bodyPr/>
                    <a:lstStyle/>
                    <a:p>
                      <a:pPr fontAlgn="ctr"/>
                      <a:r>
                        <a:rPr lang="en-CA" sz="1000" b="0" dirty="0">
                          <a:effectLst/>
                        </a:rPr>
                        <a:t>Broadcast address</a:t>
                      </a:r>
                    </a:p>
                    <a:p>
                      <a:pPr fontAlgn="ctr"/>
                      <a:r>
                        <a:rPr lang="en-CA" sz="1000" b="1" dirty="0">
                          <a:effectLst/>
                        </a:rPr>
                        <a:t>192.168.10</a:t>
                      </a:r>
                      <a:r>
                        <a:rPr lang="en-CA" sz="1000" b="0" dirty="0">
                          <a:effectLst/>
                        </a:rPr>
                        <a:t>.255 or </a:t>
                      </a:r>
                      <a:r>
                        <a:rPr lang="en-CA" sz="1000" b="1" dirty="0">
                          <a:effectLst/>
                        </a:rPr>
                        <a:t>/24</a:t>
                      </a:r>
                      <a:endParaRPr lang="en-CA" sz="1000" b="0" dirty="0">
                        <a:effectLst/>
                      </a:endParaRP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192      168      10</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11000000 10100000 00001010</a:t>
                      </a:r>
                    </a:p>
                  </a:txBody>
                  <a:tcPr marL="31750" marR="31750" marT="31750" marB="31750" anchor="ctr"/>
                </a:tc>
                <a:tc>
                  <a:txBody>
                    <a:bodyPr/>
                    <a:lstStyle/>
                    <a:p>
                      <a:pPr algn="ctr" rtl="0" fontAlgn="ctr"/>
                      <a:r>
                        <a:rPr lang="en-CA" sz="1000" b="0" dirty="0">
                          <a:effectLst/>
                          <a:latin typeface="Courier New" panose="02070309020205020404" pitchFamily="49" charset="0"/>
                          <a:cs typeface="Courier New" panose="02070309020205020404" pitchFamily="49" charset="0"/>
                        </a:rPr>
                        <a:t>255</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a:t>
                      </a:r>
                    </a:p>
                  </a:txBody>
                  <a:tcPr marL="31750" marR="31750" marT="31750" marB="31750" anchor="ctr"/>
                </a:tc>
                <a:tc>
                  <a:txBody>
                    <a:bodyPr/>
                    <a:lstStyle/>
                    <a:p>
                      <a:pPr algn="ctr" fontAlgn="ctr"/>
                      <a:r>
                        <a:rPr lang="en-CA" sz="1000" b="0" dirty="0">
                          <a:effectLst/>
                        </a:rPr>
                        <a:t>All 1s</a:t>
                      </a:r>
                    </a:p>
                  </a:txBody>
                  <a:tcPr marL="31750" marR="31750" marT="31750" marB="31750" anchor="ctr"/>
                </a:tc>
                <a:extLst>
                  <a:ext uri="{0D108BD9-81ED-4DB2-BD59-A6C34878D82A}">
                    <a16:rowId xmlns:a16="http://schemas.microsoft.com/office/drawing/2014/main" val="2127298640"/>
                  </a:ext>
                </a:extLst>
              </a:tr>
            </a:tbl>
          </a:graphicData>
        </a:graphic>
      </p:graphicFrame>
    </p:spTree>
    <p:extLst>
      <p:ext uri="{BB962C8B-B14F-4D97-AF65-F5344CB8AC3E}">
        <p14:creationId xmlns:p14="http://schemas.microsoft.com/office/powerpoint/2010/main" val="324140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11.2 </a:t>
            </a:r>
            <a:r>
              <a:rPr lang="en-CA" dirty="0">
                <a:solidFill>
                  <a:schemeClr val="accent5">
                    <a:lumMod val="40000"/>
                    <a:lumOff val="60000"/>
                  </a:schemeClr>
                </a:solidFill>
              </a:rPr>
              <a:t>IPv4 Unicast, Broadcast, and Multicast</a:t>
            </a: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1619359580"/>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IPv4 Unicast, Broadcast, and Multicast</a:t>
            </a:r>
            <a:br>
              <a:rPr lang="en-US" dirty="0"/>
            </a:br>
            <a:r>
              <a:rPr lang="en-US" sz="2400" dirty="0"/>
              <a:t>Unicast</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1180771"/>
          </a:xfrm>
        </p:spPr>
        <p:txBody>
          <a:bodyPr/>
          <a:lstStyle/>
          <a:p>
            <a:pPr marL="342900" indent="-342900" algn="l">
              <a:buFont typeface="Arial" panose="020B0604020202020204" pitchFamily="34" charset="0"/>
              <a:buChar char="•"/>
            </a:pPr>
            <a:r>
              <a:rPr lang="en-CA" sz="1600" dirty="0">
                <a:solidFill>
                  <a:srgbClr val="000000"/>
                </a:solidFill>
              </a:rPr>
              <a:t>Unicast transmission is sending a packet to one destination IP address.</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For example, the PC at 172.16.4.1 sends a unicast packet to the printer at 172.16.4.253.</a:t>
            </a:r>
            <a:endParaRPr lang="en-US" sz="1600" dirty="0">
              <a:solidFill>
                <a:srgbClr val="000000"/>
              </a:solidFill>
            </a:endParaRPr>
          </a:p>
        </p:txBody>
      </p:sp>
      <p:pic>
        <p:nvPicPr>
          <p:cNvPr id="2" name="Picture 1">
            <a:extLst>
              <a:ext uri="{FF2B5EF4-FFF2-40B4-BE49-F238E27FC236}">
                <a16:creationId xmlns:a16="http://schemas.microsoft.com/office/drawing/2014/main" id="{5B7E06A5-43CA-4616-9CC2-40C3C98FD60E}"/>
              </a:ext>
            </a:extLst>
          </p:cNvPr>
          <p:cNvPicPr>
            <a:picLocks noChangeAspect="1"/>
          </p:cNvPicPr>
          <p:nvPr/>
        </p:nvPicPr>
        <p:blipFill>
          <a:blip r:embed="rId3"/>
          <a:stretch>
            <a:fillRect/>
          </a:stretch>
        </p:blipFill>
        <p:spPr>
          <a:xfrm>
            <a:off x="876392" y="2132314"/>
            <a:ext cx="2829973" cy="2316347"/>
          </a:xfrm>
          <a:prstGeom prst="rect">
            <a:avLst/>
          </a:prstGeom>
        </p:spPr>
      </p:pic>
      <p:sp>
        <p:nvSpPr>
          <p:cNvPr id="6" name="Arrow: Right 5">
            <a:extLst>
              <a:ext uri="{FF2B5EF4-FFF2-40B4-BE49-F238E27FC236}">
                <a16:creationId xmlns:a16="http://schemas.microsoft.com/office/drawing/2014/main" id="{60C084AC-73BA-4205-822C-80E03F10B01A}"/>
              </a:ext>
            </a:extLst>
          </p:cNvPr>
          <p:cNvSpPr/>
          <p:nvPr/>
        </p:nvSpPr>
        <p:spPr>
          <a:xfrm>
            <a:off x="3971431" y="2840019"/>
            <a:ext cx="1050306" cy="247426"/>
          </a:xfrm>
          <a:prstGeom prst="righ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CA" dirty="0"/>
          </a:p>
        </p:txBody>
      </p:sp>
      <p:pic>
        <p:nvPicPr>
          <p:cNvPr id="5" name="Picture 4">
            <a:extLst>
              <a:ext uri="{FF2B5EF4-FFF2-40B4-BE49-F238E27FC236}">
                <a16:creationId xmlns:a16="http://schemas.microsoft.com/office/drawing/2014/main" id="{0D0A7C70-F6C2-47F7-8084-E8C34124C64B}"/>
              </a:ext>
            </a:extLst>
          </p:cNvPr>
          <p:cNvPicPr>
            <a:picLocks noChangeAspect="1"/>
          </p:cNvPicPr>
          <p:nvPr/>
        </p:nvPicPr>
        <p:blipFill>
          <a:blip r:embed="rId4"/>
          <a:stretch>
            <a:fillRect/>
          </a:stretch>
        </p:blipFill>
        <p:spPr>
          <a:xfrm>
            <a:off x="5052151" y="2132314"/>
            <a:ext cx="2829973" cy="2316347"/>
          </a:xfrm>
          <a:prstGeom prst="rect">
            <a:avLst/>
          </a:prstGeom>
        </p:spPr>
      </p:pic>
    </p:spTree>
    <p:extLst>
      <p:ext uri="{BB962C8B-B14F-4D97-AF65-F5344CB8AC3E}">
        <p14:creationId xmlns:p14="http://schemas.microsoft.com/office/powerpoint/2010/main" val="2872558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IPv4 Unicast, Broadcast, and Multicast</a:t>
            </a:r>
            <a:br>
              <a:rPr lang="en-US" dirty="0"/>
            </a:br>
            <a:r>
              <a:rPr lang="en-US" sz="2400" dirty="0"/>
              <a:t>Broadcast</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1001661"/>
          </a:xfrm>
        </p:spPr>
        <p:txBody>
          <a:bodyPr/>
          <a:lstStyle/>
          <a:p>
            <a:pPr marL="342900" indent="-342900" algn="l">
              <a:buFont typeface="Arial" panose="020B0604020202020204" pitchFamily="34" charset="0"/>
              <a:buChar char="•"/>
            </a:pPr>
            <a:r>
              <a:rPr lang="en-US" sz="1600" dirty="0">
                <a:solidFill>
                  <a:srgbClr val="000000"/>
                </a:solidFill>
              </a:rPr>
              <a:t>Broadcast </a:t>
            </a:r>
            <a:r>
              <a:rPr lang="en-CA" sz="1600" dirty="0">
                <a:solidFill>
                  <a:srgbClr val="000000"/>
                </a:solidFill>
              </a:rPr>
              <a:t>transmission is sending a packet to all other destination IP addresses.</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For example, the PC at 172.16.4.1 sends a broadcast packet to all IPv4 hosts.</a:t>
            </a:r>
            <a:endParaRPr lang="en-US"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9" name="Picture 8">
            <a:extLst>
              <a:ext uri="{FF2B5EF4-FFF2-40B4-BE49-F238E27FC236}">
                <a16:creationId xmlns:a16="http://schemas.microsoft.com/office/drawing/2014/main" id="{34F68B31-29E2-43C7-A438-1CE3A9BE1B74}"/>
              </a:ext>
            </a:extLst>
          </p:cNvPr>
          <p:cNvPicPr>
            <a:picLocks noChangeAspect="1"/>
          </p:cNvPicPr>
          <p:nvPr/>
        </p:nvPicPr>
        <p:blipFill>
          <a:blip r:embed="rId3"/>
          <a:stretch>
            <a:fillRect/>
          </a:stretch>
        </p:blipFill>
        <p:spPr>
          <a:xfrm>
            <a:off x="896757" y="1992794"/>
            <a:ext cx="2814401" cy="2423094"/>
          </a:xfrm>
          <a:prstGeom prst="rect">
            <a:avLst/>
          </a:prstGeom>
        </p:spPr>
      </p:pic>
      <p:sp>
        <p:nvSpPr>
          <p:cNvPr id="6" name="Arrow: Right 5">
            <a:extLst>
              <a:ext uri="{FF2B5EF4-FFF2-40B4-BE49-F238E27FC236}">
                <a16:creationId xmlns:a16="http://schemas.microsoft.com/office/drawing/2014/main" id="{AD1DB5E3-6538-4D97-B86F-3537291085CA}"/>
              </a:ext>
            </a:extLst>
          </p:cNvPr>
          <p:cNvSpPr/>
          <p:nvPr/>
        </p:nvSpPr>
        <p:spPr>
          <a:xfrm>
            <a:off x="4046847" y="2840019"/>
            <a:ext cx="1050306" cy="247426"/>
          </a:xfrm>
          <a:prstGeom prst="righ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CA" dirty="0"/>
          </a:p>
        </p:txBody>
      </p:sp>
      <p:pic>
        <p:nvPicPr>
          <p:cNvPr id="11" name="Picture 10">
            <a:extLst>
              <a:ext uri="{FF2B5EF4-FFF2-40B4-BE49-F238E27FC236}">
                <a16:creationId xmlns:a16="http://schemas.microsoft.com/office/drawing/2014/main" id="{226D91D6-8B82-4552-BA7F-ACD3DC677865}"/>
              </a:ext>
            </a:extLst>
          </p:cNvPr>
          <p:cNvPicPr>
            <a:picLocks noChangeAspect="1"/>
          </p:cNvPicPr>
          <p:nvPr/>
        </p:nvPicPr>
        <p:blipFill>
          <a:blip r:embed="rId4"/>
          <a:stretch>
            <a:fillRect/>
          </a:stretch>
        </p:blipFill>
        <p:spPr>
          <a:xfrm>
            <a:off x="5066498" y="1992460"/>
            <a:ext cx="2814401" cy="2423094"/>
          </a:xfrm>
          <a:prstGeom prst="rect">
            <a:avLst/>
          </a:prstGeom>
        </p:spPr>
      </p:pic>
    </p:spTree>
    <p:extLst>
      <p:ext uri="{BB962C8B-B14F-4D97-AF65-F5344CB8AC3E}">
        <p14:creationId xmlns:p14="http://schemas.microsoft.com/office/powerpoint/2010/main" val="116613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IPv4 Unicast, Broadcast, and Multicast</a:t>
            </a:r>
            <a:br>
              <a:rPr lang="en-US" dirty="0"/>
            </a:br>
            <a:r>
              <a:rPr lang="en-US" sz="2400" dirty="0"/>
              <a:t>Multicast</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1180771"/>
          </a:xfrm>
        </p:spPr>
        <p:txBody>
          <a:bodyPr/>
          <a:lstStyle/>
          <a:p>
            <a:pPr marL="342900" indent="-342900" algn="l">
              <a:buFont typeface="Arial" panose="020B0604020202020204" pitchFamily="34" charset="0"/>
              <a:buChar char="•"/>
            </a:pPr>
            <a:r>
              <a:rPr lang="en-US" sz="1600" dirty="0">
                <a:solidFill>
                  <a:srgbClr val="000000"/>
                </a:solidFill>
              </a:rPr>
              <a:t>Multicast </a:t>
            </a:r>
            <a:r>
              <a:rPr lang="en-CA" sz="1600" dirty="0">
                <a:solidFill>
                  <a:srgbClr val="000000"/>
                </a:solidFill>
              </a:rPr>
              <a:t>transmission is sending a packet to a multicast address group.</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For example, the PC at 172.16.4.1 sends a multicast packet to the multicast group address 224.10.10.5.</a:t>
            </a:r>
            <a:endParaRPr lang="en-US" sz="1600" dirty="0">
              <a:solidFill>
                <a:srgbClr val="000000"/>
              </a:solidFill>
            </a:endParaRPr>
          </a:p>
        </p:txBody>
      </p:sp>
      <p:pic>
        <p:nvPicPr>
          <p:cNvPr id="6" name="Picture 5">
            <a:extLst>
              <a:ext uri="{FF2B5EF4-FFF2-40B4-BE49-F238E27FC236}">
                <a16:creationId xmlns:a16="http://schemas.microsoft.com/office/drawing/2014/main" id="{0508B46F-E225-4F03-B437-98A0BB4F765A}"/>
              </a:ext>
            </a:extLst>
          </p:cNvPr>
          <p:cNvPicPr>
            <a:picLocks noChangeAspect="1"/>
          </p:cNvPicPr>
          <p:nvPr/>
        </p:nvPicPr>
        <p:blipFill>
          <a:blip r:embed="rId3"/>
          <a:stretch>
            <a:fillRect/>
          </a:stretch>
        </p:blipFill>
        <p:spPr>
          <a:xfrm>
            <a:off x="918273" y="2278304"/>
            <a:ext cx="2862981" cy="2169526"/>
          </a:xfrm>
          <a:prstGeom prst="rect">
            <a:avLst/>
          </a:prstGeom>
        </p:spPr>
      </p:pic>
      <p:sp>
        <p:nvSpPr>
          <p:cNvPr id="8" name="Arrow: Right 7">
            <a:extLst>
              <a:ext uri="{FF2B5EF4-FFF2-40B4-BE49-F238E27FC236}">
                <a16:creationId xmlns:a16="http://schemas.microsoft.com/office/drawing/2014/main" id="{7B0C162D-3A37-40E3-9806-62C97CB24D0F}"/>
              </a:ext>
            </a:extLst>
          </p:cNvPr>
          <p:cNvSpPr/>
          <p:nvPr/>
        </p:nvSpPr>
        <p:spPr>
          <a:xfrm>
            <a:off x="3999712" y="2840019"/>
            <a:ext cx="1050306" cy="247426"/>
          </a:xfrm>
          <a:prstGeom prst="rightArrow">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CA" dirty="0"/>
          </a:p>
        </p:txBody>
      </p:sp>
      <p:pic>
        <p:nvPicPr>
          <p:cNvPr id="7" name="Picture 6">
            <a:extLst>
              <a:ext uri="{FF2B5EF4-FFF2-40B4-BE49-F238E27FC236}">
                <a16:creationId xmlns:a16="http://schemas.microsoft.com/office/drawing/2014/main" id="{ACC59E69-3898-4F73-83D5-D2A1CF5F0CE6}"/>
              </a:ext>
            </a:extLst>
          </p:cNvPr>
          <p:cNvPicPr>
            <a:picLocks noChangeAspect="1"/>
          </p:cNvPicPr>
          <p:nvPr/>
        </p:nvPicPr>
        <p:blipFill>
          <a:blip r:embed="rId4"/>
          <a:stretch>
            <a:fillRect/>
          </a:stretch>
        </p:blipFill>
        <p:spPr>
          <a:xfrm>
            <a:off x="5073711" y="2280614"/>
            <a:ext cx="2862981" cy="2169526"/>
          </a:xfrm>
          <a:prstGeom prst="rect">
            <a:avLst/>
          </a:prstGeom>
        </p:spPr>
      </p:pic>
    </p:spTree>
    <p:extLst>
      <p:ext uri="{BB962C8B-B14F-4D97-AF65-F5344CB8AC3E}">
        <p14:creationId xmlns:p14="http://schemas.microsoft.com/office/powerpoint/2010/main" val="2085583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11.3 </a:t>
            </a:r>
            <a:r>
              <a:rPr lang="en-CA" dirty="0">
                <a:solidFill>
                  <a:schemeClr val="accent5">
                    <a:lumMod val="40000"/>
                    <a:lumOff val="60000"/>
                  </a:schemeClr>
                </a:solidFill>
              </a:rPr>
              <a:t>Types of IPv4 Addresses</a:t>
            </a: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1782107682"/>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DBD329-AB20-664C-9697-486FE5CED9B9}"/>
              </a:ext>
            </a:extLst>
          </p:cNvPr>
          <p:cNvSpPr>
            <a:spLocks noGrp="1"/>
          </p:cNvSpPr>
          <p:nvPr>
            <p:ph type="title"/>
          </p:nvPr>
        </p:nvSpPr>
        <p:spPr>
          <a:xfrm>
            <a:off x="0" y="189238"/>
            <a:ext cx="9144000" cy="609708"/>
          </a:xfrm>
        </p:spPr>
        <p:txBody>
          <a:bodyPr/>
          <a:lstStyle/>
          <a:p>
            <a:r>
              <a:rPr lang="en-US" dirty="0"/>
              <a:t>What to Expect in this Module</a:t>
            </a:r>
          </a:p>
        </p:txBody>
      </p:sp>
      <p:sp>
        <p:nvSpPr>
          <p:cNvPr id="2" name="Content Placeholder 1">
            <a:extLst>
              <a:ext uri="{FF2B5EF4-FFF2-40B4-BE49-F238E27FC236}">
                <a16:creationId xmlns:a16="http://schemas.microsoft.com/office/drawing/2014/main" id="{C2EDE137-350D-6D47-BD51-750CD198389A}"/>
              </a:ext>
            </a:extLst>
          </p:cNvPr>
          <p:cNvSpPr>
            <a:spLocks noGrp="1"/>
          </p:cNvSpPr>
          <p:nvPr>
            <p:ph idx="1"/>
          </p:nvPr>
        </p:nvSpPr>
        <p:spPr>
          <a:xfrm>
            <a:off x="144065" y="798945"/>
            <a:ext cx="8853286" cy="346366"/>
          </a:xfrm>
        </p:spPr>
        <p:txBody>
          <a:bodyPr/>
          <a:lstStyle/>
          <a:p>
            <a:pPr>
              <a:buFont typeface="Arial" panose="020B0604020202020204" pitchFamily="34" charset="0"/>
              <a:buChar char="•"/>
            </a:pPr>
            <a:r>
              <a:rPr lang="en-US" dirty="0"/>
              <a:t>To facilitate learning, the following features within the GUI may be included in this module:</a:t>
            </a:r>
          </a:p>
          <a:p>
            <a:endParaRPr lang="en-US" dirty="0"/>
          </a:p>
          <a:p>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24EE699F-A87C-2246-9235-C1DFDF6B2651}"/>
              </a:ext>
            </a:extLst>
          </p:cNvPr>
          <p:cNvGraphicFramePr>
            <a:graphicFrameLocks noGrp="1"/>
          </p:cNvGraphicFramePr>
          <p:nvPr/>
        </p:nvGraphicFramePr>
        <p:xfrm>
          <a:off x="301658" y="1145310"/>
          <a:ext cx="8557528" cy="3006492"/>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val="200107645"/>
                    </a:ext>
                  </a:extLst>
                </a:gridCol>
                <a:gridCol w="6416970">
                  <a:extLst>
                    <a:ext uri="{9D8B030D-6E8A-4147-A177-3AD203B41FA5}">
                      <a16:colId xmlns:a16="http://schemas.microsoft.com/office/drawing/2014/main" val="2648404099"/>
                    </a:ext>
                  </a:extLst>
                </a:gridCol>
              </a:tblGrid>
              <a:tr h="265091">
                <a:tc>
                  <a:txBody>
                    <a:bodyPr/>
                    <a:lstStyle/>
                    <a:p>
                      <a:r>
                        <a:rPr lang="en-US" dirty="0"/>
                        <a:t>Feature</a:t>
                      </a:r>
                    </a:p>
                  </a:txBody>
                  <a:tcPr/>
                </a:tc>
                <a:tc>
                  <a:txBody>
                    <a:bodyPr/>
                    <a:lstStyle/>
                    <a:p>
                      <a:r>
                        <a:rPr lang="en-US" dirty="0"/>
                        <a:t>Description</a:t>
                      </a:r>
                    </a:p>
                  </a:txBody>
                  <a:tcPr/>
                </a:tc>
                <a:extLst>
                  <a:ext uri="{0D108BD9-81ED-4DB2-BD59-A6C34878D82A}">
                    <a16:rowId xmlns:a16="http://schemas.microsoft.com/office/drawing/2014/main" val="367710602"/>
                  </a:ext>
                </a:extLst>
              </a:tr>
              <a:tr h="331556">
                <a:tc>
                  <a:txBody>
                    <a:bodyPr/>
                    <a:lstStyle/>
                    <a:p>
                      <a:pPr algn="l" fontAlgn="b"/>
                      <a:r>
                        <a:rPr lang="en-US" sz="1400" b="0" i="0" u="none" strike="noStrike" dirty="0">
                          <a:solidFill>
                            <a:srgbClr val="000000"/>
                          </a:solidFill>
                          <a:effectLst/>
                          <a:latin typeface="+mn-lt"/>
                        </a:rPr>
                        <a:t>Animations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698835149"/>
                  </a:ext>
                </a:extLst>
              </a:tr>
              <a:tr h="37941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Videos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904576505"/>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Check Your Understanding(CYU)</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Per topic online quiz to help learners gauge content understanding. </a:t>
                      </a:r>
                    </a:p>
                  </a:txBody>
                  <a:tcPr/>
                </a:tc>
                <a:extLst>
                  <a:ext uri="{0D108BD9-81ED-4DB2-BD59-A6C34878D82A}">
                    <a16:rowId xmlns:a16="http://schemas.microsoft.com/office/drawing/2014/main" val="2876586054"/>
                  </a:ext>
                </a:extLst>
              </a:tr>
              <a:tr h="178145">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Interactive Activities</a:t>
                      </a:r>
                    </a:p>
                  </a:txBody>
                  <a:tcPr marL="9525" marR="9525" marT="9525" marB="0" anchor="b"/>
                </a:tc>
                <a:tc>
                  <a:txBody>
                    <a:bodyPr/>
                    <a:lstStyle/>
                    <a:p>
                      <a:r>
                        <a:rPr lang="en-US" dirty="0"/>
                        <a:t>A variety of formats to help learners gauge content understanding.</a:t>
                      </a:r>
                    </a:p>
                  </a:txBody>
                  <a:tcPr/>
                </a:tc>
                <a:extLst>
                  <a:ext uri="{0D108BD9-81ED-4DB2-BD59-A6C34878D82A}">
                    <a16:rowId xmlns:a16="http://schemas.microsoft.com/office/drawing/2014/main" val="3454703549"/>
                  </a:ext>
                </a:extLst>
              </a:tr>
              <a:tr h="215293">
                <a:tc>
                  <a:txBody>
                    <a:bodyPr/>
                    <a:lstStyle/>
                    <a:p>
                      <a:pPr algn="l" fontAlgn="b"/>
                      <a:r>
                        <a:rPr lang="en-US" sz="1400" b="0" i="0" u="none" strike="noStrike" dirty="0">
                          <a:solidFill>
                            <a:srgbClr val="000000"/>
                          </a:solidFill>
                          <a:effectLst/>
                          <a:latin typeface="+mn-lt"/>
                        </a:rPr>
                        <a:t>Syntax Checker</a:t>
                      </a:r>
                    </a:p>
                  </a:txBody>
                  <a:tcPr marL="9525" marR="9525" marT="9525" marB="0" anchor="b"/>
                </a:tc>
                <a:tc>
                  <a:txBody>
                    <a:bodyPr/>
                    <a:lstStyle/>
                    <a:p>
                      <a:r>
                        <a:rPr lang="en-US" dirty="0"/>
                        <a:t>Small simulations that expose learners to Cisco command line to practice configuration skills.</a:t>
                      </a:r>
                    </a:p>
                  </a:txBody>
                  <a:tcPr/>
                </a:tc>
                <a:extLst>
                  <a:ext uri="{0D108BD9-81ED-4DB2-BD59-A6C34878D82A}">
                    <a16:rowId xmlns:a16="http://schemas.microsoft.com/office/drawing/2014/main" val="2195331658"/>
                  </a:ext>
                </a:extLst>
              </a:tr>
              <a:tr h="265091">
                <a:tc>
                  <a:txBody>
                    <a:bodyPr/>
                    <a:lstStyle/>
                    <a:p>
                      <a:pPr algn="l" fontAlgn="b"/>
                      <a:r>
                        <a:rPr lang="en-US" sz="1400" b="0" i="0" u="none" strike="noStrike" dirty="0">
                          <a:solidFill>
                            <a:srgbClr val="000000"/>
                          </a:solidFill>
                          <a:effectLst/>
                          <a:latin typeface="+mn-lt"/>
                        </a:rPr>
                        <a:t>PT Activity</a:t>
                      </a:r>
                    </a:p>
                  </a:txBody>
                  <a:tcPr marL="9525" marR="9525" marT="9525" marB="0" anchor="b"/>
                </a:tc>
                <a:tc>
                  <a:txBody>
                    <a:bodyPr/>
                    <a:lstStyle/>
                    <a:p>
                      <a:r>
                        <a:rPr lang="en-US" dirty="0"/>
                        <a:t>Simulation and modeling activities designed to explore, acquire, reinforce, and expand skills.</a:t>
                      </a:r>
                    </a:p>
                  </a:txBody>
                  <a:tcPr/>
                </a:tc>
                <a:extLst>
                  <a:ext uri="{0D108BD9-81ED-4DB2-BD59-A6C34878D82A}">
                    <a16:rowId xmlns:a16="http://schemas.microsoft.com/office/drawing/2014/main" val="3727131555"/>
                  </a:ext>
                </a:extLst>
              </a:tr>
            </a:tbl>
          </a:graphicData>
        </a:graphic>
      </p:graphicFrame>
    </p:spTree>
    <p:custDataLst>
      <p:tags r:id="rId1"/>
    </p:custDataLst>
    <p:extLst>
      <p:ext uri="{BB962C8B-B14F-4D97-AF65-F5344CB8AC3E}">
        <p14:creationId xmlns:p14="http://schemas.microsoft.com/office/powerpoint/2010/main" val="413386683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Types of IPv4 Addresses</a:t>
            </a:r>
            <a:br>
              <a:rPr lang="en-US" dirty="0"/>
            </a:br>
            <a:r>
              <a:rPr lang="en-CA" sz="2400" dirty="0"/>
              <a:t>Public and Private IPv4 Addresses</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825923"/>
          </a:xfrm>
        </p:spPr>
        <p:txBody>
          <a:bodyPr/>
          <a:lstStyle/>
          <a:p>
            <a:pPr marL="342900" indent="-342900" algn="l">
              <a:buFont typeface="Arial" panose="020B0604020202020204" pitchFamily="34" charset="0"/>
              <a:buChar char="•"/>
            </a:pPr>
            <a:r>
              <a:rPr lang="en-CA" sz="1600" dirty="0">
                <a:solidFill>
                  <a:srgbClr val="000000"/>
                </a:solidFill>
              </a:rPr>
              <a:t>As defined in in RFC 1918, public IPv4 addresses are globally routed between internet service provider (ISP) routers. </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However, private addresses are not globally routable.</a:t>
            </a:r>
          </a:p>
          <a:p>
            <a:pPr marL="342900" indent="-342900" algn="l">
              <a:buFont typeface="Arial" panose="020B0604020202020204" pitchFamily="34" charset="0"/>
              <a:buChar char="•"/>
            </a:pPr>
            <a:endParaRPr lang="en-CA" sz="1600" dirty="0">
              <a:solidFill>
                <a:srgbClr val="000000"/>
              </a:solidFill>
            </a:endParaRPr>
          </a:p>
        </p:txBody>
      </p:sp>
      <p:sp>
        <p:nvSpPr>
          <p:cNvPr id="5" name="Content Placeholder 3">
            <a:extLst>
              <a:ext uri="{FF2B5EF4-FFF2-40B4-BE49-F238E27FC236}">
                <a16:creationId xmlns:a16="http://schemas.microsoft.com/office/drawing/2014/main" id="{58479601-5CDB-4C0D-B13C-379A83A14207}"/>
              </a:ext>
            </a:extLst>
          </p:cNvPr>
          <p:cNvSpPr txBox="1">
            <a:spLocks/>
          </p:cNvSpPr>
          <p:nvPr/>
        </p:nvSpPr>
        <p:spPr>
          <a:xfrm>
            <a:off x="431971" y="1681342"/>
            <a:ext cx="4269121" cy="2460352"/>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indent="-342900" algn="l">
              <a:buFont typeface="Arial" panose="020B0604020202020204" pitchFamily="34" charset="0"/>
              <a:buChar char="•"/>
            </a:pPr>
            <a:r>
              <a:rPr lang="en-CA" sz="1600" dirty="0">
                <a:solidFill>
                  <a:srgbClr val="000000"/>
                </a:solidFill>
              </a:rPr>
              <a:t>Private addresses are common blocks of addresses used by most organizations to assign IPv4 addresses to internal hosts.</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Private IPv4 addresses are not unique and can be used internally within any network.</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CA" sz="1600" dirty="0">
              <a:solidFill>
                <a:srgbClr val="000000"/>
              </a:solidFill>
            </a:endParaRPr>
          </a:p>
        </p:txBody>
      </p:sp>
      <p:graphicFrame>
        <p:nvGraphicFramePr>
          <p:cNvPr id="6" name="Table 5">
            <a:extLst>
              <a:ext uri="{FF2B5EF4-FFF2-40B4-BE49-F238E27FC236}">
                <a16:creationId xmlns:a16="http://schemas.microsoft.com/office/drawing/2014/main" id="{89B44CF3-2CFA-4BA2-948A-BF99DA4FD67D}"/>
              </a:ext>
            </a:extLst>
          </p:cNvPr>
          <p:cNvGraphicFramePr>
            <a:graphicFrameLocks noGrp="1"/>
          </p:cNvGraphicFramePr>
          <p:nvPr>
            <p:extLst>
              <p:ext uri="{D42A27DB-BD31-4B8C-83A1-F6EECF244321}">
                <p14:modId xmlns:p14="http://schemas.microsoft.com/office/powerpoint/2010/main" val="728869958"/>
              </p:ext>
            </p:extLst>
          </p:nvPr>
        </p:nvGraphicFramePr>
        <p:xfrm>
          <a:off x="5173532" y="1804924"/>
          <a:ext cx="3644396" cy="1511300"/>
        </p:xfrm>
        <a:graphic>
          <a:graphicData uri="http://schemas.openxmlformats.org/drawingml/2006/table">
            <a:tbl>
              <a:tblPr firstRow="1" bandRow="1">
                <a:tableStyleId>{5C22544A-7EE6-4342-B048-85BDC9FD1C3A}</a:tableStyleId>
              </a:tblPr>
              <a:tblGrid>
                <a:gridCol w="1219648">
                  <a:extLst>
                    <a:ext uri="{9D8B030D-6E8A-4147-A177-3AD203B41FA5}">
                      <a16:colId xmlns:a16="http://schemas.microsoft.com/office/drawing/2014/main" val="828829070"/>
                    </a:ext>
                  </a:extLst>
                </a:gridCol>
                <a:gridCol w="2424748">
                  <a:extLst>
                    <a:ext uri="{9D8B030D-6E8A-4147-A177-3AD203B41FA5}">
                      <a16:colId xmlns:a16="http://schemas.microsoft.com/office/drawing/2014/main" val="1771473634"/>
                    </a:ext>
                  </a:extLst>
                </a:gridCol>
              </a:tblGrid>
              <a:tr h="370840">
                <a:tc>
                  <a:txBody>
                    <a:bodyPr/>
                    <a:lstStyle/>
                    <a:p>
                      <a:pPr algn="l" fontAlgn="ctr"/>
                      <a:r>
                        <a:rPr lang="en-CA" sz="1100" b="1" dirty="0">
                          <a:effectLst/>
                        </a:rPr>
                        <a:t>Network Address and Prefix</a:t>
                      </a:r>
                      <a:endParaRPr lang="en-CA" sz="1100" dirty="0">
                        <a:effectLst/>
                      </a:endParaRPr>
                    </a:p>
                  </a:txBody>
                  <a:tcPr marL="31750" marR="31750" marT="31750" marB="31750" anchor="ctr"/>
                </a:tc>
                <a:tc>
                  <a:txBody>
                    <a:bodyPr/>
                    <a:lstStyle/>
                    <a:p>
                      <a:pPr algn="l" fontAlgn="ctr"/>
                      <a:r>
                        <a:rPr lang="en-CA" sz="1100" b="1" dirty="0">
                          <a:effectLst/>
                        </a:rPr>
                        <a:t>RFC 1918 Private Address Range</a:t>
                      </a:r>
                      <a:endParaRPr lang="en-CA" sz="1100" dirty="0">
                        <a:effectLst/>
                      </a:endParaRPr>
                    </a:p>
                  </a:txBody>
                  <a:tcPr marL="31750" marR="31750" marT="31750" marB="31750" anchor="ctr"/>
                </a:tc>
                <a:extLst>
                  <a:ext uri="{0D108BD9-81ED-4DB2-BD59-A6C34878D82A}">
                    <a16:rowId xmlns:a16="http://schemas.microsoft.com/office/drawing/2014/main" val="3171941068"/>
                  </a:ext>
                </a:extLst>
              </a:tr>
              <a:tr h="370840">
                <a:tc>
                  <a:txBody>
                    <a:bodyPr/>
                    <a:lstStyle/>
                    <a:p>
                      <a:pPr fontAlgn="ctr"/>
                      <a:r>
                        <a:rPr lang="en-CA" sz="1100" b="0" dirty="0">
                          <a:effectLst/>
                        </a:rPr>
                        <a:t>10.0.0.0/8</a:t>
                      </a:r>
                    </a:p>
                  </a:txBody>
                  <a:tcPr marL="31750" marR="31750" marT="31750" marB="31750" anchor="ctr"/>
                </a:tc>
                <a:tc>
                  <a:txBody>
                    <a:bodyPr/>
                    <a:lstStyle/>
                    <a:p>
                      <a:pPr fontAlgn="ctr"/>
                      <a:r>
                        <a:rPr lang="en-CA" sz="1100" b="0" dirty="0">
                          <a:effectLst/>
                        </a:rPr>
                        <a:t>10.0.0.0 - 10.255.255.255</a:t>
                      </a:r>
                    </a:p>
                  </a:txBody>
                  <a:tcPr marL="31750" marR="31750" marT="31750" marB="31750" anchor="ctr"/>
                </a:tc>
                <a:extLst>
                  <a:ext uri="{0D108BD9-81ED-4DB2-BD59-A6C34878D82A}">
                    <a16:rowId xmlns:a16="http://schemas.microsoft.com/office/drawing/2014/main" val="2015275534"/>
                  </a:ext>
                </a:extLst>
              </a:tr>
              <a:tr h="370840">
                <a:tc>
                  <a:txBody>
                    <a:bodyPr/>
                    <a:lstStyle/>
                    <a:p>
                      <a:pPr fontAlgn="ctr"/>
                      <a:r>
                        <a:rPr lang="en-CA" sz="1100" b="0" dirty="0">
                          <a:effectLst/>
                        </a:rPr>
                        <a:t>172.16.0.0/12</a:t>
                      </a:r>
                    </a:p>
                  </a:txBody>
                  <a:tcPr marL="31750" marR="31750" marT="31750" marB="31750" anchor="ctr"/>
                </a:tc>
                <a:tc>
                  <a:txBody>
                    <a:bodyPr/>
                    <a:lstStyle/>
                    <a:p>
                      <a:pPr fontAlgn="ctr"/>
                      <a:r>
                        <a:rPr lang="en-CA" sz="1100" b="0" dirty="0">
                          <a:effectLst/>
                        </a:rPr>
                        <a:t>172.16.0.0 - 172.31.255.255</a:t>
                      </a:r>
                    </a:p>
                  </a:txBody>
                  <a:tcPr marL="31750" marR="31750" marT="31750" marB="31750" anchor="ctr"/>
                </a:tc>
                <a:extLst>
                  <a:ext uri="{0D108BD9-81ED-4DB2-BD59-A6C34878D82A}">
                    <a16:rowId xmlns:a16="http://schemas.microsoft.com/office/drawing/2014/main" val="1058997535"/>
                  </a:ext>
                </a:extLst>
              </a:tr>
              <a:tr h="370840">
                <a:tc>
                  <a:txBody>
                    <a:bodyPr/>
                    <a:lstStyle/>
                    <a:p>
                      <a:pPr fontAlgn="ctr"/>
                      <a:r>
                        <a:rPr lang="en-CA" sz="1100" b="0" dirty="0">
                          <a:effectLst/>
                        </a:rPr>
                        <a:t>192.168.0.0/16</a:t>
                      </a:r>
                    </a:p>
                  </a:txBody>
                  <a:tcPr marL="31750" marR="31750" marT="31750" marB="31750" anchor="ctr"/>
                </a:tc>
                <a:tc>
                  <a:txBody>
                    <a:bodyPr/>
                    <a:lstStyle/>
                    <a:p>
                      <a:pPr fontAlgn="ctr"/>
                      <a:r>
                        <a:rPr lang="en-CA" sz="1100" b="0" dirty="0">
                          <a:effectLst/>
                        </a:rPr>
                        <a:t>192.168.0.0 - 192.168.255.255</a:t>
                      </a:r>
                    </a:p>
                  </a:txBody>
                  <a:tcPr marL="31750" marR="31750" marT="31750" marB="31750" anchor="ctr"/>
                </a:tc>
                <a:extLst>
                  <a:ext uri="{0D108BD9-81ED-4DB2-BD59-A6C34878D82A}">
                    <a16:rowId xmlns:a16="http://schemas.microsoft.com/office/drawing/2014/main" val="3597758659"/>
                  </a:ext>
                </a:extLst>
              </a:tr>
            </a:tbl>
          </a:graphicData>
        </a:graphic>
      </p:graphicFrame>
    </p:spTree>
    <p:extLst>
      <p:ext uri="{BB962C8B-B14F-4D97-AF65-F5344CB8AC3E}">
        <p14:creationId xmlns:p14="http://schemas.microsoft.com/office/powerpoint/2010/main" val="4132738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Types of IPv4 Addresses</a:t>
            </a:r>
            <a:br>
              <a:rPr lang="en-US" dirty="0"/>
            </a:br>
            <a:r>
              <a:rPr lang="en-US" sz="2400" dirty="0"/>
              <a:t>Routing to the Internet</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728192"/>
          </a:xfrm>
        </p:spPr>
        <p:txBody>
          <a:bodyPr/>
          <a:lstStyle/>
          <a:p>
            <a:pPr marL="342900" indent="-342900" algn="l">
              <a:buFont typeface="Arial" panose="020B0604020202020204" pitchFamily="34" charset="0"/>
              <a:buChar char="•"/>
            </a:pPr>
            <a:r>
              <a:rPr lang="en-CA" sz="1600" dirty="0">
                <a:solidFill>
                  <a:srgbClr val="000000"/>
                </a:solidFill>
              </a:rPr>
              <a:t>Network Address Translation (NAT) translates private IPv4 addresses to public IPv4 addresses.</a:t>
            </a:r>
            <a:endParaRPr lang="en-US" sz="1600" dirty="0">
              <a:solidFill>
                <a:srgbClr val="000000"/>
              </a:solidFill>
            </a:endParaRPr>
          </a:p>
        </p:txBody>
      </p:sp>
      <p:sp>
        <p:nvSpPr>
          <p:cNvPr id="5" name="Content Placeholder 3">
            <a:extLst>
              <a:ext uri="{FF2B5EF4-FFF2-40B4-BE49-F238E27FC236}">
                <a16:creationId xmlns:a16="http://schemas.microsoft.com/office/drawing/2014/main" id="{BB41F94C-72F5-4291-BC41-D3CA12CF0380}"/>
              </a:ext>
            </a:extLst>
          </p:cNvPr>
          <p:cNvSpPr txBox="1">
            <a:spLocks/>
          </p:cNvSpPr>
          <p:nvPr/>
        </p:nvSpPr>
        <p:spPr>
          <a:xfrm>
            <a:off x="431971" y="1683758"/>
            <a:ext cx="2905739"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indent="-342900" algn="l">
              <a:buFont typeface="Arial" panose="020B0604020202020204" pitchFamily="34" charset="0"/>
              <a:buChar char="•"/>
            </a:pPr>
            <a:r>
              <a:rPr lang="en-CA" sz="1600" dirty="0">
                <a:solidFill>
                  <a:srgbClr val="000000"/>
                </a:solidFill>
              </a:rPr>
              <a:t>NAT is typically enabled on the edge router connecting to the internet.</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It translates the internal private address to a public global IP address.</a:t>
            </a:r>
          </a:p>
        </p:txBody>
      </p:sp>
      <p:pic>
        <p:nvPicPr>
          <p:cNvPr id="2" name="Picture 1">
            <a:extLst>
              <a:ext uri="{FF2B5EF4-FFF2-40B4-BE49-F238E27FC236}">
                <a16:creationId xmlns:a16="http://schemas.microsoft.com/office/drawing/2014/main" id="{012E9573-E9D0-43E1-8820-1689885BBBE5}"/>
              </a:ext>
            </a:extLst>
          </p:cNvPr>
          <p:cNvPicPr>
            <a:picLocks noChangeAspect="1"/>
          </p:cNvPicPr>
          <p:nvPr/>
        </p:nvPicPr>
        <p:blipFill>
          <a:blip r:embed="rId3"/>
          <a:stretch>
            <a:fillRect/>
          </a:stretch>
        </p:blipFill>
        <p:spPr>
          <a:xfrm>
            <a:off x="3337710" y="1583611"/>
            <a:ext cx="5288257" cy="3440210"/>
          </a:xfrm>
          <a:prstGeom prst="rect">
            <a:avLst/>
          </a:prstGeom>
        </p:spPr>
      </p:pic>
    </p:spTree>
    <p:extLst>
      <p:ext uri="{BB962C8B-B14F-4D97-AF65-F5344CB8AC3E}">
        <p14:creationId xmlns:p14="http://schemas.microsoft.com/office/powerpoint/2010/main" val="2888460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Types of IPv4 Addresses</a:t>
            </a:r>
            <a:br>
              <a:rPr lang="en-US" dirty="0"/>
            </a:br>
            <a:r>
              <a:rPr lang="en-US" sz="2400" dirty="0"/>
              <a:t>Special Use IPv4 Addresses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4799905" cy="1478990"/>
          </a:xfrm>
        </p:spPr>
        <p:txBody>
          <a:bodyPr/>
          <a:lstStyle/>
          <a:p>
            <a:pPr marL="0" indent="0" algn="l"/>
            <a:r>
              <a:rPr lang="en-CA" dirty="0">
                <a:solidFill>
                  <a:srgbClr val="000000"/>
                </a:solidFill>
              </a:rPr>
              <a:t>Loopback addresses</a:t>
            </a:r>
            <a:endParaRPr lang="en-US" dirty="0">
              <a:solidFill>
                <a:srgbClr val="000000"/>
              </a:solidFill>
            </a:endParaRPr>
          </a:p>
          <a:p>
            <a:pPr marL="342900" indent="-342900" algn="l">
              <a:buFont typeface="Arial" panose="020B0604020202020204" pitchFamily="34" charset="0"/>
              <a:buChar char="•"/>
            </a:pPr>
            <a:r>
              <a:rPr lang="en-CA" sz="1600" dirty="0">
                <a:solidFill>
                  <a:srgbClr val="000000"/>
                </a:solidFill>
              </a:rPr>
              <a:t>127.0.0.0 /8 (127.0.0.1 to 127.255.255.254)</a:t>
            </a:r>
          </a:p>
          <a:p>
            <a:pPr marL="342900" indent="-342900" algn="l">
              <a:buFont typeface="Arial" panose="020B0604020202020204" pitchFamily="34" charset="0"/>
              <a:buChar char="•"/>
            </a:pPr>
            <a:r>
              <a:rPr lang="en-CA" sz="1600" dirty="0">
                <a:solidFill>
                  <a:srgbClr val="000000"/>
                </a:solidFill>
              </a:rPr>
              <a:t>Commonly identified as only 127.0.0.1</a:t>
            </a:r>
          </a:p>
          <a:p>
            <a:pPr marL="342900" indent="-342900" algn="l">
              <a:buFont typeface="Arial" panose="020B0604020202020204" pitchFamily="34" charset="0"/>
              <a:buChar char="•"/>
            </a:pPr>
            <a:r>
              <a:rPr lang="en-CA" sz="1600" dirty="0">
                <a:solidFill>
                  <a:srgbClr val="000000"/>
                </a:solidFill>
              </a:rPr>
              <a:t>Used on a host to test if TCP/IP is operational.</a:t>
            </a:r>
            <a:endParaRPr lang="en-US" sz="1600" dirty="0">
              <a:solidFill>
                <a:srgbClr val="000000"/>
              </a:solidFill>
            </a:endParaRPr>
          </a:p>
        </p:txBody>
      </p:sp>
      <p:pic>
        <p:nvPicPr>
          <p:cNvPr id="2" name="Picture 1">
            <a:extLst>
              <a:ext uri="{FF2B5EF4-FFF2-40B4-BE49-F238E27FC236}">
                <a16:creationId xmlns:a16="http://schemas.microsoft.com/office/drawing/2014/main" id="{ADE57F18-BC87-45CB-B8E6-D449D45277B5}"/>
              </a:ext>
            </a:extLst>
          </p:cNvPr>
          <p:cNvPicPr>
            <a:picLocks noChangeAspect="1"/>
          </p:cNvPicPr>
          <p:nvPr/>
        </p:nvPicPr>
        <p:blipFill>
          <a:blip r:embed="rId3"/>
          <a:stretch>
            <a:fillRect/>
          </a:stretch>
        </p:blipFill>
        <p:spPr>
          <a:xfrm>
            <a:off x="5357308" y="1214135"/>
            <a:ext cx="3564074" cy="876875"/>
          </a:xfrm>
          <a:prstGeom prst="rect">
            <a:avLst/>
          </a:prstGeom>
        </p:spPr>
      </p:pic>
      <p:sp>
        <p:nvSpPr>
          <p:cNvPr id="5" name="Content Placeholder 3">
            <a:extLst>
              <a:ext uri="{FF2B5EF4-FFF2-40B4-BE49-F238E27FC236}">
                <a16:creationId xmlns:a16="http://schemas.microsoft.com/office/drawing/2014/main" id="{15B257E1-0405-4735-85E9-547525F12CE6}"/>
              </a:ext>
            </a:extLst>
          </p:cNvPr>
          <p:cNvSpPr txBox="1">
            <a:spLocks/>
          </p:cNvSpPr>
          <p:nvPr/>
        </p:nvSpPr>
        <p:spPr>
          <a:xfrm>
            <a:off x="431970" y="2385343"/>
            <a:ext cx="8206421" cy="1906958"/>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l"/>
            <a:r>
              <a:rPr lang="en-CA" dirty="0">
                <a:solidFill>
                  <a:srgbClr val="000000"/>
                </a:solidFill>
              </a:rPr>
              <a:t>Link-Local addresses</a:t>
            </a:r>
          </a:p>
          <a:p>
            <a:pPr marL="342900" indent="-342900" algn="l">
              <a:buFont typeface="Arial" panose="020B0604020202020204" pitchFamily="34" charset="0"/>
              <a:buChar char="•"/>
            </a:pPr>
            <a:r>
              <a:rPr lang="en-CA" sz="1600" dirty="0">
                <a:solidFill>
                  <a:srgbClr val="000000"/>
                </a:solidFill>
              </a:rPr>
              <a:t>169.254.0.0 /16 (169.254.0.1 to 169.254.255.254)</a:t>
            </a:r>
          </a:p>
          <a:p>
            <a:pPr marL="342900" indent="-342900" algn="l">
              <a:buFont typeface="Arial" panose="020B0604020202020204" pitchFamily="34" charset="0"/>
              <a:buChar char="•"/>
            </a:pPr>
            <a:r>
              <a:rPr lang="en-CA" sz="1600" dirty="0">
                <a:solidFill>
                  <a:srgbClr val="000000"/>
                </a:solidFill>
              </a:rPr>
              <a:t>Commonly known as the Automatic Private IP Addressing (APIPA) addresses or self-assigned addresses. </a:t>
            </a:r>
          </a:p>
          <a:p>
            <a:pPr marL="342900" indent="-342900" algn="l">
              <a:buFont typeface="Arial" panose="020B0604020202020204" pitchFamily="34" charset="0"/>
              <a:buChar char="•"/>
            </a:pPr>
            <a:r>
              <a:rPr lang="en-CA" sz="1600" dirty="0">
                <a:solidFill>
                  <a:srgbClr val="000000"/>
                </a:solidFill>
              </a:rPr>
              <a:t>Used by Windows DHCP clients to self-configure when no DHCP servers are available.</a:t>
            </a:r>
          </a:p>
        </p:txBody>
      </p:sp>
    </p:spTree>
    <p:extLst>
      <p:ext uri="{BB962C8B-B14F-4D97-AF65-F5344CB8AC3E}">
        <p14:creationId xmlns:p14="http://schemas.microsoft.com/office/powerpoint/2010/main" val="4007806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Types of IPv4 Addresses</a:t>
            </a:r>
            <a:br>
              <a:rPr lang="en-US" dirty="0"/>
            </a:br>
            <a:r>
              <a:rPr lang="en-US" sz="2400" dirty="0"/>
              <a:t>Legacy Classful Addressing</a:t>
            </a:r>
          </a:p>
        </p:txBody>
      </p:sp>
      <p:pic>
        <p:nvPicPr>
          <p:cNvPr id="2" name="Picture 1">
            <a:extLst>
              <a:ext uri="{FF2B5EF4-FFF2-40B4-BE49-F238E27FC236}">
                <a16:creationId xmlns:a16="http://schemas.microsoft.com/office/drawing/2014/main" id="{ADCDBF03-421E-4564-9492-4248ADBE461B}"/>
              </a:ext>
            </a:extLst>
          </p:cNvPr>
          <p:cNvPicPr>
            <a:picLocks noChangeAspect="1"/>
          </p:cNvPicPr>
          <p:nvPr/>
        </p:nvPicPr>
        <p:blipFill>
          <a:blip r:embed="rId3"/>
          <a:stretch>
            <a:fillRect/>
          </a:stretch>
        </p:blipFill>
        <p:spPr>
          <a:xfrm>
            <a:off x="5482551" y="1248180"/>
            <a:ext cx="3163682" cy="1836595"/>
          </a:xfrm>
          <a:prstGeom prst="rect">
            <a:avLst/>
          </a:prstGeom>
        </p:spPr>
      </p:pic>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685733"/>
            <a:ext cx="4956309" cy="4060826"/>
          </a:xfrm>
        </p:spPr>
        <p:txBody>
          <a:bodyPr/>
          <a:lstStyle/>
          <a:p>
            <a:pPr marL="0" indent="0" algn="l"/>
            <a:r>
              <a:rPr lang="en-US" dirty="0">
                <a:solidFill>
                  <a:srgbClr val="000000"/>
                </a:solidFill>
              </a:rPr>
              <a:t>RFC 790 (1981) allocated IPv4 addresses in classes</a:t>
            </a:r>
          </a:p>
          <a:p>
            <a:pPr marL="342900" indent="-342900" algn="l">
              <a:buFont typeface="Arial" panose="020B0604020202020204" pitchFamily="34" charset="0"/>
              <a:buChar char="•"/>
            </a:pPr>
            <a:r>
              <a:rPr lang="en-CA" sz="1600" dirty="0">
                <a:solidFill>
                  <a:srgbClr val="000000"/>
                </a:solidFill>
              </a:rPr>
              <a:t>Class A (0.0.0.0/8 to 127.0.0.0/8)</a:t>
            </a:r>
          </a:p>
          <a:p>
            <a:pPr marL="342900" indent="-342900" algn="l">
              <a:buFont typeface="Arial" panose="020B0604020202020204" pitchFamily="34" charset="0"/>
              <a:buChar char="•"/>
            </a:pPr>
            <a:r>
              <a:rPr lang="en-CA" sz="1600" dirty="0">
                <a:solidFill>
                  <a:srgbClr val="000000"/>
                </a:solidFill>
              </a:rPr>
              <a:t>Class B (128.0.0.0 /16 – 191.255.0.0 /16)</a:t>
            </a:r>
          </a:p>
          <a:p>
            <a:pPr marL="342900" indent="-342900" algn="l">
              <a:buFont typeface="Arial" panose="020B0604020202020204" pitchFamily="34" charset="0"/>
              <a:buChar char="•"/>
            </a:pPr>
            <a:r>
              <a:rPr lang="en-CA" sz="1600" dirty="0">
                <a:solidFill>
                  <a:srgbClr val="000000"/>
                </a:solidFill>
              </a:rPr>
              <a:t>Class C (192.0.0.0 /24 – 223.255.255.0 /24)</a:t>
            </a:r>
          </a:p>
          <a:p>
            <a:pPr marL="342900" indent="-342900" algn="l">
              <a:buFont typeface="Arial" panose="020B0604020202020204" pitchFamily="34" charset="0"/>
              <a:buChar char="•"/>
            </a:pPr>
            <a:r>
              <a:rPr lang="en-CA" sz="1600" dirty="0">
                <a:solidFill>
                  <a:srgbClr val="000000"/>
                </a:solidFill>
              </a:rPr>
              <a:t>Class D (224.0.0.0 to 239.0.0.0)</a:t>
            </a:r>
          </a:p>
          <a:p>
            <a:pPr marL="342900" indent="-342900" algn="l">
              <a:buFont typeface="Arial" panose="020B0604020202020204" pitchFamily="34" charset="0"/>
              <a:buChar char="•"/>
            </a:pPr>
            <a:r>
              <a:rPr lang="en-CA" sz="1600" dirty="0">
                <a:solidFill>
                  <a:srgbClr val="000000"/>
                </a:solidFill>
              </a:rPr>
              <a:t>Class E (240.0.0.0 – 255.0.0.0)</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Classful addressing wasted many IPv4 addresses.</a:t>
            </a:r>
          </a:p>
          <a:p>
            <a:pPr marL="342900" indent="-342900" algn="l">
              <a:buFont typeface="Arial" panose="020B0604020202020204" pitchFamily="34" charset="0"/>
              <a:buChar char="•"/>
            </a:pPr>
            <a:endParaRPr lang="en-CA" sz="1600" dirty="0">
              <a:solidFill>
                <a:srgbClr val="000000"/>
              </a:solidFill>
            </a:endParaRPr>
          </a:p>
          <a:p>
            <a:pPr marL="0" indent="0" algn="l"/>
            <a:r>
              <a:rPr lang="en-CA" sz="1600" dirty="0">
                <a:solidFill>
                  <a:srgbClr val="000000"/>
                </a:solidFill>
              </a:rPr>
              <a:t>Classful address allocation was replaced with classless addressing which ignores the rules of classes (A, B, C). </a:t>
            </a:r>
          </a:p>
        </p:txBody>
      </p:sp>
    </p:spTree>
    <p:extLst>
      <p:ext uri="{BB962C8B-B14F-4D97-AF65-F5344CB8AC3E}">
        <p14:creationId xmlns:p14="http://schemas.microsoft.com/office/powerpoint/2010/main" val="728904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Types of IPv4 Addresses</a:t>
            </a:r>
            <a:br>
              <a:rPr lang="en-US" dirty="0"/>
            </a:br>
            <a:r>
              <a:rPr lang="en-US" sz="2400" dirty="0"/>
              <a:t>Assignment of IP Addresses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737711"/>
          </a:xfrm>
        </p:spPr>
        <p:txBody>
          <a:bodyPr/>
          <a:lstStyle/>
          <a:p>
            <a:pPr marL="342900" indent="-342900" algn="l">
              <a:buFont typeface="Arial" panose="020B0604020202020204" pitchFamily="34" charset="0"/>
              <a:buChar char="•"/>
            </a:pPr>
            <a:r>
              <a:rPr lang="en-CA" sz="1600" dirty="0">
                <a:solidFill>
                  <a:srgbClr val="000000"/>
                </a:solidFill>
              </a:rPr>
              <a:t>The Internet Assigned Numbers Authority (IANA) manages and allocates blocks of IPv4 and IPv6 addresses to five Regional Internet Registries (RIRs). </a:t>
            </a:r>
            <a:endParaRPr lang="en-US" sz="1600" dirty="0">
              <a:solidFill>
                <a:srgbClr val="000000"/>
              </a:solidFill>
            </a:endParaRPr>
          </a:p>
        </p:txBody>
      </p:sp>
      <p:sp>
        <p:nvSpPr>
          <p:cNvPr id="5" name="Content Placeholder 3">
            <a:extLst>
              <a:ext uri="{FF2B5EF4-FFF2-40B4-BE49-F238E27FC236}">
                <a16:creationId xmlns:a16="http://schemas.microsoft.com/office/drawing/2014/main" id="{409BC4D9-9184-42D7-839E-39E96E08A3D4}"/>
              </a:ext>
            </a:extLst>
          </p:cNvPr>
          <p:cNvSpPr txBox="1">
            <a:spLocks/>
          </p:cNvSpPr>
          <p:nvPr/>
        </p:nvSpPr>
        <p:spPr>
          <a:xfrm>
            <a:off x="431970" y="1681116"/>
            <a:ext cx="3337951" cy="2248249"/>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indent="-342900" algn="l">
              <a:buFont typeface="Arial" panose="020B0604020202020204" pitchFamily="34" charset="0"/>
              <a:buChar char="•"/>
            </a:pPr>
            <a:r>
              <a:rPr lang="en-CA" sz="1600" dirty="0">
                <a:solidFill>
                  <a:srgbClr val="000000"/>
                </a:solidFill>
              </a:rPr>
              <a:t>RIRs are responsible for allocating IP addresses to ISPs who provide IPv4 address blocks to smaller ISPs and organizations. </a:t>
            </a:r>
          </a:p>
        </p:txBody>
      </p:sp>
      <p:pic>
        <p:nvPicPr>
          <p:cNvPr id="2" name="Picture 1">
            <a:extLst>
              <a:ext uri="{FF2B5EF4-FFF2-40B4-BE49-F238E27FC236}">
                <a16:creationId xmlns:a16="http://schemas.microsoft.com/office/drawing/2014/main" id="{B02C39C3-1B89-41EA-828D-DA77348A5746}"/>
              </a:ext>
            </a:extLst>
          </p:cNvPr>
          <p:cNvPicPr>
            <a:picLocks noChangeAspect="1"/>
          </p:cNvPicPr>
          <p:nvPr/>
        </p:nvPicPr>
        <p:blipFill>
          <a:blip r:embed="rId3"/>
          <a:stretch>
            <a:fillRect/>
          </a:stretch>
        </p:blipFill>
        <p:spPr>
          <a:xfrm>
            <a:off x="3937299" y="1681116"/>
            <a:ext cx="4607351" cy="2371831"/>
          </a:xfrm>
          <a:prstGeom prst="rect">
            <a:avLst/>
          </a:prstGeom>
        </p:spPr>
      </p:pic>
    </p:spTree>
    <p:extLst>
      <p:ext uri="{BB962C8B-B14F-4D97-AF65-F5344CB8AC3E}">
        <p14:creationId xmlns:p14="http://schemas.microsoft.com/office/powerpoint/2010/main" val="619740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11.4 </a:t>
            </a:r>
            <a:r>
              <a:rPr lang="en-CA" dirty="0">
                <a:solidFill>
                  <a:schemeClr val="accent5">
                    <a:lumMod val="40000"/>
                    <a:lumOff val="60000"/>
                  </a:schemeClr>
                </a:solidFill>
              </a:rPr>
              <a:t>Network Segmentation</a:t>
            </a:r>
            <a:br>
              <a:rPr lang="en-CA" dirty="0">
                <a:solidFill>
                  <a:schemeClr val="accent5">
                    <a:lumMod val="40000"/>
                    <a:lumOff val="60000"/>
                  </a:schemeClr>
                </a:solidFill>
              </a:rPr>
            </a:b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4286237413"/>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Network Segmentation</a:t>
            </a:r>
            <a:br>
              <a:rPr lang="en-US" dirty="0"/>
            </a:br>
            <a:r>
              <a:rPr lang="en-US" sz="2400" dirty="0"/>
              <a:t>Broadcast Domains and Segmentation</a:t>
            </a:r>
          </a:p>
        </p:txBody>
      </p:sp>
      <p:sp>
        <p:nvSpPr>
          <p:cNvPr id="4" name="Content Placeholder 1">
            <a:extLst>
              <a:ext uri="{FF2B5EF4-FFF2-40B4-BE49-F238E27FC236}">
                <a16:creationId xmlns:a16="http://schemas.microsoft.com/office/drawing/2014/main" id="{50693879-5816-3444-9D50-A12F1F37F5DE}"/>
              </a:ext>
            </a:extLst>
          </p:cNvPr>
          <p:cNvSpPr>
            <a:spLocks noGrp="1"/>
          </p:cNvSpPr>
          <p:nvPr>
            <p:ph idx="1"/>
          </p:nvPr>
        </p:nvSpPr>
        <p:spPr>
          <a:xfrm>
            <a:off x="431971" y="855418"/>
            <a:ext cx="8217177" cy="1190197"/>
          </a:xfrm>
        </p:spPr>
        <p:txBody>
          <a:bodyPr/>
          <a:lstStyle/>
          <a:p>
            <a:pPr marL="342900" indent="-342900" algn="l">
              <a:buFont typeface="Arial" panose="020B0604020202020204" pitchFamily="34" charset="0"/>
              <a:buChar char="•"/>
            </a:pPr>
            <a:r>
              <a:rPr lang="en-CA" sz="1600" dirty="0">
                <a:solidFill>
                  <a:srgbClr val="000000"/>
                </a:solidFill>
              </a:rPr>
              <a:t>Many protocols use broadcasts or multicasts (e.g., ARP use broadcasts to locate other devices, hosts send DHCP discover broadcasts to locate a DHCP server.)</a:t>
            </a:r>
          </a:p>
          <a:p>
            <a:pPr marL="342900" indent="-342900" algn="l">
              <a:buFont typeface="Arial" panose="020B0604020202020204" pitchFamily="34" charset="0"/>
              <a:buChar char="•"/>
            </a:pPr>
            <a:r>
              <a:rPr lang="en-CA" sz="1600" dirty="0">
                <a:solidFill>
                  <a:srgbClr val="000000"/>
                </a:solidFill>
              </a:rPr>
              <a:t>Switches propagate broadcasts out all interfaces except the interface on which it was received. </a:t>
            </a:r>
          </a:p>
        </p:txBody>
      </p:sp>
      <p:pic>
        <p:nvPicPr>
          <p:cNvPr id="2" name="Picture 1">
            <a:extLst>
              <a:ext uri="{FF2B5EF4-FFF2-40B4-BE49-F238E27FC236}">
                <a16:creationId xmlns:a16="http://schemas.microsoft.com/office/drawing/2014/main" id="{10398782-9905-4785-9579-06EB01676450}"/>
              </a:ext>
            </a:extLst>
          </p:cNvPr>
          <p:cNvPicPr>
            <a:picLocks noChangeAspect="1"/>
          </p:cNvPicPr>
          <p:nvPr/>
        </p:nvPicPr>
        <p:blipFill>
          <a:blip r:embed="rId3"/>
          <a:stretch>
            <a:fillRect/>
          </a:stretch>
        </p:blipFill>
        <p:spPr>
          <a:xfrm>
            <a:off x="935916" y="1910848"/>
            <a:ext cx="4432055" cy="2638933"/>
          </a:xfrm>
          <a:prstGeom prst="rect">
            <a:avLst/>
          </a:prstGeom>
        </p:spPr>
      </p:pic>
      <p:sp>
        <p:nvSpPr>
          <p:cNvPr id="5" name="Content Placeholder 3">
            <a:extLst>
              <a:ext uri="{FF2B5EF4-FFF2-40B4-BE49-F238E27FC236}">
                <a16:creationId xmlns:a16="http://schemas.microsoft.com/office/drawing/2014/main" id="{845B5FA5-3694-4D86-AB3C-0BB4544AC221}"/>
              </a:ext>
            </a:extLst>
          </p:cNvPr>
          <p:cNvSpPr txBox="1">
            <a:spLocks/>
          </p:cNvSpPr>
          <p:nvPr/>
        </p:nvSpPr>
        <p:spPr>
          <a:xfrm>
            <a:off x="5464792" y="2205317"/>
            <a:ext cx="3324206" cy="2344464"/>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indent="-342900" algn="l">
              <a:buFont typeface="Arial" panose="020B0604020202020204" pitchFamily="34" charset="0"/>
              <a:buChar char="•"/>
            </a:pPr>
            <a:r>
              <a:rPr lang="en-CA" sz="1600" dirty="0">
                <a:solidFill>
                  <a:srgbClr val="000000"/>
                </a:solidFill>
              </a:rPr>
              <a:t>The only device that stops broadcasts is a router.</a:t>
            </a:r>
          </a:p>
          <a:p>
            <a:pPr marL="342900" indent="-342900" algn="l">
              <a:buFont typeface="Arial" panose="020B0604020202020204" pitchFamily="34" charset="0"/>
              <a:buChar char="•"/>
            </a:pPr>
            <a:r>
              <a:rPr lang="en-CA" sz="1600" dirty="0">
                <a:solidFill>
                  <a:srgbClr val="000000"/>
                </a:solidFill>
              </a:rPr>
              <a:t>Routers do not propagate broadcasts. </a:t>
            </a:r>
          </a:p>
          <a:p>
            <a:pPr marL="342900" indent="-342900" algn="l">
              <a:buFont typeface="Arial" panose="020B0604020202020204" pitchFamily="34" charset="0"/>
              <a:buChar char="•"/>
            </a:pPr>
            <a:r>
              <a:rPr lang="en-CA" sz="1600" dirty="0">
                <a:solidFill>
                  <a:srgbClr val="000000"/>
                </a:solidFill>
              </a:rPr>
              <a:t>Each router interface connects to a broadcast domain and broadcasts are only propagated within that specific broadcast domain.</a:t>
            </a:r>
          </a:p>
        </p:txBody>
      </p:sp>
    </p:spTree>
    <p:extLst>
      <p:ext uri="{BB962C8B-B14F-4D97-AF65-F5344CB8AC3E}">
        <p14:creationId xmlns:p14="http://schemas.microsoft.com/office/powerpoint/2010/main" val="469147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Network Segmentation</a:t>
            </a:r>
            <a:br>
              <a:rPr lang="en-US" dirty="0"/>
            </a:br>
            <a:r>
              <a:rPr lang="en-CA" sz="2400" dirty="0"/>
              <a:t>Problems with Large Broadcast Domains</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8"/>
            <a:ext cx="4807003" cy="3899461"/>
          </a:xfrm>
        </p:spPr>
        <p:txBody>
          <a:bodyPr/>
          <a:lstStyle/>
          <a:p>
            <a:pPr marL="342900" indent="-342900" algn="l">
              <a:buFont typeface="Arial" panose="020B0604020202020204" pitchFamily="34" charset="0"/>
              <a:buChar char="•"/>
            </a:pPr>
            <a:r>
              <a:rPr lang="en-CA" sz="1600" dirty="0">
                <a:solidFill>
                  <a:srgbClr val="000000"/>
                </a:solidFill>
              </a:rPr>
              <a:t>A problem with a large broadcast domain is that these hosts can generate excessive broadcasts and negatively affect the network.</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The solution is to reduce the size of the network to create smaller broadcast domains in a process called subnetting. </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Dividing the network address 172.16.0.0 /16 into two subnets of 200 users each: 172.16.0.0 /24 and 172.16.1.0 /24. </a:t>
            </a:r>
          </a:p>
          <a:p>
            <a:pPr marL="342900" indent="-342900" algn="l">
              <a:buFont typeface="Arial" panose="020B0604020202020204" pitchFamily="34" charset="0"/>
              <a:buChar char="•"/>
            </a:pPr>
            <a:r>
              <a:rPr lang="en-CA" sz="1600" dirty="0">
                <a:solidFill>
                  <a:srgbClr val="000000"/>
                </a:solidFill>
              </a:rPr>
              <a:t>Broadcasts are only propagated within the smaller broadcast domains. </a:t>
            </a:r>
          </a:p>
        </p:txBody>
      </p:sp>
      <p:pic>
        <p:nvPicPr>
          <p:cNvPr id="2" name="Picture 1">
            <a:extLst>
              <a:ext uri="{FF2B5EF4-FFF2-40B4-BE49-F238E27FC236}">
                <a16:creationId xmlns:a16="http://schemas.microsoft.com/office/drawing/2014/main" id="{5A7A91AF-16E4-4E33-B4E6-A586D3355209}"/>
              </a:ext>
            </a:extLst>
          </p:cNvPr>
          <p:cNvPicPr>
            <a:picLocks noChangeAspect="1"/>
          </p:cNvPicPr>
          <p:nvPr/>
        </p:nvPicPr>
        <p:blipFill>
          <a:blip r:embed="rId3"/>
          <a:stretch>
            <a:fillRect/>
          </a:stretch>
        </p:blipFill>
        <p:spPr>
          <a:xfrm>
            <a:off x="5447794" y="582072"/>
            <a:ext cx="3330224" cy="1980005"/>
          </a:xfrm>
          <a:prstGeom prst="rect">
            <a:avLst/>
          </a:prstGeom>
        </p:spPr>
      </p:pic>
      <p:pic>
        <p:nvPicPr>
          <p:cNvPr id="5" name="Picture 4">
            <a:extLst>
              <a:ext uri="{FF2B5EF4-FFF2-40B4-BE49-F238E27FC236}">
                <a16:creationId xmlns:a16="http://schemas.microsoft.com/office/drawing/2014/main" id="{65746CC1-6CFB-4882-AB1A-AEF0BB4396C4}"/>
              </a:ext>
            </a:extLst>
          </p:cNvPr>
          <p:cNvPicPr>
            <a:picLocks noChangeAspect="1"/>
          </p:cNvPicPr>
          <p:nvPr/>
        </p:nvPicPr>
        <p:blipFill>
          <a:blip r:embed="rId4"/>
          <a:stretch>
            <a:fillRect/>
          </a:stretch>
        </p:blipFill>
        <p:spPr>
          <a:xfrm>
            <a:off x="5165109" y="2791150"/>
            <a:ext cx="3802562" cy="1755763"/>
          </a:xfrm>
          <a:prstGeom prst="rect">
            <a:avLst/>
          </a:prstGeom>
        </p:spPr>
      </p:pic>
    </p:spTree>
    <p:extLst>
      <p:ext uri="{BB962C8B-B14F-4D97-AF65-F5344CB8AC3E}">
        <p14:creationId xmlns:p14="http://schemas.microsoft.com/office/powerpoint/2010/main" val="2044923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Network Segmentation</a:t>
            </a:r>
            <a:br>
              <a:rPr lang="en-US" dirty="0"/>
            </a:br>
            <a:r>
              <a:rPr lang="en-US" sz="2400" dirty="0"/>
              <a:t>Reasons for Segmenting Networks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1550058"/>
          </a:xfrm>
        </p:spPr>
        <p:txBody>
          <a:bodyPr/>
          <a:lstStyle/>
          <a:p>
            <a:pPr marL="342900" indent="-342900" algn="l">
              <a:buFont typeface="Arial" panose="020B0604020202020204" pitchFamily="34" charset="0"/>
              <a:buChar char="•"/>
            </a:pPr>
            <a:r>
              <a:rPr lang="en-CA" sz="1600" dirty="0">
                <a:solidFill>
                  <a:srgbClr val="000000"/>
                </a:solidFill>
              </a:rPr>
              <a:t>Subnetting reduces overall network traffic and improves network performance. </a:t>
            </a:r>
          </a:p>
          <a:p>
            <a:pPr marL="342900" indent="-342900" algn="l">
              <a:buFont typeface="Arial" panose="020B0604020202020204" pitchFamily="34" charset="0"/>
              <a:buChar char="•"/>
            </a:pPr>
            <a:r>
              <a:rPr lang="en-CA" sz="1600" dirty="0">
                <a:solidFill>
                  <a:srgbClr val="000000"/>
                </a:solidFill>
              </a:rPr>
              <a:t>It can be used to implement security policies between subnets.</a:t>
            </a:r>
          </a:p>
          <a:p>
            <a:pPr marL="342900" indent="-342900" algn="l">
              <a:buFont typeface="Arial" panose="020B0604020202020204" pitchFamily="34" charset="0"/>
              <a:buChar char="•"/>
            </a:pPr>
            <a:r>
              <a:rPr lang="en-CA" sz="1600" dirty="0">
                <a:solidFill>
                  <a:srgbClr val="000000"/>
                </a:solidFill>
              </a:rPr>
              <a:t>Subnetting reduces the number of devices affected by abnormal broadcast traffic.</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Subnets are used for a variety of reasons including by:</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
        <p:nvSpPr>
          <p:cNvPr id="7" name="Rectangle 6">
            <a:extLst>
              <a:ext uri="{FF2B5EF4-FFF2-40B4-BE49-F238E27FC236}">
                <a16:creationId xmlns:a16="http://schemas.microsoft.com/office/drawing/2014/main" id="{24D8B652-544C-4DA4-843F-B9A537AD3E84}"/>
              </a:ext>
            </a:extLst>
          </p:cNvPr>
          <p:cNvSpPr/>
          <p:nvPr/>
        </p:nvSpPr>
        <p:spPr>
          <a:xfrm>
            <a:off x="375431" y="2492000"/>
            <a:ext cx="2698320" cy="1806839"/>
          </a:xfrm>
          <a:prstGeom prst="rect">
            <a:avLst/>
          </a:prstGeom>
          <a:noFill/>
          <a:ln/>
        </p:spPr>
        <p:style>
          <a:lnRef idx="1">
            <a:schemeClr val="accent5"/>
          </a:lnRef>
          <a:fillRef idx="2">
            <a:schemeClr val="accent5"/>
          </a:fillRef>
          <a:effectRef idx="1">
            <a:schemeClr val="accent5"/>
          </a:effectRef>
          <a:fontRef idx="minor">
            <a:schemeClr val="dk1"/>
          </a:fontRef>
        </p:style>
        <p:txBody>
          <a:bodyPr rtlCol="0" anchor="t"/>
          <a:lstStyle/>
          <a:p>
            <a:r>
              <a:rPr lang="en-US" sz="1600" dirty="0"/>
              <a:t>Location</a:t>
            </a:r>
            <a:endParaRPr lang="en-CA" sz="1600" dirty="0"/>
          </a:p>
        </p:txBody>
      </p:sp>
      <p:pic>
        <p:nvPicPr>
          <p:cNvPr id="2" name="Picture 1">
            <a:extLst>
              <a:ext uri="{FF2B5EF4-FFF2-40B4-BE49-F238E27FC236}">
                <a16:creationId xmlns:a16="http://schemas.microsoft.com/office/drawing/2014/main" id="{63D0E2D3-D553-4D04-B410-56EFCD0EF721}"/>
              </a:ext>
            </a:extLst>
          </p:cNvPr>
          <p:cNvPicPr>
            <a:picLocks noChangeAspect="1"/>
          </p:cNvPicPr>
          <p:nvPr/>
        </p:nvPicPr>
        <p:blipFill>
          <a:blip r:embed="rId3"/>
          <a:stretch>
            <a:fillRect/>
          </a:stretch>
        </p:blipFill>
        <p:spPr>
          <a:xfrm>
            <a:off x="342756" y="2914594"/>
            <a:ext cx="2789064" cy="1318328"/>
          </a:xfrm>
          <a:prstGeom prst="rect">
            <a:avLst/>
          </a:prstGeom>
        </p:spPr>
      </p:pic>
      <p:sp>
        <p:nvSpPr>
          <p:cNvPr id="8" name="Rectangle 7">
            <a:extLst>
              <a:ext uri="{FF2B5EF4-FFF2-40B4-BE49-F238E27FC236}">
                <a16:creationId xmlns:a16="http://schemas.microsoft.com/office/drawing/2014/main" id="{32CC4029-1176-45DF-9BD6-D3DC9A0400D7}"/>
              </a:ext>
            </a:extLst>
          </p:cNvPr>
          <p:cNvSpPr/>
          <p:nvPr/>
        </p:nvSpPr>
        <p:spPr>
          <a:xfrm>
            <a:off x="3342986" y="2492000"/>
            <a:ext cx="2698320" cy="2036970"/>
          </a:xfrm>
          <a:prstGeom prst="rect">
            <a:avLst/>
          </a:prstGeom>
          <a:noFill/>
          <a:ln/>
        </p:spPr>
        <p:style>
          <a:lnRef idx="1">
            <a:schemeClr val="accent5"/>
          </a:lnRef>
          <a:fillRef idx="2">
            <a:schemeClr val="accent5"/>
          </a:fillRef>
          <a:effectRef idx="1">
            <a:schemeClr val="accent5"/>
          </a:effectRef>
          <a:fontRef idx="minor">
            <a:schemeClr val="dk1"/>
          </a:fontRef>
        </p:style>
        <p:txBody>
          <a:bodyPr rtlCol="0" anchor="t"/>
          <a:lstStyle/>
          <a:p>
            <a:r>
              <a:rPr lang="en-US" sz="1600" dirty="0"/>
              <a:t>Group or Function</a:t>
            </a:r>
            <a:endParaRPr lang="en-CA" sz="1600" dirty="0"/>
          </a:p>
        </p:txBody>
      </p:sp>
      <p:pic>
        <p:nvPicPr>
          <p:cNvPr id="5" name="Picture 4">
            <a:extLst>
              <a:ext uri="{FF2B5EF4-FFF2-40B4-BE49-F238E27FC236}">
                <a16:creationId xmlns:a16="http://schemas.microsoft.com/office/drawing/2014/main" id="{7332D7C8-8057-4C93-9478-2A5D8FE11E83}"/>
              </a:ext>
            </a:extLst>
          </p:cNvPr>
          <p:cNvPicPr>
            <a:picLocks noChangeAspect="1"/>
          </p:cNvPicPr>
          <p:nvPr/>
        </p:nvPicPr>
        <p:blipFill>
          <a:blip r:embed="rId4"/>
          <a:stretch>
            <a:fillRect/>
          </a:stretch>
        </p:blipFill>
        <p:spPr>
          <a:xfrm>
            <a:off x="3497358" y="2879280"/>
            <a:ext cx="2372228" cy="1571706"/>
          </a:xfrm>
          <a:prstGeom prst="rect">
            <a:avLst/>
          </a:prstGeom>
        </p:spPr>
      </p:pic>
      <p:sp>
        <p:nvSpPr>
          <p:cNvPr id="9" name="Rectangle 8">
            <a:extLst>
              <a:ext uri="{FF2B5EF4-FFF2-40B4-BE49-F238E27FC236}">
                <a16:creationId xmlns:a16="http://schemas.microsoft.com/office/drawing/2014/main" id="{38AE73D0-B95E-40DB-9C64-6AF021F99C3A}"/>
              </a:ext>
            </a:extLst>
          </p:cNvPr>
          <p:cNvSpPr/>
          <p:nvPr/>
        </p:nvSpPr>
        <p:spPr>
          <a:xfrm>
            <a:off x="6319781" y="2483461"/>
            <a:ext cx="2523186" cy="2036970"/>
          </a:xfrm>
          <a:prstGeom prst="rect">
            <a:avLst/>
          </a:prstGeom>
          <a:noFill/>
          <a:ln/>
        </p:spPr>
        <p:style>
          <a:lnRef idx="1">
            <a:schemeClr val="accent5"/>
          </a:lnRef>
          <a:fillRef idx="2">
            <a:schemeClr val="accent5"/>
          </a:fillRef>
          <a:effectRef idx="1">
            <a:schemeClr val="accent5"/>
          </a:effectRef>
          <a:fontRef idx="minor">
            <a:schemeClr val="dk1"/>
          </a:fontRef>
        </p:style>
        <p:txBody>
          <a:bodyPr rtlCol="0" anchor="t"/>
          <a:lstStyle/>
          <a:p>
            <a:r>
              <a:rPr lang="en-US" sz="1600" dirty="0"/>
              <a:t>Device Type</a:t>
            </a:r>
            <a:endParaRPr lang="en-CA" sz="1600" dirty="0"/>
          </a:p>
        </p:txBody>
      </p:sp>
      <p:pic>
        <p:nvPicPr>
          <p:cNvPr id="6" name="Picture 5">
            <a:extLst>
              <a:ext uri="{FF2B5EF4-FFF2-40B4-BE49-F238E27FC236}">
                <a16:creationId xmlns:a16="http://schemas.microsoft.com/office/drawing/2014/main" id="{7D853623-0268-429C-9C1F-8E5C4E0CD002}"/>
              </a:ext>
            </a:extLst>
          </p:cNvPr>
          <p:cNvPicPr>
            <a:picLocks noChangeAspect="1"/>
          </p:cNvPicPr>
          <p:nvPr/>
        </p:nvPicPr>
        <p:blipFill>
          <a:blip r:embed="rId5"/>
          <a:stretch>
            <a:fillRect/>
          </a:stretch>
        </p:blipFill>
        <p:spPr>
          <a:xfrm>
            <a:off x="6382832" y="2900796"/>
            <a:ext cx="2372228" cy="1571706"/>
          </a:xfrm>
          <a:prstGeom prst="rect">
            <a:avLst/>
          </a:prstGeom>
        </p:spPr>
      </p:pic>
    </p:spTree>
    <p:extLst>
      <p:ext uri="{BB962C8B-B14F-4D97-AF65-F5344CB8AC3E}">
        <p14:creationId xmlns:p14="http://schemas.microsoft.com/office/powerpoint/2010/main" val="134882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11.5 </a:t>
            </a:r>
            <a:r>
              <a:rPr lang="en-CA" dirty="0">
                <a:solidFill>
                  <a:schemeClr val="accent5">
                    <a:lumMod val="40000"/>
                    <a:lumOff val="60000"/>
                  </a:schemeClr>
                </a:solidFill>
              </a:rPr>
              <a:t>Subnet an IPv4 Network</a:t>
            </a:r>
            <a:br>
              <a:rPr lang="en-CA" dirty="0">
                <a:solidFill>
                  <a:schemeClr val="accent5">
                    <a:lumMod val="40000"/>
                    <a:lumOff val="60000"/>
                  </a:schemeClr>
                </a:solidFill>
              </a:rPr>
            </a:b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60375235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2D10C50B-ED86-4E5D-BD0F-658911DFEF9B}"/>
              </a:ext>
            </a:extLst>
          </p:cNvPr>
          <p:cNvSpPr>
            <a:spLocks noGrp="1"/>
          </p:cNvSpPr>
          <p:nvPr>
            <p:ph type="title"/>
          </p:nvPr>
        </p:nvSpPr>
        <p:spPr>
          <a:xfrm>
            <a:off x="0" y="83569"/>
            <a:ext cx="9144000" cy="757238"/>
          </a:xfrm>
        </p:spPr>
        <p:txBody>
          <a:bodyPr/>
          <a:lstStyle/>
          <a:p>
            <a:r>
              <a:rPr lang="en-US" dirty="0"/>
              <a:t>What to Expect in this Module (Cont.)</a:t>
            </a:r>
          </a:p>
        </p:txBody>
      </p:sp>
      <p:sp>
        <p:nvSpPr>
          <p:cNvPr id="6" name="Content Placeholder 1">
            <a:extLst>
              <a:ext uri="{FF2B5EF4-FFF2-40B4-BE49-F238E27FC236}">
                <a16:creationId xmlns:a16="http://schemas.microsoft.com/office/drawing/2014/main" id="{031D3D35-BC84-421A-A5F0-48081A310F8E}"/>
              </a:ext>
            </a:extLst>
          </p:cNvPr>
          <p:cNvSpPr txBox="1">
            <a:spLocks/>
          </p:cNvSpPr>
          <p:nvPr/>
        </p:nvSpPr>
        <p:spPr bwMode="auto">
          <a:xfrm>
            <a:off x="106756" y="668963"/>
            <a:ext cx="8853286" cy="34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dirty="0"/>
              <a:t>To facilitate learning, the following features may be included in this module:</a:t>
            </a:r>
          </a:p>
          <a:p>
            <a:pPr marL="0" indent="0">
              <a:buNone/>
            </a:pPr>
            <a:endParaRPr lang="en-US" dirty="0"/>
          </a:p>
          <a:p>
            <a:pPr marL="0" indent="0">
              <a:buFont typeface="Wingdings" panose="05000000000000000000" pitchFamily="2" charset="2"/>
              <a:buNone/>
            </a:pPr>
            <a:endParaRPr lang="en-US" dirty="0"/>
          </a:p>
        </p:txBody>
      </p:sp>
      <p:sp>
        <p:nvSpPr>
          <p:cNvPr id="3" name="Content Placeholder 2">
            <a:extLst>
              <a:ext uri="{FF2B5EF4-FFF2-40B4-BE49-F238E27FC236}">
                <a16:creationId xmlns:a16="http://schemas.microsoft.com/office/drawing/2014/main" id="{0CC55940-FD94-41F4-9281-A84AF782559B}"/>
              </a:ext>
            </a:extLst>
          </p:cNvPr>
          <p:cNvSpPr>
            <a:spLocks noGrp="1"/>
          </p:cNvSpPr>
          <p:nvPr>
            <p:ph idx="1"/>
          </p:nvPr>
        </p:nvSpPr>
        <p:spPr>
          <a:xfrm>
            <a:off x="144065" y="1191491"/>
            <a:ext cx="8853286" cy="3762772"/>
          </a:xfrm>
        </p:spPr>
        <p:txBody>
          <a:bodyPr/>
          <a:lstStyle/>
          <a:p>
            <a:pPr marL="0" indent="0">
              <a:buNone/>
            </a:pPr>
            <a:endParaRPr lang="en-US" dirty="0"/>
          </a:p>
        </p:txBody>
      </p:sp>
      <p:graphicFrame>
        <p:nvGraphicFramePr>
          <p:cNvPr id="7" name="Content Placeholder 3">
            <a:extLst>
              <a:ext uri="{FF2B5EF4-FFF2-40B4-BE49-F238E27FC236}">
                <a16:creationId xmlns:a16="http://schemas.microsoft.com/office/drawing/2014/main" id="{39B78F4A-8B1F-4E11-B57F-2036926164A6}"/>
              </a:ext>
            </a:extLst>
          </p:cNvPr>
          <p:cNvGraphicFramePr>
            <a:graphicFrameLocks/>
          </p:cNvGraphicFramePr>
          <p:nvPr/>
        </p:nvGraphicFramePr>
        <p:xfrm>
          <a:off x="106756" y="1279280"/>
          <a:ext cx="8595235" cy="2386965"/>
        </p:xfrm>
        <a:graphic>
          <a:graphicData uri="http://schemas.openxmlformats.org/drawingml/2006/table">
            <a:tbl>
              <a:tblPr firstRow="1" bandRow="1">
                <a:tableStyleId>{5C22544A-7EE6-4342-B048-85BDC9FD1C3A}</a:tableStyleId>
              </a:tblPr>
              <a:tblGrid>
                <a:gridCol w="2178265">
                  <a:extLst>
                    <a:ext uri="{9D8B030D-6E8A-4147-A177-3AD203B41FA5}">
                      <a16:colId xmlns:a16="http://schemas.microsoft.com/office/drawing/2014/main" val="3215831619"/>
                    </a:ext>
                  </a:extLst>
                </a:gridCol>
                <a:gridCol w="6416970">
                  <a:extLst>
                    <a:ext uri="{9D8B030D-6E8A-4147-A177-3AD203B41FA5}">
                      <a16:colId xmlns:a16="http://schemas.microsoft.com/office/drawing/2014/main" val="276475465"/>
                    </a:ext>
                  </a:extLst>
                </a:gridCol>
              </a:tblGrid>
              <a:tr h="265091">
                <a:tc>
                  <a:txBody>
                    <a:bodyPr/>
                    <a:lstStyle/>
                    <a:p>
                      <a:pPr algn="l" fontAlgn="b"/>
                      <a:r>
                        <a:rPr lang="en-US" sz="1400" b="1" i="0" u="none" strike="noStrike" dirty="0">
                          <a:solidFill>
                            <a:schemeClr val="bg1"/>
                          </a:solidFill>
                          <a:effectLst/>
                          <a:latin typeface="+mn-lt"/>
                        </a:rPr>
                        <a:t>Feature</a:t>
                      </a:r>
                    </a:p>
                  </a:txBody>
                  <a:tcPr marL="9525" marR="9525" marT="9525" marB="0" anchor="b"/>
                </a:tc>
                <a:tc>
                  <a:txBody>
                    <a:bodyPr/>
                    <a:lstStyle/>
                    <a:p>
                      <a:r>
                        <a:rPr lang="en-US" dirty="0"/>
                        <a:t>Description</a:t>
                      </a:r>
                    </a:p>
                  </a:txBody>
                  <a:tcPr/>
                </a:tc>
                <a:extLst>
                  <a:ext uri="{0D108BD9-81ED-4DB2-BD59-A6C34878D82A}">
                    <a16:rowId xmlns:a16="http://schemas.microsoft.com/office/drawing/2014/main" val="3768427975"/>
                  </a:ext>
                </a:extLst>
              </a:tr>
              <a:tr h="265091">
                <a:tc>
                  <a:txBody>
                    <a:bodyPr/>
                    <a:lstStyle/>
                    <a:p>
                      <a:pPr algn="l" fontAlgn="b"/>
                      <a:r>
                        <a:rPr lang="en-US" sz="1400" b="0" i="0" u="none" strike="noStrike" dirty="0">
                          <a:solidFill>
                            <a:srgbClr val="000000"/>
                          </a:solidFill>
                          <a:effectLst/>
                          <a:latin typeface="+mn-lt"/>
                        </a:rPr>
                        <a:t>Packet Tracer Physical Mode Activity</a:t>
                      </a:r>
                    </a:p>
                  </a:txBody>
                  <a:tcPr marL="9525" marR="9525" marT="9525" marB="0" anchor="b"/>
                </a:tc>
                <a:tc>
                  <a:txBody>
                    <a:bodyPr/>
                    <a:lstStyle/>
                    <a:p>
                      <a:r>
                        <a:rPr lang="en-US" dirty="0"/>
                        <a:t>These activities are completed using Packet Tracer in Physical Mode. </a:t>
                      </a:r>
                    </a:p>
                  </a:txBody>
                  <a:tcPr/>
                </a:tc>
                <a:extLst>
                  <a:ext uri="{0D108BD9-81ED-4DB2-BD59-A6C34878D82A}">
                    <a16:rowId xmlns:a16="http://schemas.microsoft.com/office/drawing/2014/main" val="550995017"/>
                  </a:ext>
                </a:extLst>
              </a:tr>
              <a:tr h="265091">
                <a:tc>
                  <a:txBody>
                    <a:bodyPr/>
                    <a:lstStyle/>
                    <a:p>
                      <a:pPr algn="l" fontAlgn="b"/>
                      <a:r>
                        <a:rPr lang="en-US" sz="1400" b="0" i="0" u="none" strike="noStrike" dirty="0">
                          <a:solidFill>
                            <a:srgbClr val="000000"/>
                          </a:solidFill>
                          <a:effectLst/>
                          <a:latin typeface="+mn-lt"/>
                        </a:rPr>
                        <a:t>Hands-On Labs</a:t>
                      </a:r>
                    </a:p>
                  </a:txBody>
                  <a:tcPr marL="9525" marR="9525" marT="9525" marB="0" anchor="b"/>
                </a:tc>
                <a:tc>
                  <a:txBody>
                    <a:bodyPr/>
                    <a:lstStyle/>
                    <a:p>
                      <a:r>
                        <a:rPr lang="en-US" dirty="0"/>
                        <a:t>Labs designed for working with physical equipment.</a:t>
                      </a:r>
                    </a:p>
                  </a:txBody>
                  <a:tcPr/>
                </a:tc>
                <a:extLst>
                  <a:ext uri="{0D108BD9-81ED-4DB2-BD59-A6C34878D82A}">
                    <a16:rowId xmlns:a16="http://schemas.microsoft.com/office/drawing/2014/main" val="2258594367"/>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Class Activities</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These are found on the Instructor Resources page. Class Activities are designed to facilitate learning, class discussion, and collaboration.</a:t>
                      </a:r>
                    </a:p>
                  </a:txBody>
                  <a:tcPr/>
                </a:tc>
                <a:extLst>
                  <a:ext uri="{0D108BD9-81ED-4DB2-BD59-A6C34878D82A}">
                    <a16:rowId xmlns:a16="http://schemas.microsoft.com/office/drawing/2014/main" val="1125566603"/>
                  </a:ext>
                </a:extLst>
              </a:tr>
              <a:tr h="265091">
                <a:tc>
                  <a:txBody>
                    <a:bodyPr/>
                    <a:lstStyle/>
                    <a:p>
                      <a:pPr algn="l" fontAlgn="b"/>
                      <a:r>
                        <a:rPr lang="en-US" sz="1400" b="0" i="0" u="none" strike="noStrike" dirty="0">
                          <a:solidFill>
                            <a:srgbClr val="000000"/>
                          </a:solidFill>
                          <a:effectLst/>
                          <a:latin typeface="+mn-lt"/>
                        </a:rPr>
                        <a:t>Module Quizzes</a:t>
                      </a:r>
                    </a:p>
                  </a:txBody>
                  <a:tcPr marL="9525" marR="9525" marT="9525" marB="0" anchor="b"/>
                </a:tc>
                <a:tc>
                  <a:txBody>
                    <a:bodyPr/>
                    <a:lstStyle/>
                    <a:p>
                      <a:r>
                        <a:rPr lang="en-US" dirty="0"/>
                        <a:t>Self-assessments that integrate concepts and skills learned throughout the series of topics presented in the module.</a:t>
                      </a:r>
                    </a:p>
                  </a:txBody>
                  <a:tcPr/>
                </a:tc>
                <a:extLst>
                  <a:ext uri="{0D108BD9-81ED-4DB2-BD59-A6C34878D82A}">
                    <a16:rowId xmlns:a16="http://schemas.microsoft.com/office/drawing/2014/main" val="831502776"/>
                  </a:ext>
                </a:extLst>
              </a:tr>
              <a:tr h="265091">
                <a:tc>
                  <a:txBody>
                    <a:bodyPr/>
                    <a:lstStyle/>
                    <a:p>
                      <a:pPr algn="l" fontAlgn="b"/>
                      <a:r>
                        <a:rPr lang="en-US" sz="1400" b="0" i="0" u="none" strike="noStrike" dirty="0">
                          <a:solidFill>
                            <a:srgbClr val="000000"/>
                          </a:solidFill>
                          <a:effectLst/>
                          <a:latin typeface="+mn-lt"/>
                        </a:rPr>
                        <a:t>Module Summary</a:t>
                      </a:r>
                    </a:p>
                  </a:txBody>
                  <a:tcPr marL="9525" marR="9525" marT="9525" marB="0" anchor="b"/>
                </a:tc>
                <a:tc>
                  <a:txBody>
                    <a:bodyPr/>
                    <a:lstStyle/>
                    <a:p>
                      <a:r>
                        <a:rPr lang="en-US" dirty="0"/>
                        <a:t>Briefly recaps module content.</a:t>
                      </a:r>
                    </a:p>
                  </a:txBody>
                  <a:tcPr/>
                </a:tc>
                <a:extLst>
                  <a:ext uri="{0D108BD9-81ED-4DB2-BD59-A6C34878D82A}">
                    <a16:rowId xmlns:a16="http://schemas.microsoft.com/office/drawing/2014/main" val="2267046280"/>
                  </a:ext>
                </a:extLst>
              </a:tr>
            </a:tbl>
          </a:graphicData>
        </a:graphic>
      </p:graphicFrame>
    </p:spTree>
    <p:custDataLst>
      <p:tags r:id="rId1"/>
    </p:custDataLst>
    <p:extLst>
      <p:ext uri="{BB962C8B-B14F-4D97-AF65-F5344CB8AC3E}">
        <p14:creationId xmlns:p14="http://schemas.microsoft.com/office/powerpoint/2010/main" val="1736058053"/>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an IPv4 Network</a:t>
            </a:r>
            <a:br>
              <a:rPr lang="en-US" dirty="0"/>
            </a:br>
            <a:r>
              <a:rPr lang="en-CA" sz="2400" dirty="0"/>
              <a:t>Subnet on an Octet Boundary</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1114783"/>
          </a:xfrm>
        </p:spPr>
        <p:txBody>
          <a:bodyPr/>
          <a:lstStyle/>
          <a:p>
            <a:pPr marL="342900" indent="-342900" algn="l">
              <a:buFont typeface="Arial" panose="020B0604020202020204" pitchFamily="34" charset="0"/>
              <a:buChar char="•"/>
            </a:pPr>
            <a:r>
              <a:rPr lang="en-CA" sz="1600" dirty="0">
                <a:solidFill>
                  <a:srgbClr val="000000"/>
                </a:solidFill>
              </a:rPr>
              <a:t>Networks are most easily subnetted at the octet boundary of /8, /16, and /24. </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Notice that using longer prefix lengths decreases the number of hosts per subnet.</a:t>
            </a:r>
            <a:endParaRPr lang="en-US" sz="1600" dirty="0">
              <a:solidFill>
                <a:srgbClr val="000000"/>
              </a:solidFill>
            </a:endParaRPr>
          </a:p>
        </p:txBody>
      </p:sp>
      <p:graphicFrame>
        <p:nvGraphicFramePr>
          <p:cNvPr id="5" name="Table 4">
            <a:extLst>
              <a:ext uri="{FF2B5EF4-FFF2-40B4-BE49-F238E27FC236}">
                <a16:creationId xmlns:a16="http://schemas.microsoft.com/office/drawing/2014/main" id="{AB61C527-BCD3-42E1-8735-11AC62583EC0}"/>
              </a:ext>
            </a:extLst>
          </p:cNvPr>
          <p:cNvGraphicFramePr>
            <a:graphicFrameLocks noGrp="1"/>
          </p:cNvGraphicFramePr>
          <p:nvPr>
            <p:extLst>
              <p:ext uri="{D42A27DB-BD31-4B8C-83A1-F6EECF244321}">
                <p14:modId xmlns:p14="http://schemas.microsoft.com/office/powerpoint/2010/main" val="1984700362"/>
              </p:ext>
            </p:extLst>
          </p:nvPr>
        </p:nvGraphicFramePr>
        <p:xfrm>
          <a:off x="991974" y="2111017"/>
          <a:ext cx="6896100" cy="1567180"/>
        </p:xfrm>
        <a:graphic>
          <a:graphicData uri="http://schemas.openxmlformats.org/drawingml/2006/table">
            <a:tbl>
              <a:tblPr firstRow="1" bandRow="1">
                <a:tableStyleId>{5C22544A-7EE6-4342-B048-85BDC9FD1C3A}</a:tableStyleId>
              </a:tblPr>
              <a:tblGrid>
                <a:gridCol w="1103376">
                  <a:extLst>
                    <a:ext uri="{9D8B030D-6E8A-4147-A177-3AD203B41FA5}">
                      <a16:colId xmlns:a16="http://schemas.microsoft.com/office/drawing/2014/main" val="401309278"/>
                    </a:ext>
                  </a:extLst>
                </a:gridCol>
                <a:gridCol w="1215438">
                  <a:extLst>
                    <a:ext uri="{9D8B030D-6E8A-4147-A177-3AD203B41FA5}">
                      <a16:colId xmlns:a16="http://schemas.microsoft.com/office/drawing/2014/main" val="1282189193"/>
                    </a:ext>
                  </a:extLst>
                </a:gridCol>
                <a:gridCol w="3473910">
                  <a:extLst>
                    <a:ext uri="{9D8B030D-6E8A-4147-A177-3AD203B41FA5}">
                      <a16:colId xmlns:a16="http://schemas.microsoft.com/office/drawing/2014/main" val="2307218981"/>
                    </a:ext>
                  </a:extLst>
                </a:gridCol>
                <a:gridCol w="1103376">
                  <a:extLst>
                    <a:ext uri="{9D8B030D-6E8A-4147-A177-3AD203B41FA5}">
                      <a16:colId xmlns:a16="http://schemas.microsoft.com/office/drawing/2014/main" val="1338141003"/>
                    </a:ext>
                  </a:extLst>
                </a:gridCol>
              </a:tblGrid>
              <a:tr h="370840">
                <a:tc>
                  <a:txBody>
                    <a:bodyPr/>
                    <a:lstStyle/>
                    <a:p>
                      <a:pPr algn="l" fontAlgn="ctr"/>
                      <a:r>
                        <a:rPr lang="en-CA" sz="1100" b="1" dirty="0">
                          <a:effectLst/>
                        </a:rPr>
                        <a:t>Prefix Length</a:t>
                      </a:r>
                      <a:endParaRPr lang="en-CA" sz="1100" dirty="0">
                        <a:effectLst/>
                      </a:endParaRPr>
                    </a:p>
                  </a:txBody>
                  <a:tcPr marL="31750" marR="31750" marT="31750" marB="31750" anchor="ctr"/>
                </a:tc>
                <a:tc>
                  <a:txBody>
                    <a:bodyPr/>
                    <a:lstStyle/>
                    <a:p>
                      <a:pPr algn="l" fontAlgn="ctr"/>
                      <a:r>
                        <a:rPr lang="en-CA" sz="1100" b="1" dirty="0">
                          <a:effectLst/>
                        </a:rPr>
                        <a:t>Subnet Mask</a:t>
                      </a:r>
                      <a:endParaRPr lang="en-CA" sz="1100" dirty="0">
                        <a:effectLst/>
                      </a:endParaRPr>
                    </a:p>
                  </a:txBody>
                  <a:tcPr marL="31750" marR="31750" marT="31750" marB="31750" anchor="ctr"/>
                </a:tc>
                <a:tc>
                  <a:txBody>
                    <a:bodyPr/>
                    <a:lstStyle/>
                    <a:p>
                      <a:pPr algn="l" fontAlgn="ctr"/>
                      <a:r>
                        <a:rPr lang="en-CA" sz="1100" b="1" dirty="0">
                          <a:effectLst/>
                        </a:rPr>
                        <a:t>Subnet Mask in Binary (n = network, h = host)</a:t>
                      </a:r>
                      <a:endParaRPr lang="en-CA" sz="1100" dirty="0">
                        <a:effectLst/>
                      </a:endParaRPr>
                    </a:p>
                  </a:txBody>
                  <a:tcPr marL="31750" marR="31750" marT="31750" marB="31750" anchor="ctr"/>
                </a:tc>
                <a:tc>
                  <a:txBody>
                    <a:bodyPr/>
                    <a:lstStyle/>
                    <a:p>
                      <a:pPr algn="l" fontAlgn="ctr"/>
                      <a:r>
                        <a:rPr lang="en-CA" sz="1100" b="1" dirty="0">
                          <a:effectLst/>
                        </a:rPr>
                        <a:t># of hosts</a:t>
                      </a:r>
                      <a:endParaRPr lang="en-CA" sz="1100" dirty="0">
                        <a:effectLst/>
                      </a:endParaRPr>
                    </a:p>
                  </a:txBody>
                  <a:tcPr marL="31750" marR="31750" marT="31750" marB="31750" anchor="ctr"/>
                </a:tc>
                <a:extLst>
                  <a:ext uri="{0D108BD9-81ED-4DB2-BD59-A6C34878D82A}">
                    <a16:rowId xmlns:a16="http://schemas.microsoft.com/office/drawing/2014/main" val="400614944"/>
                  </a:ext>
                </a:extLst>
              </a:tr>
              <a:tr h="370840">
                <a:tc>
                  <a:txBody>
                    <a:bodyPr/>
                    <a:lstStyle/>
                    <a:p>
                      <a:pPr fontAlgn="ctr"/>
                      <a:r>
                        <a:rPr lang="en-CA" sz="1100" b="1" dirty="0">
                          <a:effectLst/>
                        </a:rPr>
                        <a:t>/8</a:t>
                      </a:r>
                      <a:endParaRPr lang="en-CA" sz="1100" b="0" dirty="0">
                        <a:effectLst/>
                      </a:endParaRPr>
                    </a:p>
                  </a:txBody>
                  <a:tcPr marL="31750" marR="31750" marT="31750" marB="31750" anchor="ctr"/>
                </a:tc>
                <a:tc>
                  <a:txBody>
                    <a:bodyPr/>
                    <a:lstStyle/>
                    <a:p>
                      <a:pPr fontAlgn="ctr"/>
                      <a:r>
                        <a:rPr lang="en-CA" sz="1100" b="1" dirty="0">
                          <a:effectLst/>
                        </a:rPr>
                        <a:t>255</a:t>
                      </a:r>
                      <a:r>
                        <a:rPr lang="en-CA" sz="1100" b="0" dirty="0">
                          <a:effectLst/>
                        </a:rPr>
                        <a:t>.0.0.0</a:t>
                      </a:r>
                    </a:p>
                  </a:txBody>
                  <a:tcPr marL="31750" marR="31750" marT="31750" marB="31750" anchor="ctr"/>
                </a:tc>
                <a:tc>
                  <a:txBody>
                    <a:bodyPr/>
                    <a:lstStyle/>
                    <a:p>
                      <a:pPr rtl="0" fontAlgn="ctr"/>
                      <a:r>
                        <a:rPr lang="en-CA" sz="1100" b="1" dirty="0">
                          <a:effectLst/>
                          <a:latin typeface="Courier New" panose="02070309020205020404" pitchFamily="49" charset="0"/>
                          <a:cs typeface="Courier New" panose="02070309020205020404" pitchFamily="49" charset="0"/>
                        </a:rPr>
                        <a:t>nnnnnnnn</a:t>
                      </a:r>
                      <a:r>
                        <a:rPr lang="en-CA" sz="1100" b="0" dirty="0">
                          <a:effectLst/>
                          <a:latin typeface="Courier New" panose="02070309020205020404" pitchFamily="49" charset="0"/>
                          <a:cs typeface="Courier New" panose="02070309020205020404" pitchFamily="49" charset="0"/>
                        </a:rPr>
                        <a:t>.hhhhhhhh.hhhhhhhh.hhhhhhhh </a:t>
                      </a:r>
                      <a:br>
                        <a:rPr lang="en-CA" sz="1100" b="0" dirty="0">
                          <a:effectLst/>
                          <a:latin typeface="Courier New" panose="02070309020205020404" pitchFamily="49" charset="0"/>
                          <a:cs typeface="Courier New" panose="02070309020205020404" pitchFamily="49" charset="0"/>
                        </a:rPr>
                      </a:br>
                      <a:r>
                        <a:rPr lang="en-CA" sz="1100" b="1" dirty="0">
                          <a:effectLst/>
                          <a:latin typeface="Courier New" panose="02070309020205020404" pitchFamily="49" charset="0"/>
                          <a:cs typeface="Courier New" panose="02070309020205020404" pitchFamily="49" charset="0"/>
                        </a:rPr>
                        <a:t>11111111</a:t>
                      </a:r>
                      <a:r>
                        <a:rPr lang="en-CA" sz="1100" b="0" dirty="0">
                          <a:effectLst/>
                          <a:latin typeface="Courier New" panose="02070309020205020404" pitchFamily="49" charset="0"/>
                          <a:cs typeface="Courier New" panose="02070309020205020404" pitchFamily="49" charset="0"/>
                        </a:rPr>
                        <a:t>.00000000.00000000.00000000</a:t>
                      </a:r>
                    </a:p>
                  </a:txBody>
                  <a:tcPr marL="31750" marR="31750" marT="31750" marB="31750" anchor="ctr"/>
                </a:tc>
                <a:tc>
                  <a:txBody>
                    <a:bodyPr/>
                    <a:lstStyle/>
                    <a:p>
                      <a:pPr fontAlgn="ctr"/>
                      <a:r>
                        <a:rPr lang="en-CA" sz="1000" b="0" dirty="0">
                          <a:effectLst/>
                        </a:rPr>
                        <a:t>16,777,214</a:t>
                      </a:r>
                    </a:p>
                  </a:txBody>
                  <a:tcPr marL="31750" marR="31750" marT="31750" marB="31750" anchor="ctr"/>
                </a:tc>
                <a:extLst>
                  <a:ext uri="{0D108BD9-81ED-4DB2-BD59-A6C34878D82A}">
                    <a16:rowId xmlns:a16="http://schemas.microsoft.com/office/drawing/2014/main" val="2637917206"/>
                  </a:ext>
                </a:extLst>
              </a:tr>
              <a:tr h="370840">
                <a:tc>
                  <a:txBody>
                    <a:bodyPr/>
                    <a:lstStyle/>
                    <a:p>
                      <a:pPr fontAlgn="ctr"/>
                      <a:r>
                        <a:rPr lang="en-CA" sz="1100" b="1" dirty="0">
                          <a:effectLst/>
                        </a:rPr>
                        <a:t>/16</a:t>
                      </a:r>
                      <a:endParaRPr lang="en-CA" sz="1100" b="0" dirty="0">
                        <a:effectLst/>
                      </a:endParaRPr>
                    </a:p>
                  </a:txBody>
                  <a:tcPr marL="31750" marR="31750" marT="31750" marB="31750" anchor="ctr"/>
                </a:tc>
                <a:tc>
                  <a:txBody>
                    <a:bodyPr/>
                    <a:lstStyle/>
                    <a:p>
                      <a:pPr fontAlgn="ctr"/>
                      <a:r>
                        <a:rPr lang="en-CA" sz="1100" b="1" dirty="0">
                          <a:effectLst/>
                        </a:rPr>
                        <a:t>255.255</a:t>
                      </a:r>
                      <a:r>
                        <a:rPr lang="en-CA" sz="1100" b="0" dirty="0">
                          <a:effectLst/>
                        </a:rPr>
                        <a:t>.0.0</a:t>
                      </a:r>
                    </a:p>
                  </a:txBody>
                  <a:tcPr marL="31750" marR="31750" marT="31750" marB="31750" anchor="ctr"/>
                </a:tc>
                <a:tc>
                  <a:txBody>
                    <a:bodyPr/>
                    <a:lstStyle/>
                    <a:p>
                      <a:pPr rtl="0" fontAlgn="ctr"/>
                      <a:r>
                        <a:rPr lang="en-CA" sz="1100" b="1" dirty="0">
                          <a:effectLst/>
                          <a:latin typeface="Courier New" panose="02070309020205020404" pitchFamily="49" charset="0"/>
                          <a:cs typeface="Courier New" panose="02070309020205020404" pitchFamily="49" charset="0"/>
                        </a:rPr>
                        <a:t>nnnnnnnn.nnnnnnnn</a:t>
                      </a:r>
                      <a:r>
                        <a:rPr lang="en-CA" sz="1100" b="0" dirty="0">
                          <a:effectLst/>
                          <a:latin typeface="Courier New" panose="02070309020205020404" pitchFamily="49" charset="0"/>
                          <a:cs typeface="Courier New" panose="02070309020205020404" pitchFamily="49" charset="0"/>
                        </a:rPr>
                        <a:t>.hhhhhhhh.hhhhhhhh </a:t>
                      </a:r>
                      <a:br>
                        <a:rPr lang="en-CA" sz="1100" b="0" dirty="0">
                          <a:effectLst/>
                          <a:latin typeface="Courier New" panose="02070309020205020404" pitchFamily="49" charset="0"/>
                          <a:cs typeface="Courier New" panose="02070309020205020404" pitchFamily="49" charset="0"/>
                        </a:rPr>
                      </a:br>
                      <a:r>
                        <a:rPr lang="en-CA" sz="1100" b="1" dirty="0">
                          <a:effectLst/>
                          <a:latin typeface="Courier New" panose="02070309020205020404" pitchFamily="49" charset="0"/>
                          <a:cs typeface="Courier New" panose="02070309020205020404" pitchFamily="49" charset="0"/>
                        </a:rPr>
                        <a:t>11111111.11111111</a:t>
                      </a:r>
                      <a:r>
                        <a:rPr lang="en-CA" sz="1100" b="0" dirty="0">
                          <a:effectLst/>
                          <a:latin typeface="Courier New" panose="02070309020205020404" pitchFamily="49" charset="0"/>
                          <a:cs typeface="Courier New" panose="02070309020205020404" pitchFamily="49" charset="0"/>
                        </a:rPr>
                        <a:t>.00000000.00000000</a:t>
                      </a:r>
                    </a:p>
                  </a:txBody>
                  <a:tcPr marL="31750" marR="31750" marT="31750" marB="31750" anchor="ctr"/>
                </a:tc>
                <a:tc>
                  <a:txBody>
                    <a:bodyPr/>
                    <a:lstStyle/>
                    <a:p>
                      <a:pPr fontAlgn="ctr"/>
                      <a:r>
                        <a:rPr lang="en-CA" sz="1000" b="0" dirty="0">
                          <a:effectLst/>
                        </a:rPr>
                        <a:t>65,534</a:t>
                      </a:r>
                    </a:p>
                  </a:txBody>
                  <a:tcPr marL="31750" marR="31750" marT="31750" marB="31750" anchor="ctr"/>
                </a:tc>
                <a:extLst>
                  <a:ext uri="{0D108BD9-81ED-4DB2-BD59-A6C34878D82A}">
                    <a16:rowId xmlns:a16="http://schemas.microsoft.com/office/drawing/2014/main" val="1750285378"/>
                  </a:ext>
                </a:extLst>
              </a:tr>
              <a:tr h="370840">
                <a:tc>
                  <a:txBody>
                    <a:bodyPr/>
                    <a:lstStyle/>
                    <a:p>
                      <a:pPr fontAlgn="ctr"/>
                      <a:r>
                        <a:rPr lang="en-CA" sz="1100" b="1" dirty="0">
                          <a:effectLst/>
                        </a:rPr>
                        <a:t>/24</a:t>
                      </a:r>
                      <a:endParaRPr lang="en-CA" sz="1100" b="0" dirty="0">
                        <a:effectLst/>
                      </a:endParaRPr>
                    </a:p>
                  </a:txBody>
                  <a:tcPr marL="31750" marR="31750" marT="31750" marB="31750" anchor="ctr"/>
                </a:tc>
                <a:tc>
                  <a:txBody>
                    <a:bodyPr/>
                    <a:lstStyle/>
                    <a:p>
                      <a:pPr fontAlgn="ctr"/>
                      <a:r>
                        <a:rPr lang="en-CA" sz="1100" b="1" dirty="0">
                          <a:effectLst/>
                        </a:rPr>
                        <a:t>255.255.255</a:t>
                      </a:r>
                      <a:r>
                        <a:rPr lang="en-CA" sz="1100" b="0" dirty="0">
                          <a:effectLst/>
                        </a:rPr>
                        <a:t>.0</a:t>
                      </a:r>
                    </a:p>
                  </a:txBody>
                  <a:tcPr marL="31750" marR="31750" marT="31750" marB="31750" anchor="ctr"/>
                </a:tc>
                <a:tc>
                  <a:txBody>
                    <a:bodyPr/>
                    <a:lstStyle/>
                    <a:p>
                      <a:pPr rtl="0" fontAlgn="ctr"/>
                      <a:r>
                        <a:rPr lang="en-CA" sz="1100" b="1" dirty="0">
                          <a:effectLst/>
                          <a:latin typeface="Courier New" panose="02070309020205020404" pitchFamily="49" charset="0"/>
                          <a:cs typeface="Courier New" panose="02070309020205020404" pitchFamily="49" charset="0"/>
                        </a:rPr>
                        <a:t>nnnnnnnn.nnnnnnnn</a:t>
                      </a:r>
                      <a:r>
                        <a:rPr lang="en-CA" sz="1100" b="0" dirty="0">
                          <a:effectLst/>
                          <a:latin typeface="Courier New" panose="02070309020205020404" pitchFamily="49" charset="0"/>
                          <a:cs typeface="Courier New" panose="02070309020205020404" pitchFamily="49" charset="0"/>
                        </a:rPr>
                        <a:t>.</a:t>
                      </a:r>
                      <a:r>
                        <a:rPr lang="en-CA" sz="1100" b="1" dirty="0">
                          <a:effectLst/>
                          <a:latin typeface="Courier New" panose="02070309020205020404" pitchFamily="49" charset="0"/>
                          <a:cs typeface="Courier New" panose="02070309020205020404" pitchFamily="49" charset="0"/>
                        </a:rPr>
                        <a:t>nnnnnnnn</a:t>
                      </a:r>
                      <a:r>
                        <a:rPr lang="en-CA" sz="1100" b="0" dirty="0">
                          <a:effectLst/>
                          <a:latin typeface="Courier New" panose="02070309020205020404" pitchFamily="49" charset="0"/>
                          <a:cs typeface="Courier New" panose="02070309020205020404" pitchFamily="49" charset="0"/>
                        </a:rPr>
                        <a:t>.hhhhhhhh </a:t>
                      </a:r>
                      <a:br>
                        <a:rPr lang="en-CA" sz="1100" b="0" dirty="0">
                          <a:effectLst/>
                          <a:latin typeface="Courier New" panose="02070309020205020404" pitchFamily="49" charset="0"/>
                          <a:cs typeface="Courier New" panose="02070309020205020404" pitchFamily="49" charset="0"/>
                        </a:rPr>
                      </a:br>
                      <a:r>
                        <a:rPr lang="en-CA" sz="1100" b="1" dirty="0">
                          <a:effectLst/>
                          <a:latin typeface="Courier New" panose="02070309020205020404" pitchFamily="49" charset="0"/>
                          <a:cs typeface="Courier New" panose="02070309020205020404" pitchFamily="49" charset="0"/>
                        </a:rPr>
                        <a:t>11111111.11111111.11111111</a:t>
                      </a:r>
                      <a:r>
                        <a:rPr lang="en-CA" sz="1100" b="0" dirty="0">
                          <a:effectLst/>
                          <a:latin typeface="Courier New" panose="02070309020205020404" pitchFamily="49" charset="0"/>
                          <a:cs typeface="Courier New" panose="02070309020205020404" pitchFamily="49" charset="0"/>
                        </a:rPr>
                        <a:t>.00000000</a:t>
                      </a:r>
                    </a:p>
                  </a:txBody>
                  <a:tcPr marL="31750" marR="31750" marT="31750" marB="31750" anchor="ctr"/>
                </a:tc>
                <a:tc>
                  <a:txBody>
                    <a:bodyPr/>
                    <a:lstStyle/>
                    <a:p>
                      <a:pPr fontAlgn="ctr"/>
                      <a:r>
                        <a:rPr lang="en-CA" sz="1000" b="0" dirty="0">
                          <a:effectLst/>
                        </a:rPr>
                        <a:t>254</a:t>
                      </a:r>
                    </a:p>
                  </a:txBody>
                  <a:tcPr marL="31750" marR="31750" marT="31750" marB="31750" anchor="ctr"/>
                </a:tc>
                <a:extLst>
                  <a:ext uri="{0D108BD9-81ED-4DB2-BD59-A6C34878D82A}">
                    <a16:rowId xmlns:a16="http://schemas.microsoft.com/office/drawing/2014/main" val="2444667633"/>
                  </a:ext>
                </a:extLst>
              </a:tr>
            </a:tbl>
          </a:graphicData>
        </a:graphic>
      </p:graphicFrame>
    </p:spTree>
    <p:extLst>
      <p:ext uri="{BB962C8B-B14F-4D97-AF65-F5344CB8AC3E}">
        <p14:creationId xmlns:p14="http://schemas.microsoft.com/office/powerpoint/2010/main" val="3820377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an IPv4 Network</a:t>
            </a:r>
            <a:br>
              <a:rPr lang="en-US" dirty="0"/>
            </a:br>
            <a:r>
              <a:rPr lang="en-CA" sz="2400" dirty="0"/>
              <a:t>Subnet on an Octet Boundary (Cont.)</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57200" y="807768"/>
            <a:ext cx="8280057" cy="362511"/>
          </a:xfrm>
        </p:spPr>
        <p:txBody>
          <a:bodyPr/>
          <a:lstStyle/>
          <a:p>
            <a:pPr marL="342900" indent="-342900" algn="l">
              <a:buFont typeface="Arial" panose="020B0604020202020204" pitchFamily="34" charset="0"/>
              <a:buChar char="•"/>
            </a:pPr>
            <a:r>
              <a:rPr lang="en-CA" sz="1600" dirty="0">
                <a:solidFill>
                  <a:srgbClr val="000000"/>
                </a:solidFill>
              </a:rPr>
              <a:t>In the first table 10.0.0.0/8 is subnetted using /16 and in the second table, a /24 mask.</a:t>
            </a:r>
          </a:p>
        </p:txBody>
      </p:sp>
      <p:graphicFrame>
        <p:nvGraphicFramePr>
          <p:cNvPr id="2" name="Table 1">
            <a:extLst>
              <a:ext uri="{FF2B5EF4-FFF2-40B4-BE49-F238E27FC236}">
                <a16:creationId xmlns:a16="http://schemas.microsoft.com/office/drawing/2014/main" id="{61270C55-FA5F-44D6-BE83-71DEA8A80121}"/>
              </a:ext>
            </a:extLst>
          </p:cNvPr>
          <p:cNvGraphicFramePr>
            <a:graphicFrameLocks noGrp="1"/>
          </p:cNvGraphicFramePr>
          <p:nvPr>
            <p:extLst>
              <p:ext uri="{D42A27DB-BD31-4B8C-83A1-F6EECF244321}">
                <p14:modId xmlns:p14="http://schemas.microsoft.com/office/powerpoint/2010/main" val="440006946"/>
              </p:ext>
            </p:extLst>
          </p:nvPr>
        </p:nvGraphicFramePr>
        <p:xfrm>
          <a:off x="457200" y="1246211"/>
          <a:ext cx="3870960" cy="3435080"/>
        </p:xfrm>
        <a:graphic>
          <a:graphicData uri="http://schemas.openxmlformats.org/drawingml/2006/table">
            <a:tbl>
              <a:tblPr firstRow="1" bandRow="1">
                <a:tableStyleId>{5C22544A-7EE6-4342-B048-85BDC9FD1C3A}</a:tableStyleId>
              </a:tblPr>
              <a:tblGrid>
                <a:gridCol w="1116314">
                  <a:extLst>
                    <a:ext uri="{9D8B030D-6E8A-4147-A177-3AD203B41FA5}">
                      <a16:colId xmlns:a16="http://schemas.microsoft.com/office/drawing/2014/main" val="1832368472"/>
                    </a:ext>
                  </a:extLst>
                </a:gridCol>
                <a:gridCol w="1741186">
                  <a:extLst>
                    <a:ext uri="{9D8B030D-6E8A-4147-A177-3AD203B41FA5}">
                      <a16:colId xmlns:a16="http://schemas.microsoft.com/office/drawing/2014/main" val="3133033927"/>
                    </a:ext>
                  </a:extLst>
                </a:gridCol>
                <a:gridCol w="1013460">
                  <a:extLst>
                    <a:ext uri="{9D8B030D-6E8A-4147-A177-3AD203B41FA5}">
                      <a16:colId xmlns:a16="http://schemas.microsoft.com/office/drawing/2014/main" val="1854765229"/>
                    </a:ext>
                  </a:extLst>
                </a:gridCol>
              </a:tblGrid>
              <a:tr h="409211">
                <a:tc>
                  <a:txBody>
                    <a:bodyPr/>
                    <a:lstStyle/>
                    <a:p>
                      <a:pPr algn="l" fontAlgn="ctr"/>
                      <a:r>
                        <a:rPr lang="en-CA" sz="1000" b="1" dirty="0">
                          <a:effectLst/>
                        </a:rPr>
                        <a:t>Subnet Address</a:t>
                      </a:r>
                      <a:br>
                        <a:rPr lang="en-CA" sz="1000" b="1" dirty="0">
                          <a:effectLst/>
                        </a:rPr>
                      </a:br>
                      <a:r>
                        <a:rPr lang="en-CA" sz="1000" b="0" dirty="0">
                          <a:effectLst/>
                        </a:rPr>
                        <a:t>(256 Possible Subnets)</a:t>
                      </a:r>
                    </a:p>
                  </a:txBody>
                  <a:tcPr marL="31750" marR="31750" marT="31750" marB="31750" anchor="ctr"/>
                </a:tc>
                <a:tc>
                  <a:txBody>
                    <a:bodyPr/>
                    <a:lstStyle/>
                    <a:p>
                      <a:pPr algn="l" fontAlgn="ctr"/>
                      <a:r>
                        <a:rPr lang="en-CA" sz="1000" b="1" dirty="0">
                          <a:effectLst/>
                        </a:rPr>
                        <a:t>Host Range</a:t>
                      </a:r>
                      <a:br>
                        <a:rPr lang="en-CA" sz="1000" b="1" dirty="0">
                          <a:effectLst/>
                        </a:rPr>
                      </a:br>
                      <a:r>
                        <a:rPr lang="en-CA" sz="1000" b="0" dirty="0">
                          <a:effectLst/>
                        </a:rPr>
                        <a:t>(65,534 possible hosts per subnet)</a:t>
                      </a:r>
                    </a:p>
                  </a:txBody>
                  <a:tcPr marL="31750" marR="31750" marT="31750" marB="31750" anchor="ctr"/>
                </a:tc>
                <a:tc>
                  <a:txBody>
                    <a:bodyPr/>
                    <a:lstStyle/>
                    <a:p>
                      <a:pPr algn="l" fontAlgn="ctr"/>
                      <a:r>
                        <a:rPr lang="en-CA" sz="1000" b="1" dirty="0">
                          <a:effectLst/>
                        </a:rPr>
                        <a:t>Broadcast</a:t>
                      </a:r>
                      <a:endParaRPr lang="en-CA" sz="1000" dirty="0">
                        <a:effectLst/>
                      </a:endParaRPr>
                    </a:p>
                  </a:txBody>
                  <a:tcPr marL="31750" marR="31750" marT="31750" marB="31750" anchor="ctr"/>
                </a:tc>
                <a:extLst>
                  <a:ext uri="{0D108BD9-81ED-4DB2-BD59-A6C34878D82A}">
                    <a16:rowId xmlns:a16="http://schemas.microsoft.com/office/drawing/2014/main" val="3621925027"/>
                  </a:ext>
                </a:extLst>
              </a:tr>
              <a:tr h="291438">
                <a:tc>
                  <a:txBody>
                    <a:bodyPr/>
                    <a:lstStyle/>
                    <a:p>
                      <a:pPr fontAlgn="ctr"/>
                      <a:r>
                        <a:rPr lang="en-CA" sz="1000" b="1" dirty="0">
                          <a:effectLst/>
                        </a:rPr>
                        <a:t>10.0</a:t>
                      </a:r>
                      <a:r>
                        <a:rPr lang="en-CA" sz="1000" b="0" dirty="0">
                          <a:effectLst/>
                        </a:rPr>
                        <a:t>.0.0</a:t>
                      </a:r>
                      <a:r>
                        <a:rPr lang="en-CA" sz="1000" b="1" dirty="0">
                          <a:effectLst/>
                        </a:rPr>
                        <a:t>/16</a:t>
                      </a:r>
                      <a:endParaRPr lang="en-CA" sz="1000" b="0" dirty="0">
                        <a:effectLst/>
                      </a:endParaRPr>
                    </a:p>
                  </a:txBody>
                  <a:tcPr marL="31750" marR="31750" marT="31750" marB="31750" anchor="ctr"/>
                </a:tc>
                <a:tc>
                  <a:txBody>
                    <a:bodyPr/>
                    <a:lstStyle/>
                    <a:p>
                      <a:pPr fontAlgn="ctr"/>
                      <a:r>
                        <a:rPr lang="en-CA" sz="1000" b="1" dirty="0">
                          <a:effectLst/>
                        </a:rPr>
                        <a:t>10.0</a:t>
                      </a:r>
                      <a:r>
                        <a:rPr lang="en-CA" sz="1000" b="0" dirty="0">
                          <a:effectLst/>
                        </a:rPr>
                        <a:t>.0.1 - </a:t>
                      </a:r>
                      <a:r>
                        <a:rPr lang="en-CA" sz="1000" b="1" dirty="0">
                          <a:effectLst/>
                        </a:rPr>
                        <a:t>10.0</a:t>
                      </a:r>
                      <a:r>
                        <a:rPr lang="en-CA" sz="1000" b="0" dirty="0">
                          <a:effectLst/>
                        </a:rPr>
                        <a:t>.255.254</a:t>
                      </a:r>
                    </a:p>
                  </a:txBody>
                  <a:tcPr marL="31750" marR="31750" marT="31750" marB="31750" anchor="ctr"/>
                </a:tc>
                <a:tc>
                  <a:txBody>
                    <a:bodyPr/>
                    <a:lstStyle/>
                    <a:p>
                      <a:pPr fontAlgn="ctr"/>
                      <a:r>
                        <a:rPr lang="en-CA" sz="1000" b="1" dirty="0">
                          <a:effectLst/>
                        </a:rPr>
                        <a:t>10.0</a:t>
                      </a:r>
                      <a:r>
                        <a:rPr lang="en-CA" sz="1000" b="0" dirty="0">
                          <a:effectLst/>
                        </a:rPr>
                        <a:t>.255.255</a:t>
                      </a:r>
                    </a:p>
                  </a:txBody>
                  <a:tcPr marL="31750" marR="31750" marT="31750" marB="31750" anchor="ctr"/>
                </a:tc>
                <a:extLst>
                  <a:ext uri="{0D108BD9-81ED-4DB2-BD59-A6C34878D82A}">
                    <a16:rowId xmlns:a16="http://schemas.microsoft.com/office/drawing/2014/main" val="2643493669"/>
                  </a:ext>
                </a:extLst>
              </a:tr>
              <a:tr h="291438">
                <a:tc>
                  <a:txBody>
                    <a:bodyPr/>
                    <a:lstStyle/>
                    <a:p>
                      <a:pPr fontAlgn="ctr"/>
                      <a:r>
                        <a:rPr lang="en-CA" sz="1000" b="1" dirty="0">
                          <a:effectLst/>
                        </a:rPr>
                        <a:t>10.1.</a:t>
                      </a:r>
                      <a:r>
                        <a:rPr lang="en-CA" sz="1000" b="0" dirty="0">
                          <a:effectLst/>
                        </a:rPr>
                        <a:t>0.0</a:t>
                      </a:r>
                      <a:r>
                        <a:rPr lang="en-CA" sz="1000" b="1" dirty="0">
                          <a:effectLst/>
                        </a:rPr>
                        <a:t>/16</a:t>
                      </a:r>
                      <a:endParaRPr lang="en-CA" sz="1000" b="0" dirty="0">
                        <a:effectLst/>
                      </a:endParaRPr>
                    </a:p>
                  </a:txBody>
                  <a:tcPr marL="31750" marR="31750" marT="31750" marB="31750" anchor="ctr"/>
                </a:tc>
                <a:tc>
                  <a:txBody>
                    <a:bodyPr/>
                    <a:lstStyle/>
                    <a:p>
                      <a:pPr fontAlgn="ctr"/>
                      <a:r>
                        <a:rPr lang="en-CA" sz="1000" b="1" dirty="0">
                          <a:effectLst/>
                        </a:rPr>
                        <a:t>10.1</a:t>
                      </a:r>
                      <a:r>
                        <a:rPr lang="en-CA" sz="1000" b="0" dirty="0">
                          <a:effectLst/>
                        </a:rPr>
                        <a:t>.0.1 - </a:t>
                      </a:r>
                      <a:r>
                        <a:rPr lang="en-CA" sz="1000" b="1" dirty="0">
                          <a:effectLst/>
                        </a:rPr>
                        <a:t>10.1</a:t>
                      </a:r>
                      <a:r>
                        <a:rPr lang="en-CA" sz="1000" b="0" dirty="0">
                          <a:effectLst/>
                        </a:rPr>
                        <a:t>.255.254</a:t>
                      </a:r>
                    </a:p>
                  </a:txBody>
                  <a:tcPr marL="31750" marR="31750" marT="31750" marB="31750" anchor="ctr"/>
                </a:tc>
                <a:tc>
                  <a:txBody>
                    <a:bodyPr/>
                    <a:lstStyle/>
                    <a:p>
                      <a:pPr fontAlgn="ctr"/>
                      <a:r>
                        <a:rPr lang="en-CA" sz="1000" b="1" dirty="0">
                          <a:effectLst/>
                        </a:rPr>
                        <a:t>10.1</a:t>
                      </a:r>
                      <a:r>
                        <a:rPr lang="en-CA" sz="1000" b="0" dirty="0">
                          <a:effectLst/>
                        </a:rPr>
                        <a:t>.255.255</a:t>
                      </a:r>
                    </a:p>
                  </a:txBody>
                  <a:tcPr marL="31750" marR="31750" marT="31750" marB="31750" anchor="ctr"/>
                </a:tc>
                <a:extLst>
                  <a:ext uri="{0D108BD9-81ED-4DB2-BD59-A6C34878D82A}">
                    <a16:rowId xmlns:a16="http://schemas.microsoft.com/office/drawing/2014/main" val="1459356146"/>
                  </a:ext>
                </a:extLst>
              </a:tr>
              <a:tr h="291438">
                <a:tc>
                  <a:txBody>
                    <a:bodyPr/>
                    <a:lstStyle/>
                    <a:p>
                      <a:pPr fontAlgn="ctr"/>
                      <a:r>
                        <a:rPr lang="en-CA" sz="1000" b="1" dirty="0">
                          <a:effectLst/>
                        </a:rPr>
                        <a:t>10.2</a:t>
                      </a:r>
                      <a:r>
                        <a:rPr lang="en-CA" sz="1000" b="0" dirty="0">
                          <a:effectLst/>
                        </a:rPr>
                        <a:t>.0.0</a:t>
                      </a:r>
                      <a:r>
                        <a:rPr lang="en-CA" sz="1000" b="1" dirty="0">
                          <a:effectLst/>
                        </a:rPr>
                        <a:t>/16</a:t>
                      </a:r>
                      <a:endParaRPr lang="en-CA" sz="1000" b="0" dirty="0">
                        <a:effectLst/>
                      </a:endParaRPr>
                    </a:p>
                  </a:txBody>
                  <a:tcPr marL="31750" marR="31750" marT="31750" marB="31750" anchor="ctr"/>
                </a:tc>
                <a:tc>
                  <a:txBody>
                    <a:bodyPr/>
                    <a:lstStyle/>
                    <a:p>
                      <a:pPr fontAlgn="ctr"/>
                      <a:r>
                        <a:rPr lang="en-CA" sz="1000" b="1" dirty="0">
                          <a:effectLst/>
                        </a:rPr>
                        <a:t>10.2</a:t>
                      </a:r>
                      <a:r>
                        <a:rPr lang="en-CA" sz="1000" b="0" dirty="0">
                          <a:effectLst/>
                        </a:rPr>
                        <a:t>.0.1 - </a:t>
                      </a:r>
                      <a:r>
                        <a:rPr lang="en-CA" sz="1000" b="1" dirty="0">
                          <a:effectLst/>
                        </a:rPr>
                        <a:t>10.2</a:t>
                      </a:r>
                      <a:r>
                        <a:rPr lang="en-CA" sz="1000" b="0" dirty="0">
                          <a:effectLst/>
                        </a:rPr>
                        <a:t>.255.254</a:t>
                      </a:r>
                    </a:p>
                  </a:txBody>
                  <a:tcPr marL="31750" marR="31750" marT="31750" marB="31750" anchor="ctr"/>
                </a:tc>
                <a:tc>
                  <a:txBody>
                    <a:bodyPr/>
                    <a:lstStyle/>
                    <a:p>
                      <a:pPr fontAlgn="ctr"/>
                      <a:r>
                        <a:rPr lang="en-CA" sz="1000" b="1" dirty="0">
                          <a:effectLst/>
                        </a:rPr>
                        <a:t>10.2</a:t>
                      </a:r>
                      <a:r>
                        <a:rPr lang="en-CA" sz="1000" b="0" dirty="0">
                          <a:effectLst/>
                        </a:rPr>
                        <a:t>.255.255</a:t>
                      </a:r>
                    </a:p>
                  </a:txBody>
                  <a:tcPr marL="31750" marR="31750" marT="31750" marB="31750" anchor="ctr"/>
                </a:tc>
                <a:extLst>
                  <a:ext uri="{0D108BD9-81ED-4DB2-BD59-A6C34878D82A}">
                    <a16:rowId xmlns:a16="http://schemas.microsoft.com/office/drawing/2014/main" val="417579166"/>
                  </a:ext>
                </a:extLst>
              </a:tr>
              <a:tr h="291438">
                <a:tc>
                  <a:txBody>
                    <a:bodyPr/>
                    <a:lstStyle/>
                    <a:p>
                      <a:pPr fontAlgn="ctr"/>
                      <a:r>
                        <a:rPr lang="en-CA" sz="1000" b="1" dirty="0">
                          <a:effectLst/>
                        </a:rPr>
                        <a:t>10.3</a:t>
                      </a:r>
                      <a:r>
                        <a:rPr lang="en-CA" sz="1000" b="0" dirty="0">
                          <a:effectLst/>
                        </a:rPr>
                        <a:t>.0.0</a:t>
                      </a:r>
                      <a:r>
                        <a:rPr lang="en-CA" sz="1000" b="1" dirty="0">
                          <a:effectLst/>
                        </a:rPr>
                        <a:t>/16</a:t>
                      </a:r>
                      <a:endParaRPr lang="en-CA" sz="1000" b="0" dirty="0">
                        <a:effectLst/>
                      </a:endParaRPr>
                    </a:p>
                  </a:txBody>
                  <a:tcPr marL="31750" marR="31750" marT="31750" marB="31750" anchor="ctr"/>
                </a:tc>
                <a:tc>
                  <a:txBody>
                    <a:bodyPr/>
                    <a:lstStyle/>
                    <a:p>
                      <a:pPr fontAlgn="ctr"/>
                      <a:r>
                        <a:rPr lang="en-CA" sz="1000" b="1" dirty="0">
                          <a:effectLst/>
                        </a:rPr>
                        <a:t>10.3</a:t>
                      </a:r>
                      <a:r>
                        <a:rPr lang="en-CA" sz="1000" b="0" dirty="0">
                          <a:effectLst/>
                        </a:rPr>
                        <a:t>.0.1 - </a:t>
                      </a:r>
                      <a:r>
                        <a:rPr lang="en-CA" sz="1000" b="1" dirty="0">
                          <a:effectLst/>
                        </a:rPr>
                        <a:t>10.3</a:t>
                      </a:r>
                      <a:r>
                        <a:rPr lang="en-CA" sz="1000" b="0" dirty="0">
                          <a:effectLst/>
                        </a:rPr>
                        <a:t>.255.254</a:t>
                      </a:r>
                    </a:p>
                  </a:txBody>
                  <a:tcPr marL="31750" marR="31750" marT="31750" marB="31750" anchor="ctr"/>
                </a:tc>
                <a:tc>
                  <a:txBody>
                    <a:bodyPr/>
                    <a:lstStyle/>
                    <a:p>
                      <a:pPr fontAlgn="ctr"/>
                      <a:r>
                        <a:rPr lang="en-CA" sz="1000" b="1" dirty="0">
                          <a:effectLst/>
                        </a:rPr>
                        <a:t>10.3</a:t>
                      </a:r>
                      <a:r>
                        <a:rPr lang="en-CA" sz="1000" b="0" dirty="0">
                          <a:effectLst/>
                        </a:rPr>
                        <a:t>.255.255</a:t>
                      </a:r>
                    </a:p>
                  </a:txBody>
                  <a:tcPr marL="31750" marR="31750" marT="31750" marB="31750" anchor="ctr"/>
                </a:tc>
                <a:extLst>
                  <a:ext uri="{0D108BD9-81ED-4DB2-BD59-A6C34878D82A}">
                    <a16:rowId xmlns:a16="http://schemas.microsoft.com/office/drawing/2014/main" val="1246693201"/>
                  </a:ext>
                </a:extLst>
              </a:tr>
              <a:tr h="291438">
                <a:tc>
                  <a:txBody>
                    <a:bodyPr/>
                    <a:lstStyle/>
                    <a:p>
                      <a:pPr fontAlgn="ctr"/>
                      <a:r>
                        <a:rPr lang="en-CA" sz="1000" b="1" dirty="0">
                          <a:effectLst/>
                        </a:rPr>
                        <a:t>10.4</a:t>
                      </a:r>
                      <a:r>
                        <a:rPr lang="en-CA" sz="1000" b="0" dirty="0">
                          <a:effectLst/>
                        </a:rPr>
                        <a:t>.0.0</a:t>
                      </a:r>
                      <a:r>
                        <a:rPr lang="en-CA" sz="1000" b="1" dirty="0">
                          <a:effectLst/>
                        </a:rPr>
                        <a:t>/16</a:t>
                      </a:r>
                      <a:endParaRPr lang="en-CA" sz="1000" b="0" dirty="0">
                        <a:effectLst/>
                      </a:endParaRPr>
                    </a:p>
                  </a:txBody>
                  <a:tcPr marL="31750" marR="31750" marT="31750" marB="31750" anchor="ctr"/>
                </a:tc>
                <a:tc>
                  <a:txBody>
                    <a:bodyPr/>
                    <a:lstStyle/>
                    <a:p>
                      <a:pPr fontAlgn="ctr"/>
                      <a:r>
                        <a:rPr lang="en-CA" sz="1000" b="1" dirty="0">
                          <a:effectLst/>
                        </a:rPr>
                        <a:t>10.4</a:t>
                      </a:r>
                      <a:r>
                        <a:rPr lang="en-CA" sz="1000" b="0" dirty="0">
                          <a:effectLst/>
                        </a:rPr>
                        <a:t>.0.1 - </a:t>
                      </a:r>
                      <a:r>
                        <a:rPr lang="en-CA" sz="1000" b="1" dirty="0">
                          <a:effectLst/>
                        </a:rPr>
                        <a:t>10.4</a:t>
                      </a:r>
                      <a:r>
                        <a:rPr lang="en-CA" sz="1000" b="0" dirty="0">
                          <a:effectLst/>
                        </a:rPr>
                        <a:t>.255.254</a:t>
                      </a:r>
                    </a:p>
                  </a:txBody>
                  <a:tcPr marL="31750" marR="31750" marT="31750" marB="31750" anchor="ctr"/>
                </a:tc>
                <a:tc>
                  <a:txBody>
                    <a:bodyPr/>
                    <a:lstStyle/>
                    <a:p>
                      <a:pPr fontAlgn="ctr"/>
                      <a:r>
                        <a:rPr lang="en-CA" sz="1000" b="1" dirty="0">
                          <a:effectLst/>
                        </a:rPr>
                        <a:t>10.4</a:t>
                      </a:r>
                      <a:r>
                        <a:rPr lang="en-CA" sz="1000" b="0" dirty="0">
                          <a:effectLst/>
                        </a:rPr>
                        <a:t>.255.255</a:t>
                      </a:r>
                    </a:p>
                  </a:txBody>
                  <a:tcPr marL="31750" marR="31750" marT="31750" marB="31750" anchor="ctr"/>
                </a:tc>
                <a:extLst>
                  <a:ext uri="{0D108BD9-81ED-4DB2-BD59-A6C34878D82A}">
                    <a16:rowId xmlns:a16="http://schemas.microsoft.com/office/drawing/2014/main" val="1260802008"/>
                  </a:ext>
                </a:extLst>
              </a:tr>
              <a:tr h="291438">
                <a:tc>
                  <a:txBody>
                    <a:bodyPr/>
                    <a:lstStyle/>
                    <a:p>
                      <a:pPr fontAlgn="ctr"/>
                      <a:r>
                        <a:rPr lang="en-CA" sz="1000" b="1" dirty="0">
                          <a:effectLst/>
                        </a:rPr>
                        <a:t>10.5</a:t>
                      </a:r>
                      <a:r>
                        <a:rPr lang="en-CA" sz="1000" b="0" dirty="0">
                          <a:effectLst/>
                        </a:rPr>
                        <a:t>.0.0</a:t>
                      </a:r>
                      <a:r>
                        <a:rPr lang="en-CA" sz="1000" b="1" dirty="0">
                          <a:effectLst/>
                        </a:rPr>
                        <a:t>/16</a:t>
                      </a:r>
                      <a:endParaRPr lang="en-CA" sz="1000" b="0" dirty="0">
                        <a:effectLst/>
                      </a:endParaRPr>
                    </a:p>
                  </a:txBody>
                  <a:tcPr marL="31750" marR="31750" marT="31750" marB="31750" anchor="ctr"/>
                </a:tc>
                <a:tc>
                  <a:txBody>
                    <a:bodyPr/>
                    <a:lstStyle/>
                    <a:p>
                      <a:pPr fontAlgn="ctr"/>
                      <a:r>
                        <a:rPr lang="en-CA" sz="1000" b="1" dirty="0">
                          <a:effectLst/>
                        </a:rPr>
                        <a:t>10.5</a:t>
                      </a:r>
                      <a:r>
                        <a:rPr lang="en-CA" sz="1000" b="0" dirty="0">
                          <a:effectLst/>
                        </a:rPr>
                        <a:t>.0.1 - </a:t>
                      </a:r>
                      <a:r>
                        <a:rPr lang="en-CA" sz="1000" b="1" dirty="0">
                          <a:effectLst/>
                        </a:rPr>
                        <a:t>10.5</a:t>
                      </a:r>
                      <a:r>
                        <a:rPr lang="en-CA" sz="1000" b="0" dirty="0">
                          <a:effectLst/>
                        </a:rPr>
                        <a:t>.255.254</a:t>
                      </a:r>
                    </a:p>
                  </a:txBody>
                  <a:tcPr marL="31750" marR="31750" marT="31750" marB="31750" anchor="ctr"/>
                </a:tc>
                <a:tc>
                  <a:txBody>
                    <a:bodyPr/>
                    <a:lstStyle/>
                    <a:p>
                      <a:pPr fontAlgn="ctr"/>
                      <a:r>
                        <a:rPr lang="en-CA" sz="1000" b="1" dirty="0">
                          <a:effectLst/>
                        </a:rPr>
                        <a:t>10.5</a:t>
                      </a:r>
                      <a:r>
                        <a:rPr lang="en-CA" sz="1000" b="0" dirty="0">
                          <a:effectLst/>
                        </a:rPr>
                        <a:t>.255.255</a:t>
                      </a:r>
                    </a:p>
                  </a:txBody>
                  <a:tcPr marL="31750" marR="31750" marT="31750" marB="31750" anchor="ctr"/>
                </a:tc>
                <a:extLst>
                  <a:ext uri="{0D108BD9-81ED-4DB2-BD59-A6C34878D82A}">
                    <a16:rowId xmlns:a16="http://schemas.microsoft.com/office/drawing/2014/main" val="1140251696"/>
                  </a:ext>
                </a:extLst>
              </a:tr>
              <a:tr h="291438">
                <a:tc>
                  <a:txBody>
                    <a:bodyPr/>
                    <a:lstStyle/>
                    <a:p>
                      <a:pPr fontAlgn="ctr"/>
                      <a:r>
                        <a:rPr lang="en-CA" sz="1000" b="1" dirty="0">
                          <a:effectLst/>
                        </a:rPr>
                        <a:t>10.6</a:t>
                      </a:r>
                      <a:r>
                        <a:rPr lang="en-CA" sz="1000" b="0" dirty="0">
                          <a:effectLst/>
                        </a:rPr>
                        <a:t>.0.0</a:t>
                      </a:r>
                      <a:r>
                        <a:rPr lang="en-CA" sz="1000" b="1" dirty="0">
                          <a:effectLst/>
                        </a:rPr>
                        <a:t>/16</a:t>
                      </a:r>
                      <a:endParaRPr lang="en-CA" sz="1000" b="0" dirty="0">
                        <a:effectLst/>
                      </a:endParaRPr>
                    </a:p>
                  </a:txBody>
                  <a:tcPr marL="31750" marR="31750" marT="31750" marB="31750" anchor="ctr"/>
                </a:tc>
                <a:tc>
                  <a:txBody>
                    <a:bodyPr/>
                    <a:lstStyle/>
                    <a:p>
                      <a:pPr fontAlgn="ctr"/>
                      <a:r>
                        <a:rPr lang="en-CA" sz="1000" b="1" dirty="0">
                          <a:effectLst/>
                        </a:rPr>
                        <a:t>10.6</a:t>
                      </a:r>
                      <a:r>
                        <a:rPr lang="en-CA" sz="1000" b="0" dirty="0">
                          <a:effectLst/>
                        </a:rPr>
                        <a:t>.0.1 - </a:t>
                      </a:r>
                      <a:r>
                        <a:rPr lang="en-CA" sz="1000" b="1" dirty="0">
                          <a:effectLst/>
                        </a:rPr>
                        <a:t>10.6</a:t>
                      </a:r>
                      <a:r>
                        <a:rPr lang="en-CA" sz="1000" b="0" dirty="0">
                          <a:effectLst/>
                        </a:rPr>
                        <a:t>.255.254</a:t>
                      </a:r>
                    </a:p>
                  </a:txBody>
                  <a:tcPr marL="31750" marR="31750" marT="31750" marB="31750" anchor="ctr"/>
                </a:tc>
                <a:tc>
                  <a:txBody>
                    <a:bodyPr/>
                    <a:lstStyle/>
                    <a:p>
                      <a:pPr fontAlgn="ctr"/>
                      <a:r>
                        <a:rPr lang="en-CA" sz="1000" b="1" dirty="0">
                          <a:effectLst/>
                        </a:rPr>
                        <a:t>10.6</a:t>
                      </a:r>
                      <a:r>
                        <a:rPr lang="en-CA" sz="1000" b="0" dirty="0">
                          <a:effectLst/>
                        </a:rPr>
                        <a:t>.255.255</a:t>
                      </a:r>
                    </a:p>
                  </a:txBody>
                  <a:tcPr marL="31750" marR="31750" marT="31750" marB="31750" anchor="ctr"/>
                </a:tc>
                <a:extLst>
                  <a:ext uri="{0D108BD9-81ED-4DB2-BD59-A6C34878D82A}">
                    <a16:rowId xmlns:a16="http://schemas.microsoft.com/office/drawing/2014/main" val="1579384603"/>
                  </a:ext>
                </a:extLst>
              </a:tr>
              <a:tr h="291438">
                <a:tc>
                  <a:txBody>
                    <a:bodyPr/>
                    <a:lstStyle/>
                    <a:p>
                      <a:pPr fontAlgn="ctr"/>
                      <a:r>
                        <a:rPr lang="en-CA" sz="1000" b="1" dirty="0">
                          <a:effectLst/>
                        </a:rPr>
                        <a:t>10.7</a:t>
                      </a:r>
                      <a:r>
                        <a:rPr lang="en-CA" sz="1000" b="0" dirty="0">
                          <a:effectLst/>
                        </a:rPr>
                        <a:t>.0.0</a:t>
                      </a:r>
                      <a:r>
                        <a:rPr lang="en-CA" sz="1000" b="1" dirty="0">
                          <a:effectLst/>
                        </a:rPr>
                        <a:t>/16</a:t>
                      </a:r>
                      <a:endParaRPr lang="en-CA" sz="1000" b="0" dirty="0">
                        <a:effectLst/>
                      </a:endParaRPr>
                    </a:p>
                  </a:txBody>
                  <a:tcPr marL="31750" marR="31750" marT="31750" marB="31750" anchor="ctr"/>
                </a:tc>
                <a:tc>
                  <a:txBody>
                    <a:bodyPr/>
                    <a:lstStyle/>
                    <a:p>
                      <a:pPr fontAlgn="ctr"/>
                      <a:r>
                        <a:rPr lang="en-CA" sz="1000" b="1" dirty="0">
                          <a:effectLst/>
                        </a:rPr>
                        <a:t>10.7</a:t>
                      </a:r>
                      <a:r>
                        <a:rPr lang="en-CA" sz="1000" b="0" dirty="0">
                          <a:effectLst/>
                        </a:rPr>
                        <a:t>.0.1 - </a:t>
                      </a:r>
                      <a:r>
                        <a:rPr lang="en-CA" sz="1000" b="1" dirty="0">
                          <a:effectLst/>
                        </a:rPr>
                        <a:t>10.7</a:t>
                      </a:r>
                      <a:r>
                        <a:rPr lang="en-CA" sz="1000" b="0" dirty="0">
                          <a:effectLst/>
                        </a:rPr>
                        <a:t>.255.254</a:t>
                      </a:r>
                    </a:p>
                  </a:txBody>
                  <a:tcPr marL="31750" marR="31750" marT="31750" marB="31750" anchor="ctr"/>
                </a:tc>
                <a:tc>
                  <a:txBody>
                    <a:bodyPr/>
                    <a:lstStyle/>
                    <a:p>
                      <a:pPr fontAlgn="ctr"/>
                      <a:r>
                        <a:rPr lang="en-CA" sz="1000" b="1" dirty="0">
                          <a:effectLst/>
                        </a:rPr>
                        <a:t>10.7</a:t>
                      </a:r>
                      <a:r>
                        <a:rPr lang="en-CA" sz="1000" b="0" dirty="0">
                          <a:effectLst/>
                        </a:rPr>
                        <a:t>.255.255</a:t>
                      </a:r>
                    </a:p>
                  </a:txBody>
                  <a:tcPr marL="31750" marR="31750" marT="31750" marB="31750" anchor="ctr"/>
                </a:tc>
                <a:extLst>
                  <a:ext uri="{0D108BD9-81ED-4DB2-BD59-A6C34878D82A}">
                    <a16:rowId xmlns:a16="http://schemas.microsoft.com/office/drawing/2014/main" val="1319694656"/>
                  </a:ext>
                </a:extLst>
              </a:tr>
              <a:tr h="291438">
                <a:tc>
                  <a:txBody>
                    <a:bodyPr/>
                    <a:lstStyle/>
                    <a:p>
                      <a:pPr fontAlgn="ctr"/>
                      <a:r>
                        <a:rPr lang="en-CA" sz="1000" b="0" dirty="0">
                          <a:effectLst/>
                        </a:rPr>
                        <a:t>...</a:t>
                      </a:r>
                    </a:p>
                  </a:txBody>
                  <a:tcPr marL="31750" marR="31750" marT="31750" marB="31750" anchor="ctr"/>
                </a:tc>
                <a:tc>
                  <a:txBody>
                    <a:bodyPr/>
                    <a:lstStyle/>
                    <a:p>
                      <a:pPr fontAlgn="ctr"/>
                      <a:r>
                        <a:rPr lang="en-CA" sz="1000" b="0" dirty="0">
                          <a:effectLst/>
                        </a:rPr>
                        <a:t>...</a:t>
                      </a:r>
                    </a:p>
                  </a:txBody>
                  <a:tcPr marL="31750" marR="31750" marT="31750" marB="31750" anchor="ctr"/>
                </a:tc>
                <a:tc>
                  <a:txBody>
                    <a:bodyPr/>
                    <a:lstStyle/>
                    <a:p>
                      <a:pPr fontAlgn="ctr"/>
                      <a:r>
                        <a:rPr lang="en-CA" sz="1000" b="0" dirty="0">
                          <a:effectLst/>
                        </a:rPr>
                        <a:t>...</a:t>
                      </a:r>
                    </a:p>
                  </a:txBody>
                  <a:tcPr marL="31750" marR="31750" marT="31750" marB="31750" anchor="ctr"/>
                </a:tc>
                <a:extLst>
                  <a:ext uri="{0D108BD9-81ED-4DB2-BD59-A6C34878D82A}">
                    <a16:rowId xmlns:a16="http://schemas.microsoft.com/office/drawing/2014/main" val="3511108504"/>
                  </a:ext>
                </a:extLst>
              </a:tr>
              <a:tr h="291438">
                <a:tc>
                  <a:txBody>
                    <a:bodyPr/>
                    <a:lstStyle/>
                    <a:p>
                      <a:pPr fontAlgn="ctr"/>
                      <a:r>
                        <a:rPr lang="en-CA" sz="1000" b="1" dirty="0">
                          <a:effectLst/>
                        </a:rPr>
                        <a:t>10.255</a:t>
                      </a:r>
                      <a:r>
                        <a:rPr lang="en-CA" sz="1000" b="0" dirty="0">
                          <a:effectLst/>
                        </a:rPr>
                        <a:t>.0.0</a:t>
                      </a:r>
                      <a:r>
                        <a:rPr lang="en-CA" sz="1000" b="1" dirty="0">
                          <a:effectLst/>
                        </a:rPr>
                        <a:t>/16</a:t>
                      </a:r>
                      <a:endParaRPr lang="en-CA" sz="1000" b="0" dirty="0">
                        <a:effectLst/>
                      </a:endParaRPr>
                    </a:p>
                  </a:txBody>
                  <a:tcPr marL="31750" marR="31750" marT="31750" marB="31750" anchor="ctr"/>
                </a:tc>
                <a:tc>
                  <a:txBody>
                    <a:bodyPr/>
                    <a:lstStyle/>
                    <a:p>
                      <a:pPr fontAlgn="ctr"/>
                      <a:r>
                        <a:rPr lang="en-CA" sz="1000" b="1" dirty="0">
                          <a:effectLst/>
                        </a:rPr>
                        <a:t>10.255</a:t>
                      </a:r>
                      <a:r>
                        <a:rPr lang="en-CA" sz="1000" b="0" dirty="0">
                          <a:effectLst/>
                        </a:rPr>
                        <a:t>.0.1 - </a:t>
                      </a:r>
                      <a:r>
                        <a:rPr lang="en-CA" sz="1000" b="1" dirty="0">
                          <a:effectLst/>
                        </a:rPr>
                        <a:t>10.255</a:t>
                      </a:r>
                      <a:r>
                        <a:rPr lang="en-CA" sz="1000" b="0" dirty="0">
                          <a:effectLst/>
                        </a:rPr>
                        <a:t>.255.254</a:t>
                      </a:r>
                    </a:p>
                  </a:txBody>
                  <a:tcPr marL="31750" marR="31750" marT="31750" marB="31750" anchor="ctr"/>
                </a:tc>
                <a:tc>
                  <a:txBody>
                    <a:bodyPr/>
                    <a:lstStyle/>
                    <a:p>
                      <a:pPr fontAlgn="ctr"/>
                      <a:r>
                        <a:rPr lang="en-CA" sz="1000" b="1" dirty="0">
                          <a:effectLst/>
                        </a:rPr>
                        <a:t>10.255</a:t>
                      </a:r>
                      <a:r>
                        <a:rPr lang="en-CA" sz="1000" b="0" dirty="0">
                          <a:effectLst/>
                        </a:rPr>
                        <a:t>.255.255</a:t>
                      </a:r>
                    </a:p>
                  </a:txBody>
                  <a:tcPr marL="31750" marR="31750" marT="31750" marB="31750" anchor="ctr"/>
                </a:tc>
                <a:extLst>
                  <a:ext uri="{0D108BD9-81ED-4DB2-BD59-A6C34878D82A}">
                    <a16:rowId xmlns:a16="http://schemas.microsoft.com/office/drawing/2014/main" val="336941723"/>
                  </a:ext>
                </a:extLst>
              </a:tr>
            </a:tbl>
          </a:graphicData>
        </a:graphic>
      </p:graphicFrame>
      <p:graphicFrame>
        <p:nvGraphicFramePr>
          <p:cNvPr id="7" name="Table 6">
            <a:extLst>
              <a:ext uri="{FF2B5EF4-FFF2-40B4-BE49-F238E27FC236}">
                <a16:creationId xmlns:a16="http://schemas.microsoft.com/office/drawing/2014/main" id="{1A119983-4ED6-4A9F-ABB0-451D571C31AD}"/>
              </a:ext>
            </a:extLst>
          </p:cNvPr>
          <p:cNvGraphicFramePr>
            <a:graphicFrameLocks noGrp="1"/>
          </p:cNvGraphicFramePr>
          <p:nvPr>
            <p:extLst>
              <p:ext uri="{D42A27DB-BD31-4B8C-83A1-F6EECF244321}">
                <p14:modId xmlns:p14="http://schemas.microsoft.com/office/powerpoint/2010/main" val="425671318"/>
              </p:ext>
            </p:extLst>
          </p:nvPr>
        </p:nvGraphicFramePr>
        <p:xfrm>
          <a:off x="4671059" y="1246212"/>
          <a:ext cx="4152901" cy="3435608"/>
        </p:xfrm>
        <a:graphic>
          <a:graphicData uri="http://schemas.openxmlformats.org/drawingml/2006/table">
            <a:tbl>
              <a:tblPr firstRow="1" bandRow="1">
                <a:tableStyleId>{5C22544A-7EE6-4342-B048-85BDC9FD1C3A}</a:tableStyleId>
              </a:tblPr>
              <a:tblGrid>
                <a:gridCol w="1197621">
                  <a:extLst>
                    <a:ext uri="{9D8B030D-6E8A-4147-A177-3AD203B41FA5}">
                      <a16:colId xmlns:a16="http://schemas.microsoft.com/office/drawing/2014/main" val="1832368472"/>
                    </a:ext>
                  </a:extLst>
                </a:gridCol>
                <a:gridCol w="1998805">
                  <a:extLst>
                    <a:ext uri="{9D8B030D-6E8A-4147-A177-3AD203B41FA5}">
                      <a16:colId xmlns:a16="http://schemas.microsoft.com/office/drawing/2014/main" val="3133033927"/>
                    </a:ext>
                  </a:extLst>
                </a:gridCol>
                <a:gridCol w="956475">
                  <a:extLst>
                    <a:ext uri="{9D8B030D-6E8A-4147-A177-3AD203B41FA5}">
                      <a16:colId xmlns:a16="http://schemas.microsoft.com/office/drawing/2014/main" val="1854765229"/>
                    </a:ext>
                  </a:extLst>
                </a:gridCol>
              </a:tblGrid>
              <a:tr h="520177">
                <a:tc>
                  <a:txBody>
                    <a:bodyPr/>
                    <a:lstStyle/>
                    <a:p>
                      <a:pPr algn="l" fontAlgn="ctr"/>
                      <a:r>
                        <a:rPr lang="en-CA" sz="1000" b="1" dirty="0">
                          <a:effectLst/>
                        </a:rPr>
                        <a:t>Subnet Address</a:t>
                      </a:r>
                      <a:br>
                        <a:rPr lang="en-CA" sz="1000" b="1" dirty="0">
                          <a:effectLst/>
                        </a:rPr>
                      </a:br>
                      <a:r>
                        <a:rPr lang="en-CA" sz="1000" b="0" dirty="0">
                          <a:effectLst/>
                        </a:rPr>
                        <a:t>(65,536 Possible Subnets)</a:t>
                      </a:r>
                    </a:p>
                  </a:txBody>
                  <a:tcPr marL="31750" marR="31750" marT="31750" marB="31750" anchor="ctr"/>
                </a:tc>
                <a:tc>
                  <a:txBody>
                    <a:bodyPr/>
                    <a:lstStyle/>
                    <a:p>
                      <a:pPr algn="l" fontAlgn="ctr"/>
                      <a:r>
                        <a:rPr lang="en-CA" sz="1000" b="1" dirty="0">
                          <a:effectLst/>
                        </a:rPr>
                        <a:t>Host Range</a:t>
                      </a:r>
                      <a:br>
                        <a:rPr lang="en-CA" sz="1000" b="1" dirty="0">
                          <a:effectLst/>
                        </a:rPr>
                      </a:br>
                      <a:r>
                        <a:rPr lang="en-CA" sz="1000" b="0" dirty="0">
                          <a:effectLst/>
                        </a:rPr>
                        <a:t>(254 possible hosts per subnet)</a:t>
                      </a:r>
                    </a:p>
                  </a:txBody>
                  <a:tcPr marL="31750" marR="31750" marT="31750" marB="31750" anchor="ctr"/>
                </a:tc>
                <a:tc>
                  <a:txBody>
                    <a:bodyPr/>
                    <a:lstStyle/>
                    <a:p>
                      <a:pPr algn="l" fontAlgn="ctr"/>
                      <a:r>
                        <a:rPr lang="en-CA" sz="1000" b="1" dirty="0">
                          <a:effectLst/>
                        </a:rPr>
                        <a:t>Broadcast</a:t>
                      </a:r>
                      <a:endParaRPr lang="en-CA" sz="1000" dirty="0">
                        <a:effectLst/>
                      </a:endParaRPr>
                    </a:p>
                  </a:txBody>
                  <a:tcPr marL="31750" marR="31750" marT="31750" marB="31750" anchor="ctr"/>
                </a:tc>
                <a:extLst>
                  <a:ext uri="{0D108BD9-81ED-4DB2-BD59-A6C34878D82A}">
                    <a16:rowId xmlns:a16="http://schemas.microsoft.com/office/drawing/2014/main" val="3621925027"/>
                  </a:ext>
                </a:extLst>
              </a:tr>
              <a:tr h="242909">
                <a:tc>
                  <a:txBody>
                    <a:bodyPr/>
                    <a:lstStyle/>
                    <a:p>
                      <a:pPr fontAlgn="ctr"/>
                      <a:r>
                        <a:rPr lang="en-CA" sz="1000" b="1" dirty="0">
                          <a:effectLst/>
                        </a:rPr>
                        <a:t>10.0.0</a:t>
                      </a:r>
                      <a:r>
                        <a:rPr lang="en-CA" sz="1000" b="0" dirty="0">
                          <a:effectLst/>
                        </a:rPr>
                        <a:t>.0</a:t>
                      </a:r>
                      <a:r>
                        <a:rPr lang="en-CA" sz="1000" b="1" dirty="0">
                          <a:effectLst/>
                        </a:rPr>
                        <a:t>/24</a:t>
                      </a:r>
                      <a:endParaRPr lang="en-CA" sz="1000" b="0" dirty="0">
                        <a:effectLst/>
                      </a:endParaRPr>
                    </a:p>
                  </a:txBody>
                  <a:tcPr marL="31750" marR="31750" marT="31750" marB="31750" anchor="ctr"/>
                </a:tc>
                <a:tc>
                  <a:txBody>
                    <a:bodyPr/>
                    <a:lstStyle/>
                    <a:p>
                      <a:pPr fontAlgn="ctr"/>
                      <a:r>
                        <a:rPr lang="en-CA" sz="1000" b="1" dirty="0">
                          <a:effectLst/>
                        </a:rPr>
                        <a:t>10.0.0</a:t>
                      </a:r>
                      <a:r>
                        <a:rPr lang="en-CA" sz="1000" b="0" dirty="0">
                          <a:effectLst/>
                        </a:rPr>
                        <a:t>.1 - </a:t>
                      </a:r>
                      <a:r>
                        <a:rPr lang="en-CA" sz="1000" b="1" dirty="0">
                          <a:effectLst/>
                        </a:rPr>
                        <a:t>10.0.0</a:t>
                      </a:r>
                      <a:r>
                        <a:rPr lang="en-CA" sz="1000" b="0" dirty="0">
                          <a:effectLst/>
                        </a:rPr>
                        <a:t>.254</a:t>
                      </a:r>
                    </a:p>
                  </a:txBody>
                  <a:tcPr marL="31750" marR="31750" marT="31750" marB="31750" anchor="ctr"/>
                </a:tc>
                <a:tc>
                  <a:txBody>
                    <a:bodyPr/>
                    <a:lstStyle/>
                    <a:p>
                      <a:pPr fontAlgn="ctr"/>
                      <a:r>
                        <a:rPr lang="en-CA" sz="1000" b="1" dirty="0">
                          <a:effectLst/>
                        </a:rPr>
                        <a:t>10.0.0</a:t>
                      </a:r>
                      <a:r>
                        <a:rPr lang="en-CA" sz="1000" b="0" dirty="0">
                          <a:effectLst/>
                        </a:rPr>
                        <a:t>.255</a:t>
                      </a:r>
                    </a:p>
                  </a:txBody>
                  <a:tcPr marL="31750" marR="31750" marT="31750" marB="31750" anchor="ctr"/>
                </a:tc>
                <a:extLst>
                  <a:ext uri="{0D108BD9-81ED-4DB2-BD59-A6C34878D82A}">
                    <a16:rowId xmlns:a16="http://schemas.microsoft.com/office/drawing/2014/main" val="1648350670"/>
                  </a:ext>
                </a:extLst>
              </a:tr>
              <a:tr h="242909">
                <a:tc>
                  <a:txBody>
                    <a:bodyPr/>
                    <a:lstStyle/>
                    <a:p>
                      <a:pPr fontAlgn="ctr"/>
                      <a:r>
                        <a:rPr lang="en-CA" sz="1000" b="1" dirty="0">
                          <a:effectLst/>
                        </a:rPr>
                        <a:t>10.0.1</a:t>
                      </a:r>
                      <a:r>
                        <a:rPr lang="en-CA" sz="1000" b="0" dirty="0">
                          <a:effectLst/>
                        </a:rPr>
                        <a:t>.0</a:t>
                      </a:r>
                      <a:r>
                        <a:rPr lang="en-CA" sz="1000" b="1" dirty="0">
                          <a:effectLst/>
                        </a:rPr>
                        <a:t>/24</a:t>
                      </a:r>
                      <a:endParaRPr lang="en-CA" sz="1000" b="0" dirty="0">
                        <a:effectLst/>
                      </a:endParaRPr>
                    </a:p>
                  </a:txBody>
                  <a:tcPr marL="31750" marR="31750" marT="31750" marB="31750" anchor="ctr"/>
                </a:tc>
                <a:tc>
                  <a:txBody>
                    <a:bodyPr/>
                    <a:lstStyle/>
                    <a:p>
                      <a:pPr fontAlgn="ctr"/>
                      <a:r>
                        <a:rPr lang="en-CA" sz="1000" b="1" dirty="0">
                          <a:effectLst/>
                        </a:rPr>
                        <a:t>10.0.1</a:t>
                      </a:r>
                      <a:r>
                        <a:rPr lang="en-CA" sz="1000" b="0" dirty="0">
                          <a:effectLst/>
                        </a:rPr>
                        <a:t>.1 - </a:t>
                      </a:r>
                      <a:r>
                        <a:rPr lang="en-CA" sz="1000" b="1" dirty="0">
                          <a:effectLst/>
                        </a:rPr>
                        <a:t>10.0.1</a:t>
                      </a:r>
                      <a:r>
                        <a:rPr lang="en-CA" sz="1000" b="0" dirty="0">
                          <a:effectLst/>
                        </a:rPr>
                        <a:t>.254</a:t>
                      </a:r>
                    </a:p>
                  </a:txBody>
                  <a:tcPr marL="31750" marR="31750" marT="31750" marB="31750" anchor="ctr"/>
                </a:tc>
                <a:tc>
                  <a:txBody>
                    <a:bodyPr/>
                    <a:lstStyle/>
                    <a:p>
                      <a:pPr fontAlgn="ctr"/>
                      <a:r>
                        <a:rPr lang="en-CA" sz="1000" b="1" dirty="0">
                          <a:effectLst/>
                        </a:rPr>
                        <a:t>10.0.1</a:t>
                      </a:r>
                      <a:r>
                        <a:rPr lang="en-CA" sz="1000" b="0" dirty="0">
                          <a:effectLst/>
                        </a:rPr>
                        <a:t>.255</a:t>
                      </a:r>
                    </a:p>
                  </a:txBody>
                  <a:tcPr marL="31750" marR="31750" marT="31750" marB="31750" anchor="ctr"/>
                </a:tc>
                <a:extLst>
                  <a:ext uri="{0D108BD9-81ED-4DB2-BD59-A6C34878D82A}">
                    <a16:rowId xmlns:a16="http://schemas.microsoft.com/office/drawing/2014/main" val="2838933585"/>
                  </a:ext>
                </a:extLst>
              </a:tr>
              <a:tr h="242909">
                <a:tc>
                  <a:txBody>
                    <a:bodyPr/>
                    <a:lstStyle/>
                    <a:p>
                      <a:pPr fontAlgn="ctr"/>
                      <a:r>
                        <a:rPr lang="en-CA" sz="1000" b="1" dirty="0">
                          <a:effectLst/>
                        </a:rPr>
                        <a:t>10.0.2</a:t>
                      </a:r>
                      <a:r>
                        <a:rPr lang="en-CA" sz="1000" b="0" dirty="0">
                          <a:effectLst/>
                        </a:rPr>
                        <a:t>.0</a:t>
                      </a:r>
                      <a:r>
                        <a:rPr lang="en-CA" sz="1000" b="1" dirty="0">
                          <a:effectLst/>
                        </a:rPr>
                        <a:t>/24</a:t>
                      </a:r>
                      <a:endParaRPr lang="en-CA" sz="1000" b="0" dirty="0">
                        <a:effectLst/>
                      </a:endParaRPr>
                    </a:p>
                  </a:txBody>
                  <a:tcPr marL="31750" marR="31750" marT="31750" marB="31750" anchor="ctr"/>
                </a:tc>
                <a:tc>
                  <a:txBody>
                    <a:bodyPr/>
                    <a:lstStyle/>
                    <a:p>
                      <a:pPr fontAlgn="ctr"/>
                      <a:r>
                        <a:rPr lang="en-CA" sz="1000" b="1" dirty="0">
                          <a:effectLst/>
                        </a:rPr>
                        <a:t>10.0.2</a:t>
                      </a:r>
                      <a:r>
                        <a:rPr lang="en-CA" sz="1000" b="0" dirty="0">
                          <a:effectLst/>
                        </a:rPr>
                        <a:t>.1 - </a:t>
                      </a:r>
                      <a:r>
                        <a:rPr lang="en-CA" sz="1000" b="1" dirty="0">
                          <a:effectLst/>
                        </a:rPr>
                        <a:t>10.0.2</a:t>
                      </a:r>
                      <a:r>
                        <a:rPr lang="en-CA" sz="1000" b="0" dirty="0">
                          <a:effectLst/>
                        </a:rPr>
                        <a:t>.254</a:t>
                      </a:r>
                    </a:p>
                  </a:txBody>
                  <a:tcPr marL="31750" marR="31750" marT="31750" marB="31750" anchor="ctr"/>
                </a:tc>
                <a:tc>
                  <a:txBody>
                    <a:bodyPr/>
                    <a:lstStyle/>
                    <a:p>
                      <a:pPr fontAlgn="ctr"/>
                      <a:r>
                        <a:rPr lang="en-CA" sz="1000" b="1" dirty="0">
                          <a:effectLst/>
                        </a:rPr>
                        <a:t>10.0.2</a:t>
                      </a:r>
                      <a:r>
                        <a:rPr lang="en-CA" sz="1000" b="0" dirty="0">
                          <a:effectLst/>
                        </a:rPr>
                        <a:t>.255</a:t>
                      </a:r>
                    </a:p>
                  </a:txBody>
                  <a:tcPr marL="31750" marR="31750" marT="31750" marB="31750" anchor="ctr"/>
                </a:tc>
                <a:extLst>
                  <a:ext uri="{0D108BD9-81ED-4DB2-BD59-A6C34878D82A}">
                    <a16:rowId xmlns:a16="http://schemas.microsoft.com/office/drawing/2014/main" val="2643493669"/>
                  </a:ext>
                </a:extLst>
              </a:tr>
              <a:tr h="242909">
                <a:tc>
                  <a:txBody>
                    <a:bodyPr/>
                    <a:lstStyle/>
                    <a:p>
                      <a:pPr fontAlgn="ctr"/>
                      <a:r>
                        <a:rPr lang="en-CA" sz="1000" b="0" dirty="0">
                          <a:effectLst/>
                        </a:rPr>
                        <a:t>…</a:t>
                      </a:r>
                    </a:p>
                  </a:txBody>
                  <a:tcPr marL="31750" marR="31750" marT="31750" marB="31750" anchor="ctr"/>
                </a:tc>
                <a:tc>
                  <a:txBody>
                    <a:bodyPr/>
                    <a:lstStyle/>
                    <a:p>
                      <a:pPr fontAlgn="ctr"/>
                      <a:r>
                        <a:rPr lang="en-CA" sz="1000" b="0" dirty="0">
                          <a:effectLst/>
                        </a:rPr>
                        <a:t>…</a:t>
                      </a:r>
                    </a:p>
                  </a:txBody>
                  <a:tcPr marL="31750" marR="31750" marT="31750" marB="31750" anchor="ctr"/>
                </a:tc>
                <a:tc>
                  <a:txBody>
                    <a:bodyPr/>
                    <a:lstStyle/>
                    <a:p>
                      <a:pPr fontAlgn="ctr"/>
                      <a:r>
                        <a:rPr lang="en-CA" sz="1000" b="0" dirty="0">
                          <a:effectLst/>
                        </a:rPr>
                        <a:t>…</a:t>
                      </a:r>
                    </a:p>
                  </a:txBody>
                  <a:tcPr marL="31750" marR="31750" marT="31750" marB="31750" anchor="ctr"/>
                </a:tc>
                <a:extLst>
                  <a:ext uri="{0D108BD9-81ED-4DB2-BD59-A6C34878D82A}">
                    <a16:rowId xmlns:a16="http://schemas.microsoft.com/office/drawing/2014/main" val="1459356146"/>
                  </a:ext>
                </a:extLst>
              </a:tr>
              <a:tr h="242909">
                <a:tc>
                  <a:txBody>
                    <a:bodyPr/>
                    <a:lstStyle/>
                    <a:p>
                      <a:pPr fontAlgn="ctr"/>
                      <a:r>
                        <a:rPr lang="en-CA" sz="1000" b="1" dirty="0">
                          <a:effectLst/>
                        </a:rPr>
                        <a:t>10.0.255</a:t>
                      </a:r>
                      <a:r>
                        <a:rPr lang="en-CA" sz="1000" b="0" dirty="0">
                          <a:effectLst/>
                        </a:rPr>
                        <a:t>.0</a:t>
                      </a:r>
                      <a:r>
                        <a:rPr lang="en-CA" sz="1000" b="1" dirty="0">
                          <a:effectLst/>
                        </a:rPr>
                        <a:t>/24</a:t>
                      </a:r>
                      <a:endParaRPr lang="en-CA" sz="1000" b="0" dirty="0">
                        <a:effectLst/>
                      </a:endParaRPr>
                    </a:p>
                  </a:txBody>
                  <a:tcPr marL="31750" marR="31750" marT="31750" marB="31750" anchor="ctr"/>
                </a:tc>
                <a:tc>
                  <a:txBody>
                    <a:bodyPr/>
                    <a:lstStyle/>
                    <a:p>
                      <a:pPr fontAlgn="ctr"/>
                      <a:r>
                        <a:rPr lang="en-CA" sz="1000" b="1" dirty="0">
                          <a:effectLst/>
                        </a:rPr>
                        <a:t>10.0.255</a:t>
                      </a:r>
                      <a:r>
                        <a:rPr lang="en-CA" sz="1000" b="0" dirty="0">
                          <a:effectLst/>
                        </a:rPr>
                        <a:t>.1 - </a:t>
                      </a:r>
                      <a:r>
                        <a:rPr lang="en-CA" sz="1000" b="1" dirty="0">
                          <a:effectLst/>
                        </a:rPr>
                        <a:t>10.0.255</a:t>
                      </a:r>
                      <a:r>
                        <a:rPr lang="en-CA" sz="1000" b="0" dirty="0">
                          <a:effectLst/>
                        </a:rPr>
                        <a:t>.254</a:t>
                      </a:r>
                    </a:p>
                  </a:txBody>
                  <a:tcPr marL="31750" marR="31750" marT="31750" marB="31750" anchor="ctr"/>
                </a:tc>
                <a:tc>
                  <a:txBody>
                    <a:bodyPr/>
                    <a:lstStyle/>
                    <a:p>
                      <a:pPr fontAlgn="ctr"/>
                      <a:r>
                        <a:rPr lang="en-CA" sz="1000" b="1" dirty="0">
                          <a:effectLst/>
                        </a:rPr>
                        <a:t>10.0.255</a:t>
                      </a:r>
                      <a:r>
                        <a:rPr lang="en-CA" sz="1000" b="0" dirty="0">
                          <a:effectLst/>
                        </a:rPr>
                        <a:t>.255</a:t>
                      </a:r>
                    </a:p>
                  </a:txBody>
                  <a:tcPr marL="31750" marR="31750" marT="31750" marB="31750" anchor="ctr"/>
                </a:tc>
                <a:extLst>
                  <a:ext uri="{0D108BD9-81ED-4DB2-BD59-A6C34878D82A}">
                    <a16:rowId xmlns:a16="http://schemas.microsoft.com/office/drawing/2014/main" val="417579166"/>
                  </a:ext>
                </a:extLst>
              </a:tr>
              <a:tr h="242909">
                <a:tc>
                  <a:txBody>
                    <a:bodyPr/>
                    <a:lstStyle/>
                    <a:p>
                      <a:pPr fontAlgn="ctr"/>
                      <a:r>
                        <a:rPr lang="en-CA" sz="1000" b="1" dirty="0">
                          <a:effectLst/>
                        </a:rPr>
                        <a:t>10.1.0</a:t>
                      </a:r>
                      <a:r>
                        <a:rPr lang="en-CA" sz="1000" b="0" dirty="0">
                          <a:effectLst/>
                        </a:rPr>
                        <a:t>.0</a:t>
                      </a:r>
                      <a:r>
                        <a:rPr lang="en-CA" sz="1000" b="1" dirty="0">
                          <a:effectLst/>
                        </a:rPr>
                        <a:t>/24</a:t>
                      </a:r>
                      <a:endParaRPr lang="en-CA" sz="1000" b="0" dirty="0">
                        <a:effectLst/>
                      </a:endParaRPr>
                    </a:p>
                  </a:txBody>
                  <a:tcPr marL="31750" marR="31750" marT="31750" marB="31750" anchor="ctr"/>
                </a:tc>
                <a:tc>
                  <a:txBody>
                    <a:bodyPr/>
                    <a:lstStyle/>
                    <a:p>
                      <a:pPr fontAlgn="ctr"/>
                      <a:r>
                        <a:rPr lang="en-CA" sz="1000" b="1" dirty="0">
                          <a:effectLst/>
                        </a:rPr>
                        <a:t>10.1.0</a:t>
                      </a:r>
                      <a:r>
                        <a:rPr lang="en-CA" sz="1000" b="0" dirty="0">
                          <a:effectLst/>
                        </a:rPr>
                        <a:t>.1 - </a:t>
                      </a:r>
                      <a:r>
                        <a:rPr lang="en-CA" sz="1000" b="1" dirty="0">
                          <a:effectLst/>
                        </a:rPr>
                        <a:t>10.1.0</a:t>
                      </a:r>
                      <a:r>
                        <a:rPr lang="en-CA" sz="1000" b="0" dirty="0">
                          <a:effectLst/>
                        </a:rPr>
                        <a:t>.254</a:t>
                      </a:r>
                    </a:p>
                  </a:txBody>
                  <a:tcPr marL="31750" marR="31750" marT="31750" marB="31750" anchor="ctr"/>
                </a:tc>
                <a:tc>
                  <a:txBody>
                    <a:bodyPr/>
                    <a:lstStyle/>
                    <a:p>
                      <a:pPr fontAlgn="ctr"/>
                      <a:r>
                        <a:rPr lang="en-CA" sz="1000" b="1" dirty="0">
                          <a:effectLst/>
                        </a:rPr>
                        <a:t>10.1.0</a:t>
                      </a:r>
                      <a:r>
                        <a:rPr lang="en-CA" sz="1000" b="0" dirty="0">
                          <a:effectLst/>
                        </a:rPr>
                        <a:t>.255</a:t>
                      </a:r>
                    </a:p>
                  </a:txBody>
                  <a:tcPr marL="31750" marR="31750" marT="31750" marB="31750" anchor="ctr"/>
                </a:tc>
                <a:extLst>
                  <a:ext uri="{0D108BD9-81ED-4DB2-BD59-A6C34878D82A}">
                    <a16:rowId xmlns:a16="http://schemas.microsoft.com/office/drawing/2014/main" val="1246693201"/>
                  </a:ext>
                </a:extLst>
              </a:tr>
              <a:tr h="242909">
                <a:tc>
                  <a:txBody>
                    <a:bodyPr/>
                    <a:lstStyle/>
                    <a:p>
                      <a:pPr fontAlgn="ctr"/>
                      <a:r>
                        <a:rPr lang="en-CA" sz="1000" b="1" dirty="0">
                          <a:effectLst/>
                        </a:rPr>
                        <a:t>10.1.1</a:t>
                      </a:r>
                      <a:r>
                        <a:rPr lang="en-CA" sz="1000" b="0" dirty="0">
                          <a:effectLst/>
                        </a:rPr>
                        <a:t>.0</a:t>
                      </a:r>
                      <a:r>
                        <a:rPr lang="en-CA" sz="1000" b="1" dirty="0">
                          <a:effectLst/>
                        </a:rPr>
                        <a:t>/24</a:t>
                      </a:r>
                      <a:endParaRPr lang="en-CA" sz="1000" b="0" dirty="0">
                        <a:effectLst/>
                      </a:endParaRPr>
                    </a:p>
                  </a:txBody>
                  <a:tcPr marL="31750" marR="31750" marT="31750" marB="31750" anchor="ctr"/>
                </a:tc>
                <a:tc>
                  <a:txBody>
                    <a:bodyPr/>
                    <a:lstStyle/>
                    <a:p>
                      <a:pPr fontAlgn="ctr"/>
                      <a:r>
                        <a:rPr lang="en-CA" sz="1000" b="1" dirty="0">
                          <a:effectLst/>
                        </a:rPr>
                        <a:t>10.1.1</a:t>
                      </a:r>
                      <a:r>
                        <a:rPr lang="en-CA" sz="1000" b="0" dirty="0">
                          <a:effectLst/>
                        </a:rPr>
                        <a:t>.1 - </a:t>
                      </a:r>
                      <a:r>
                        <a:rPr lang="en-CA" sz="1000" b="1" dirty="0">
                          <a:effectLst/>
                        </a:rPr>
                        <a:t>10.1.1</a:t>
                      </a:r>
                      <a:r>
                        <a:rPr lang="en-CA" sz="1000" b="0" dirty="0">
                          <a:effectLst/>
                        </a:rPr>
                        <a:t>.254</a:t>
                      </a:r>
                    </a:p>
                  </a:txBody>
                  <a:tcPr marL="31750" marR="31750" marT="31750" marB="31750" anchor="ctr"/>
                </a:tc>
                <a:tc>
                  <a:txBody>
                    <a:bodyPr/>
                    <a:lstStyle/>
                    <a:p>
                      <a:pPr fontAlgn="ctr"/>
                      <a:r>
                        <a:rPr lang="en-CA" sz="1000" b="1" dirty="0">
                          <a:effectLst/>
                        </a:rPr>
                        <a:t>10.1.1</a:t>
                      </a:r>
                      <a:r>
                        <a:rPr lang="en-CA" sz="1000" b="0" dirty="0">
                          <a:effectLst/>
                        </a:rPr>
                        <a:t>.255</a:t>
                      </a:r>
                    </a:p>
                  </a:txBody>
                  <a:tcPr marL="31750" marR="31750" marT="31750" marB="31750" anchor="ctr"/>
                </a:tc>
                <a:extLst>
                  <a:ext uri="{0D108BD9-81ED-4DB2-BD59-A6C34878D82A}">
                    <a16:rowId xmlns:a16="http://schemas.microsoft.com/office/drawing/2014/main" val="1260802008"/>
                  </a:ext>
                </a:extLst>
              </a:tr>
              <a:tr h="242909">
                <a:tc>
                  <a:txBody>
                    <a:bodyPr/>
                    <a:lstStyle/>
                    <a:p>
                      <a:pPr fontAlgn="ctr"/>
                      <a:r>
                        <a:rPr lang="en-CA" sz="1000" b="1" dirty="0">
                          <a:effectLst/>
                        </a:rPr>
                        <a:t>10.1.2</a:t>
                      </a:r>
                      <a:r>
                        <a:rPr lang="en-CA" sz="1000" b="0" dirty="0">
                          <a:effectLst/>
                        </a:rPr>
                        <a:t>.0</a:t>
                      </a:r>
                      <a:r>
                        <a:rPr lang="en-CA" sz="1000" b="1" dirty="0">
                          <a:effectLst/>
                        </a:rPr>
                        <a:t>/24</a:t>
                      </a:r>
                      <a:endParaRPr lang="en-CA" sz="1000" b="0" dirty="0">
                        <a:effectLst/>
                      </a:endParaRPr>
                    </a:p>
                  </a:txBody>
                  <a:tcPr marL="31750" marR="31750" marT="31750" marB="31750" anchor="ctr"/>
                </a:tc>
                <a:tc>
                  <a:txBody>
                    <a:bodyPr/>
                    <a:lstStyle/>
                    <a:p>
                      <a:pPr fontAlgn="ctr"/>
                      <a:r>
                        <a:rPr lang="en-CA" sz="1000" b="1" dirty="0">
                          <a:effectLst/>
                        </a:rPr>
                        <a:t>10.1.2</a:t>
                      </a:r>
                      <a:r>
                        <a:rPr lang="en-CA" sz="1000" b="0" dirty="0">
                          <a:effectLst/>
                        </a:rPr>
                        <a:t>.1 - </a:t>
                      </a:r>
                      <a:r>
                        <a:rPr lang="en-CA" sz="1000" b="1" dirty="0">
                          <a:effectLst/>
                        </a:rPr>
                        <a:t>10.1.2</a:t>
                      </a:r>
                      <a:r>
                        <a:rPr lang="en-CA" sz="1000" b="0" dirty="0">
                          <a:effectLst/>
                        </a:rPr>
                        <a:t>.254</a:t>
                      </a:r>
                    </a:p>
                  </a:txBody>
                  <a:tcPr marL="31750" marR="31750" marT="31750" marB="31750" anchor="ctr"/>
                </a:tc>
                <a:tc>
                  <a:txBody>
                    <a:bodyPr/>
                    <a:lstStyle/>
                    <a:p>
                      <a:pPr fontAlgn="ctr"/>
                      <a:r>
                        <a:rPr lang="en-CA" sz="1000" b="1" dirty="0">
                          <a:effectLst/>
                        </a:rPr>
                        <a:t>10.1.2</a:t>
                      </a:r>
                      <a:r>
                        <a:rPr lang="en-CA" sz="1000" b="0" dirty="0">
                          <a:effectLst/>
                        </a:rPr>
                        <a:t>.255</a:t>
                      </a:r>
                    </a:p>
                  </a:txBody>
                  <a:tcPr marL="31750" marR="31750" marT="31750" marB="31750" anchor="ctr"/>
                </a:tc>
                <a:extLst>
                  <a:ext uri="{0D108BD9-81ED-4DB2-BD59-A6C34878D82A}">
                    <a16:rowId xmlns:a16="http://schemas.microsoft.com/office/drawing/2014/main" val="1140251696"/>
                  </a:ext>
                </a:extLst>
              </a:tr>
              <a:tr h="242909">
                <a:tc>
                  <a:txBody>
                    <a:bodyPr/>
                    <a:lstStyle/>
                    <a:p>
                      <a:pPr fontAlgn="ctr"/>
                      <a:r>
                        <a:rPr lang="en-CA" sz="1000" b="0" dirty="0">
                          <a:effectLst/>
                        </a:rPr>
                        <a:t>…</a:t>
                      </a:r>
                    </a:p>
                  </a:txBody>
                  <a:tcPr marL="31750" marR="31750" marT="31750" marB="31750" anchor="ctr"/>
                </a:tc>
                <a:tc>
                  <a:txBody>
                    <a:bodyPr/>
                    <a:lstStyle/>
                    <a:p>
                      <a:pPr fontAlgn="ctr"/>
                      <a:r>
                        <a:rPr lang="en-CA" sz="1000" b="0" dirty="0">
                          <a:effectLst/>
                        </a:rPr>
                        <a:t>…</a:t>
                      </a:r>
                    </a:p>
                  </a:txBody>
                  <a:tcPr marL="31750" marR="31750" marT="31750" marB="31750" anchor="ctr"/>
                </a:tc>
                <a:tc>
                  <a:txBody>
                    <a:bodyPr/>
                    <a:lstStyle/>
                    <a:p>
                      <a:pPr fontAlgn="ctr"/>
                      <a:r>
                        <a:rPr lang="en-CA" sz="1000" b="0" dirty="0">
                          <a:effectLst/>
                        </a:rPr>
                        <a:t>…</a:t>
                      </a:r>
                    </a:p>
                  </a:txBody>
                  <a:tcPr marL="31750" marR="31750" marT="31750" marB="31750" anchor="ctr"/>
                </a:tc>
                <a:extLst>
                  <a:ext uri="{0D108BD9-81ED-4DB2-BD59-A6C34878D82A}">
                    <a16:rowId xmlns:a16="http://schemas.microsoft.com/office/drawing/2014/main" val="1579384603"/>
                  </a:ext>
                </a:extLst>
              </a:tr>
              <a:tr h="242909">
                <a:tc>
                  <a:txBody>
                    <a:bodyPr/>
                    <a:lstStyle/>
                    <a:p>
                      <a:pPr fontAlgn="ctr"/>
                      <a:r>
                        <a:rPr lang="en-CA" sz="1000" b="1" dirty="0">
                          <a:effectLst/>
                        </a:rPr>
                        <a:t>10.100.0</a:t>
                      </a:r>
                      <a:r>
                        <a:rPr lang="en-CA" sz="1000" b="0" dirty="0">
                          <a:effectLst/>
                        </a:rPr>
                        <a:t>.0</a:t>
                      </a:r>
                      <a:r>
                        <a:rPr lang="en-CA" sz="1000" b="1" dirty="0">
                          <a:effectLst/>
                        </a:rPr>
                        <a:t>/24</a:t>
                      </a:r>
                      <a:endParaRPr lang="en-CA" sz="1000" b="0" dirty="0">
                        <a:effectLst/>
                      </a:endParaRPr>
                    </a:p>
                  </a:txBody>
                  <a:tcPr marL="31750" marR="31750" marT="31750" marB="31750" anchor="ctr"/>
                </a:tc>
                <a:tc>
                  <a:txBody>
                    <a:bodyPr/>
                    <a:lstStyle/>
                    <a:p>
                      <a:pPr fontAlgn="ctr"/>
                      <a:r>
                        <a:rPr lang="en-CA" sz="1000" b="1" dirty="0">
                          <a:effectLst/>
                        </a:rPr>
                        <a:t>10.100.0</a:t>
                      </a:r>
                      <a:r>
                        <a:rPr lang="en-CA" sz="1000" b="0" dirty="0">
                          <a:effectLst/>
                        </a:rPr>
                        <a:t>.1 - </a:t>
                      </a:r>
                      <a:r>
                        <a:rPr lang="en-CA" sz="1000" b="1" dirty="0">
                          <a:effectLst/>
                        </a:rPr>
                        <a:t>10.100.0</a:t>
                      </a:r>
                      <a:r>
                        <a:rPr lang="en-CA" sz="1000" b="0" dirty="0">
                          <a:effectLst/>
                        </a:rPr>
                        <a:t>.254</a:t>
                      </a:r>
                    </a:p>
                  </a:txBody>
                  <a:tcPr marL="31750" marR="31750" marT="31750" marB="31750" anchor="ctr"/>
                </a:tc>
                <a:tc>
                  <a:txBody>
                    <a:bodyPr/>
                    <a:lstStyle/>
                    <a:p>
                      <a:pPr fontAlgn="ctr"/>
                      <a:r>
                        <a:rPr lang="en-CA" sz="1000" b="1" dirty="0">
                          <a:effectLst/>
                        </a:rPr>
                        <a:t>10.100.0</a:t>
                      </a:r>
                      <a:r>
                        <a:rPr lang="en-CA" sz="1000" b="0" dirty="0">
                          <a:effectLst/>
                        </a:rPr>
                        <a:t>.255</a:t>
                      </a:r>
                    </a:p>
                  </a:txBody>
                  <a:tcPr marL="31750" marR="31750" marT="31750" marB="31750" anchor="ctr"/>
                </a:tc>
                <a:extLst>
                  <a:ext uri="{0D108BD9-81ED-4DB2-BD59-A6C34878D82A}">
                    <a16:rowId xmlns:a16="http://schemas.microsoft.com/office/drawing/2014/main" val="1319694656"/>
                  </a:ext>
                </a:extLst>
              </a:tr>
              <a:tr h="242909">
                <a:tc>
                  <a:txBody>
                    <a:bodyPr/>
                    <a:lstStyle/>
                    <a:p>
                      <a:pPr fontAlgn="ctr"/>
                      <a:r>
                        <a:rPr lang="en-CA" sz="1000" b="0" dirty="0">
                          <a:effectLst/>
                        </a:rPr>
                        <a:t>...</a:t>
                      </a:r>
                    </a:p>
                  </a:txBody>
                  <a:tcPr marL="31750" marR="31750" marT="31750" marB="31750" anchor="ctr"/>
                </a:tc>
                <a:tc>
                  <a:txBody>
                    <a:bodyPr/>
                    <a:lstStyle/>
                    <a:p>
                      <a:pPr fontAlgn="ctr"/>
                      <a:r>
                        <a:rPr lang="en-CA" sz="1000" b="0" dirty="0">
                          <a:effectLst/>
                        </a:rPr>
                        <a:t>...</a:t>
                      </a:r>
                    </a:p>
                  </a:txBody>
                  <a:tcPr marL="31750" marR="31750" marT="31750" marB="31750" anchor="ctr"/>
                </a:tc>
                <a:tc>
                  <a:txBody>
                    <a:bodyPr/>
                    <a:lstStyle/>
                    <a:p>
                      <a:pPr fontAlgn="ctr"/>
                      <a:r>
                        <a:rPr lang="en-CA" sz="1000" b="0" dirty="0">
                          <a:effectLst/>
                        </a:rPr>
                        <a:t>...</a:t>
                      </a:r>
                    </a:p>
                  </a:txBody>
                  <a:tcPr marL="31750" marR="31750" marT="31750" marB="31750" anchor="ctr"/>
                </a:tc>
                <a:extLst>
                  <a:ext uri="{0D108BD9-81ED-4DB2-BD59-A6C34878D82A}">
                    <a16:rowId xmlns:a16="http://schemas.microsoft.com/office/drawing/2014/main" val="3511108504"/>
                  </a:ext>
                </a:extLst>
              </a:tr>
              <a:tr h="242909">
                <a:tc>
                  <a:txBody>
                    <a:bodyPr/>
                    <a:lstStyle/>
                    <a:p>
                      <a:pPr fontAlgn="ctr"/>
                      <a:r>
                        <a:rPr lang="en-CA" sz="1000" b="1" dirty="0">
                          <a:effectLst/>
                        </a:rPr>
                        <a:t>10.255.255</a:t>
                      </a:r>
                      <a:r>
                        <a:rPr lang="en-CA" sz="1000" b="0" dirty="0">
                          <a:effectLst/>
                        </a:rPr>
                        <a:t>.0</a:t>
                      </a:r>
                      <a:r>
                        <a:rPr lang="en-CA" sz="1000" b="1" dirty="0">
                          <a:effectLst/>
                        </a:rPr>
                        <a:t>/24</a:t>
                      </a:r>
                      <a:endParaRPr lang="en-CA" sz="1000" b="0" dirty="0">
                        <a:effectLst/>
                      </a:endParaRPr>
                    </a:p>
                  </a:txBody>
                  <a:tcPr marL="31750" marR="31750" marT="31750" marB="31750" anchor="ctr"/>
                </a:tc>
                <a:tc>
                  <a:txBody>
                    <a:bodyPr/>
                    <a:lstStyle/>
                    <a:p>
                      <a:pPr fontAlgn="ctr"/>
                      <a:r>
                        <a:rPr lang="en-CA" sz="1000" b="1" dirty="0">
                          <a:effectLst/>
                        </a:rPr>
                        <a:t>10.255.255</a:t>
                      </a:r>
                      <a:r>
                        <a:rPr lang="en-CA" sz="1000" b="0" dirty="0">
                          <a:effectLst/>
                        </a:rPr>
                        <a:t>.1 - </a:t>
                      </a:r>
                      <a:r>
                        <a:rPr lang="en-CA" sz="1000" b="1" dirty="0">
                          <a:effectLst/>
                        </a:rPr>
                        <a:t>10.2255.255</a:t>
                      </a:r>
                      <a:r>
                        <a:rPr lang="en-CA" sz="1000" b="0" dirty="0">
                          <a:effectLst/>
                        </a:rPr>
                        <a:t>.254</a:t>
                      </a:r>
                    </a:p>
                  </a:txBody>
                  <a:tcPr marL="31750" marR="31750" marT="31750" marB="31750" anchor="ctr"/>
                </a:tc>
                <a:tc>
                  <a:txBody>
                    <a:bodyPr/>
                    <a:lstStyle/>
                    <a:p>
                      <a:pPr fontAlgn="ctr"/>
                      <a:r>
                        <a:rPr lang="en-CA" sz="1000" b="1" dirty="0">
                          <a:effectLst/>
                        </a:rPr>
                        <a:t>10.255.255</a:t>
                      </a:r>
                      <a:r>
                        <a:rPr lang="en-CA" sz="1000" b="0" dirty="0">
                          <a:effectLst/>
                        </a:rPr>
                        <a:t>.255</a:t>
                      </a:r>
                    </a:p>
                  </a:txBody>
                  <a:tcPr marL="31750" marR="31750" marT="31750" marB="31750" anchor="ctr"/>
                </a:tc>
                <a:extLst>
                  <a:ext uri="{0D108BD9-81ED-4DB2-BD59-A6C34878D82A}">
                    <a16:rowId xmlns:a16="http://schemas.microsoft.com/office/drawing/2014/main" val="336941723"/>
                  </a:ext>
                </a:extLst>
              </a:tr>
            </a:tbl>
          </a:graphicData>
        </a:graphic>
      </p:graphicFrame>
    </p:spTree>
    <p:extLst>
      <p:ext uri="{BB962C8B-B14F-4D97-AF65-F5344CB8AC3E}">
        <p14:creationId xmlns:p14="http://schemas.microsoft.com/office/powerpoint/2010/main" val="3918541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an IPv4 Network</a:t>
            </a:r>
            <a:br>
              <a:rPr lang="en-US" dirty="0"/>
            </a:br>
            <a:r>
              <a:rPr lang="en-CA" sz="2400" dirty="0"/>
              <a:t>Subnet within an Octet Boundary</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464334"/>
          </a:xfrm>
        </p:spPr>
        <p:txBody>
          <a:bodyPr/>
          <a:lstStyle/>
          <a:p>
            <a:pPr marL="342900" indent="-342900" algn="l">
              <a:buFont typeface="Arial" panose="020B0604020202020204" pitchFamily="34" charset="0"/>
              <a:buChar char="•"/>
            </a:pPr>
            <a:r>
              <a:rPr lang="en-CA" sz="1600" dirty="0">
                <a:solidFill>
                  <a:srgbClr val="000000"/>
                </a:solidFill>
              </a:rPr>
              <a:t>Refer to the table to see six ways to subnet a /24 network.</a:t>
            </a:r>
            <a:endParaRPr lang="en-US" sz="1600" dirty="0">
              <a:solidFill>
                <a:srgbClr val="000000"/>
              </a:solidFill>
            </a:endParaRPr>
          </a:p>
        </p:txBody>
      </p:sp>
      <p:graphicFrame>
        <p:nvGraphicFramePr>
          <p:cNvPr id="5" name="Table 4">
            <a:extLst>
              <a:ext uri="{FF2B5EF4-FFF2-40B4-BE49-F238E27FC236}">
                <a16:creationId xmlns:a16="http://schemas.microsoft.com/office/drawing/2014/main" id="{3EE5DF15-7779-4ED6-8960-EFEFE4B7C5F0}"/>
              </a:ext>
            </a:extLst>
          </p:cNvPr>
          <p:cNvGraphicFramePr>
            <a:graphicFrameLocks noGrp="1"/>
          </p:cNvGraphicFramePr>
          <p:nvPr>
            <p:extLst>
              <p:ext uri="{D42A27DB-BD31-4B8C-83A1-F6EECF244321}">
                <p14:modId xmlns:p14="http://schemas.microsoft.com/office/powerpoint/2010/main" val="2088557391"/>
              </p:ext>
            </p:extLst>
          </p:nvPr>
        </p:nvGraphicFramePr>
        <p:xfrm>
          <a:off x="1207769" y="1457067"/>
          <a:ext cx="6728460" cy="2595880"/>
        </p:xfrm>
        <a:graphic>
          <a:graphicData uri="http://schemas.openxmlformats.org/drawingml/2006/table">
            <a:tbl>
              <a:tblPr firstRow="1" bandRow="1">
                <a:tableStyleId>{5C22544A-7EE6-4342-B048-85BDC9FD1C3A}</a:tableStyleId>
              </a:tblPr>
              <a:tblGrid>
                <a:gridCol w="960120">
                  <a:extLst>
                    <a:ext uri="{9D8B030D-6E8A-4147-A177-3AD203B41FA5}">
                      <a16:colId xmlns:a16="http://schemas.microsoft.com/office/drawing/2014/main" val="3173678455"/>
                    </a:ext>
                  </a:extLst>
                </a:gridCol>
                <a:gridCol w="1203960">
                  <a:extLst>
                    <a:ext uri="{9D8B030D-6E8A-4147-A177-3AD203B41FA5}">
                      <a16:colId xmlns:a16="http://schemas.microsoft.com/office/drawing/2014/main" val="1538934761"/>
                    </a:ext>
                  </a:extLst>
                </a:gridCol>
                <a:gridCol w="3092530">
                  <a:extLst>
                    <a:ext uri="{9D8B030D-6E8A-4147-A177-3AD203B41FA5}">
                      <a16:colId xmlns:a16="http://schemas.microsoft.com/office/drawing/2014/main" val="1045760004"/>
                    </a:ext>
                  </a:extLst>
                </a:gridCol>
                <a:gridCol w="747950">
                  <a:extLst>
                    <a:ext uri="{9D8B030D-6E8A-4147-A177-3AD203B41FA5}">
                      <a16:colId xmlns:a16="http://schemas.microsoft.com/office/drawing/2014/main" val="2485496051"/>
                    </a:ext>
                  </a:extLst>
                </a:gridCol>
                <a:gridCol w="723900">
                  <a:extLst>
                    <a:ext uri="{9D8B030D-6E8A-4147-A177-3AD203B41FA5}">
                      <a16:colId xmlns:a16="http://schemas.microsoft.com/office/drawing/2014/main" val="660007875"/>
                    </a:ext>
                  </a:extLst>
                </a:gridCol>
              </a:tblGrid>
              <a:tr h="370840">
                <a:tc>
                  <a:txBody>
                    <a:bodyPr/>
                    <a:lstStyle/>
                    <a:p>
                      <a:pPr algn="l" fontAlgn="ctr"/>
                      <a:r>
                        <a:rPr lang="en-CA" sz="1000" b="1" dirty="0">
                          <a:effectLst/>
                        </a:rPr>
                        <a:t>Prefix Length</a:t>
                      </a:r>
                      <a:endParaRPr lang="en-CA" sz="1000" dirty="0">
                        <a:effectLst/>
                      </a:endParaRPr>
                    </a:p>
                  </a:txBody>
                  <a:tcPr marL="31750" marR="31750" marT="31750" marB="31750" anchor="ctr"/>
                </a:tc>
                <a:tc>
                  <a:txBody>
                    <a:bodyPr/>
                    <a:lstStyle/>
                    <a:p>
                      <a:pPr algn="l" fontAlgn="ctr"/>
                      <a:r>
                        <a:rPr lang="en-CA" sz="1000" b="1" dirty="0">
                          <a:effectLst/>
                        </a:rPr>
                        <a:t>Subnet Mask</a:t>
                      </a:r>
                      <a:endParaRPr lang="en-CA" sz="1000" dirty="0">
                        <a:effectLst/>
                      </a:endParaRPr>
                    </a:p>
                  </a:txBody>
                  <a:tcPr marL="31750" marR="31750" marT="31750" marB="31750" anchor="ctr"/>
                </a:tc>
                <a:tc>
                  <a:txBody>
                    <a:bodyPr/>
                    <a:lstStyle/>
                    <a:p>
                      <a:pPr algn="l" fontAlgn="ctr"/>
                      <a:r>
                        <a:rPr lang="en-CA" sz="1000" b="1" dirty="0">
                          <a:effectLst/>
                        </a:rPr>
                        <a:t>Subnet Mask in Binary</a:t>
                      </a:r>
                      <a:br>
                        <a:rPr lang="en-CA" sz="1000" b="1" dirty="0">
                          <a:effectLst/>
                        </a:rPr>
                      </a:br>
                      <a:r>
                        <a:rPr lang="en-CA" sz="1000" b="1" dirty="0">
                          <a:effectLst/>
                        </a:rPr>
                        <a:t>(n = network, h = host)</a:t>
                      </a:r>
                      <a:endParaRPr lang="en-CA" sz="1000" dirty="0">
                        <a:effectLst/>
                      </a:endParaRPr>
                    </a:p>
                  </a:txBody>
                  <a:tcPr marL="31750" marR="31750" marT="31750" marB="31750" anchor="ctr"/>
                </a:tc>
                <a:tc>
                  <a:txBody>
                    <a:bodyPr/>
                    <a:lstStyle/>
                    <a:p>
                      <a:pPr algn="l" fontAlgn="ctr"/>
                      <a:r>
                        <a:rPr lang="en-CA" sz="1000" b="1" dirty="0">
                          <a:effectLst/>
                        </a:rPr>
                        <a:t># of subnets</a:t>
                      </a:r>
                      <a:endParaRPr lang="en-CA" sz="1000" dirty="0">
                        <a:effectLst/>
                      </a:endParaRPr>
                    </a:p>
                  </a:txBody>
                  <a:tcPr marL="31750" marR="31750" marT="31750" marB="31750" anchor="ctr"/>
                </a:tc>
                <a:tc>
                  <a:txBody>
                    <a:bodyPr/>
                    <a:lstStyle/>
                    <a:p>
                      <a:pPr algn="l" fontAlgn="ctr"/>
                      <a:r>
                        <a:rPr lang="en-CA" sz="1000" b="1" dirty="0">
                          <a:effectLst/>
                        </a:rPr>
                        <a:t># of hosts</a:t>
                      </a:r>
                      <a:endParaRPr lang="en-CA" sz="1000" dirty="0">
                        <a:effectLst/>
                      </a:endParaRPr>
                    </a:p>
                  </a:txBody>
                  <a:tcPr marL="31750" marR="31750" marT="31750" marB="31750" anchor="ctr"/>
                </a:tc>
                <a:extLst>
                  <a:ext uri="{0D108BD9-81ED-4DB2-BD59-A6C34878D82A}">
                    <a16:rowId xmlns:a16="http://schemas.microsoft.com/office/drawing/2014/main" val="2275849055"/>
                  </a:ext>
                </a:extLst>
              </a:tr>
              <a:tr h="370840">
                <a:tc>
                  <a:txBody>
                    <a:bodyPr/>
                    <a:lstStyle/>
                    <a:p>
                      <a:pPr fontAlgn="ctr"/>
                      <a:r>
                        <a:rPr lang="en-CA" sz="1000" b="0" dirty="0">
                          <a:effectLst/>
                        </a:rPr>
                        <a:t>/25</a:t>
                      </a:r>
                    </a:p>
                  </a:txBody>
                  <a:tcPr marL="31750" marR="31750" marT="31750" marB="31750" anchor="ctr"/>
                </a:tc>
                <a:tc>
                  <a:txBody>
                    <a:bodyPr/>
                    <a:lstStyle/>
                    <a:p>
                      <a:pPr fontAlgn="ctr"/>
                      <a:r>
                        <a:rPr lang="en-CA" sz="1000" b="0" dirty="0">
                          <a:effectLst/>
                        </a:rPr>
                        <a:t>255.255.255.128</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a:t>
                      </a:r>
                      <a:r>
                        <a:rPr lang="en-CA" sz="1000" b="0" dirty="0">
                          <a:effectLst/>
                          <a:latin typeface="Courier New" panose="02070309020205020404" pitchFamily="49" charset="0"/>
                          <a:cs typeface="Courier New" panose="02070309020205020404" pitchFamily="49" charset="0"/>
                        </a:rPr>
                        <a:t>hhhhhhh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a:t>
                      </a:r>
                      <a:r>
                        <a:rPr lang="en-CA" sz="1000" b="0" dirty="0">
                          <a:effectLst/>
                          <a:latin typeface="Courier New" panose="02070309020205020404" pitchFamily="49" charset="0"/>
                          <a:cs typeface="Courier New" panose="02070309020205020404" pitchFamily="49" charset="0"/>
                        </a:rPr>
                        <a:t>0000000</a:t>
                      </a:r>
                    </a:p>
                  </a:txBody>
                  <a:tcPr marL="31750" marR="31750" marT="31750" marB="31750" anchor="ctr"/>
                </a:tc>
                <a:tc>
                  <a:txBody>
                    <a:bodyPr/>
                    <a:lstStyle/>
                    <a:p>
                      <a:pPr fontAlgn="ctr"/>
                      <a:r>
                        <a:rPr lang="en-CA" sz="1000" b="1" dirty="0">
                          <a:effectLst/>
                        </a:rPr>
                        <a:t>2</a:t>
                      </a:r>
                      <a:endParaRPr lang="en-CA" sz="1000" b="0" dirty="0">
                        <a:effectLst/>
                      </a:endParaRPr>
                    </a:p>
                  </a:txBody>
                  <a:tcPr marL="31750" marR="31750" marT="31750" marB="31750" anchor="ctr"/>
                </a:tc>
                <a:tc>
                  <a:txBody>
                    <a:bodyPr/>
                    <a:lstStyle/>
                    <a:p>
                      <a:pPr fontAlgn="ctr"/>
                      <a:r>
                        <a:rPr lang="en-CA" sz="1000" b="0" dirty="0">
                          <a:effectLst/>
                        </a:rPr>
                        <a:t>126</a:t>
                      </a:r>
                    </a:p>
                  </a:txBody>
                  <a:tcPr marL="31750" marR="31750" marT="31750" marB="31750" anchor="ctr"/>
                </a:tc>
                <a:extLst>
                  <a:ext uri="{0D108BD9-81ED-4DB2-BD59-A6C34878D82A}">
                    <a16:rowId xmlns:a16="http://schemas.microsoft.com/office/drawing/2014/main" val="1601271128"/>
                  </a:ext>
                </a:extLst>
              </a:tr>
              <a:tr h="370840">
                <a:tc>
                  <a:txBody>
                    <a:bodyPr/>
                    <a:lstStyle/>
                    <a:p>
                      <a:pPr fontAlgn="ctr"/>
                      <a:r>
                        <a:rPr lang="en-CA" sz="1000" b="0" dirty="0">
                          <a:effectLst/>
                        </a:rPr>
                        <a:t>/26</a:t>
                      </a:r>
                    </a:p>
                  </a:txBody>
                  <a:tcPr marL="31750" marR="31750" marT="31750" marB="31750" anchor="ctr"/>
                </a:tc>
                <a:tc>
                  <a:txBody>
                    <a:bodyPr/>
                    <a:lstStyle/>
                    <a:p>
                      <a:pPr fontAlgn="ctr"/>
                      <a:r>
                        <a:rPr lang="en-CA" sz="1000" b="0" dirty="0">
                          <a:effectLst/>
                        </a:rPr>
                        <a:t>255.255.255.192</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a:t>
                      </a:r>
                      <a:r>
                        <a:rPr lang="en-CA" sz="1000" b="0" dirty="0">
                          <a:effectLst/>
                          <a:latin typeface="Courier New" panose="02070309020205020404" pitchFamily="49" charset="0"/>
                          <a:cs typeface="Courier New" panose="02070309020205020404" pitchFamily="49" charset="0"/>
                        </a:rPr>
                        <a:t>hhhhhh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a:t>
                      </a:r>
                      <a:r>
                        <a:rPr lang="en-CA" sz="1000" b="0" dirty="0">
                          <a:effectLst/>
                          <a:latin typeface="Courier New" panose="02070309020205020404" pitchFamily="49" charset="0"/>
                          <a:cs typeface="Courier New" panose="02070309020205020404" pitchFamily="49" charset="0"/>
                        </a:rPr>
                        <a:t>000000</a:t>
                      </a:r>
                    </a:p>
                  </a:txBody>
                  <a:tcPr marL="31750" marR="31750" marT="31750" marB="31750" anchor="ctr"/>
                </a:tc>
                <a:tc>
                  <a:txBody>
                    <a:bodyPr/>
                    <a:lstStyle/>
                    <a:p>
                      <a:pPr fontAlgn="ctr"/>
                      <a:r>
                        <a:rPr lang="en-CA" sz="1000" b="1" dirty="0">
                          <a:effectLst/>
                        </a:rPr>
                        <a:t>4</a:t>
                      </a:r>
                      <a:endParaRPr lang="en-CA" sz="1000" b="0" dirty="0">
                        <a:effectLst/>
                      </a:endParaRPr>
                    </a:p>
                  </a:txBody>
                  <a:tcPr marL="31750" marR="31750" marT="31750" marB="31750" anchor="ctr"/>
                </a:tc>
                <a:tc>
                  <a:txBody>
                    <a:bodyPr/>
                    <a:lstStyle/>
                    <a:p>
                      <a:pPr fontAlgn="ctr"/>
                      <a:r>
                        <a:rPr lang="en-CA" sz="1000" b="0" dirty="0">
                          <a:effectLst/>
                        </a:rPr>
                        <a:t>62</a:t>
                      </a:r>
                    </a:p>
                  </a:txBody>
                  <a:tcPr marL="31750" marR="31750" marT="31750" marB="31750" anchor="ctr"/>
                </a:tc>
                <a:extLst>
                  <a:ext uri="{0D108BD9-81ED-4DB2-BD59-A6C34878D82A}">
                    <a16:rowId xmlns:a16="http://schemas.microsoft.com/office/drawing/2014/main" val="1999121572"/>
                  </a:ext>
                </a:extLst>
              </a:tr>
              <a:tr h="370840">
                <a:tc>
                  <a:txBody>
                    <a:bodyPr/>
                    <a:lstStyle/>
                    <a:p>
                      <a:pPr fontAlgn="ctr"/>
                      <a:r>
                        <a:rPr lang="en-CA" sz="1000" b="0" dirty="0">
                          <a:effectLst/>
                        </a:rPr>
                        <a:t>/27</a:t>
                      </a:r>
                    </a:p>
                  </a:txBody>
                  <a:tcPr marL="31750" marR="31750" marT="31750" marB="31750" anchor="ctr"/>
                </a:tc>
                <a:tc>
                  <a:txBody>
                    <a:bodyPr/>
                    <a:lstStyle/>
                    <a:p>
                      <a:pPr fontAlgn="ctr"/>
                      <a:r>
                        <a:rPr lang="en-CA" sz="1000" b="0" dirty="0">
                          <a:effectLst/>
                        </a:rPr>
                        <a:t>255.255.255.224</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nnn</a:t>
                      </a:r>
                      <a:r>
                        <a:rPr lang="en-CA" sz="1000" b="0" dirty="0">
                          <a:effectLst/>
                          <a:latin typeface="Courier New" panose="02070309020205020404" pitchFamily="49" charset="0"/>
                          <a:cs typeface="Courier New" panose="02070309020205020404" pitchFamily="49" charset="0"/>
                        </a:rPr>
                        <a:t>hhhhh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111</a:t>
                      </a:r>
                      <a:r>
                        <a:rPr lang="en-CA" sz="1000" b="0" dirty="0">
                          <a:effectLst/>
                          <a:latin typeface="Courier New" panose="02070309020205020404" pitchFamily="49" charset="0"/>
                          <a:cs typeface="Courier New" panose="02070309020205020404" pitchFamily="49" charset="0"/>
                        </a:rPr>
                        <a:t>00000</a:t>
                      </a:r>
                    </a:p>
                  </a:txBody>
                  <a:tcPr marL="31750" marR="31750" marT="31750" marB="31750" anchor="ctr"/>
                </a:tc>
                <a:tc>
                  <a:txBody>
                    <a:bodyPr/>
                    <a:lstStyle/>
                    <a:p>
                      <a:pPr fontAlgn="ctr"/>
                      <a:r>
                        <a:rPr lang="en-CA" sz="1000" b="1" dirty="0">
                          <a:effectLst/>
                        </a:rPr>
                        <a:t>8</a:t>
                      </a:r>
                      <a:endParaRPr lang="en-CA" sz="1000" b="0" dirty="0">
                        <a:effectLst/>
                      </a:endParaRPr>
                    </a:p>
                  </a:txBody>
                  <a:tcPr marL="31750" marR="31750" marT="31750" marB="31750" anchor="ctr"/>
                </a:tc>
                <a:tc>
                  <a:txBody>
                    <a:bodyPr/>
                    <a:lstStyle/>
                    <a:p>
                      <a:pPr fontAlgn="ctr"/>
                      <a:r>
                        <a:rPr lang="en-CA" sz="1000" b="0" dirty="0">
                          <a:effectLst/>
                        </a:rPr>
                        <a:t>30</a:t>
                      </a:r>
                    </a:p>
                  </a:txBody>
                  <a:tcPr marL="31750" marR="31750" marT="31750" marB="31750" anchor="ctr"/>
                </a:tc>
                <a:extLst>
                  <a:ext uri="{0D108BD9-81ED-4DB2-BD59-A6C34878D82A}">
                    <a16:rowId xmlns:a16="http://schemas.microsoft.com/office/drawing/2014/main" val="346473952"/>
                  </a:ext>
                </a:extLst>
              </a:tr>
              <a:tr h="370840">
                <a:tc>
                  <a:txBody>
                    <a:bodyPr/>
                    <a:lstStyle/>
                    <a:p>
                      <a:pPr fontAlgn="ctr"/>
                      <a:r>
                        <a:rPr lang="en-CA" sz="1000" b="0" dirty="0">
                          <a:effectLst/>
                        </a:rPr>
                        <a:t>/28</a:t>
                      </a:r>
                    </a:p>
                  </a:txBody>
                  <a:tcPr marL="31750" marR="31750" marT="31750" marB="31750" anchor="ctr"/>
                </a:tc>
                <a:tc>
                  <a:txBody>
                    <a:bodyPr/>
                    <a:lstStyle/>
                    <a:p>
                      <a:pPr fontAlgn="ctr"/>
                      <a:r>
                        <a:rPr lang="en-CA" sz="1000" b="0" dirty="0">
                          <a:effectLst/>
                        </a:rPr>
                        <a:t>255.255.255.240</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nnnn</a:t>
                      </a:r>
                      <a:r>
                        <a:rPr lang="en-CA" sz="1000" b="0" dirty="0">
                          <a:effectLst/>
                          <a:latin typeface="Courier New" panose="02070309020205020404" pitchFamily="49" charset="0"/>
                          <a:cs typeface="Courier New" panose="02070309020205020404" pitchFamily="49" charset="0"/>
                        </a:rPr>
                        <a:t>hhhh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1111</a:t>
                      </a:r>
                      <a:r>
                        <a:rPr lang="en-CA" sz="1000" b="0" dirty="0">
                          <a:effectLst/>
                          <a:latin typeface="Courier New" panose="02070309020205020404" pitchFamily="49" charset="0"/>
                          <a:cs typeface="Courier New" panose="02070309020205020404" pitchFamily="49" charset="0"/>
                        </a:rPr>
                        <a:t>0000</a:t>
                      </a:r>
                    </a:p>
                  </a:txBody>
                  <a:tcPr marL="31750" marR="31750" marT="31750" marB="31750" anchor="ctr"/>
                </a:tc>
                <a:tc>
                  <a:txBody>
                    <a:bodyPr/>
                    <a:lstStyle/>
                    <a:p>
                      <a:pPr fontAlgn="ctr"/>
                      <a:r>
                        <a:rPr lang="en-CA" sz="1000" b="1" dirty="0">
                          <a:effectLst/>
                        </a:rPr>
                        <a:t>16</a:t>
                      </a:r>
                      <a:endParaRPr lang="en-CA" sz="1000" b="0" dirty="0">
                        <a:effectLst/>
                      </a:endParaRPr>
                    </a:p>
                  </a:txBody>
                  <a:tcPr marL="31750" marR="31750" marT="31750" marB="31750" anchor="ctr"/>
                </a:tc>
                <a:tc>
                  <a:txBody>
                    <a:bodyPr/>
                    <a:lstStyle/>
                    <a:p>
                      <a:pPr fontAlgn="ctr"/>
                      <a:r>
                        <a:rPr lang="en-CA" sz="1000" b="0" dirty="0">
                          <a:effectLst/>
                        </a:rPr>
                        <a:t>14</a:t>
                      </a:r>
                    </a:p>
                  </a:txBody>
                  <a:tcPr marL="31750" marR="31750" marT="31750" marB="31750" anchor="ctr"/>
                </a:tc>
                <a:extLst>
                  <a:ext uri="{0D108BD9-81ED-4DB2-BD59-A6C34878D82A}">
                    <a16:rowId xmlns:a16="http://schemas.microsoft.com/office/drawing/2014/main" val="1694683452"/>
                  </a:ext>
                </a:extLst>
              </a:tr>
              <a:tr h="370840">
                <a:tc>
                  <a:txBody>
                    <a:bodyPr/>
                    <a:lstStyle/>
                    <a:p>
                      <a:pPr fontAlgn="ctr"/>
                      <a:r>
                        <a:rPr lang="en-CA" sz="1000" b="0" dirty="0">
                          <a:effectLst/>
                        </a:rPr>
                        <a:t>/29</a:t>
                      </a:r>
                    </a:p>
                  </a:txBody>
                  <a:tcPr marL="31750" marR="31750" marT="31750" marB="31750" anchor="ctr"/>
                </a:tc>
                <a:tc>
                  <a:txBody>
                    <a:bodyPr/>
                    <a:lstStyle/>
                    <a:p>
                      <a:pPr fontAlgn="ctr"/>
                      <a:r>
                        <a:rPr lang="en-CA" sz="1000" b="0" dirty="0">
                          <a:effectLst/>
                        </a:rPr>
                        <a:t>255.255.255.248</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nnnnn</a:t>
                      </a:r>
                      <a:r>
                        <a:rPr lang="en-CA" sz="1000" b="0" dirty="0">
                          <a:effectLst/>
                          <a:latin typeface="Courier New" panose="02070309020205020404" pitchFamily="49" charset="0"/>
                          <a:cs typeface="Courier New" panose="02070309020205020404" pitchFamily="49" charset="0"/>
                        </a:rPr>
                        <a:t>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11111</a:t>
                      </a:r>
                      <a:r>
                        <a:rPr lang="en-CA" sz="1000" b="0" dirty="0">
                          <a:effectLst/>
                          <a:latin typeface="Courier New" panose="02070309020205020404" pitchFamily="49" charset="0"/>
                          <a:cs typeface="Courier New" panose="02070309020205020404" pitchFamily="49" charset="0"/>
                        </a:rPr>
                        <a:t>000</a:t>
                      </a:r>
                    </a:p>
                  </a:txBody>
                  <a:tcPr marL="31750" marR="31750" marT="31750" marB="31750" anchor="ctr"/>
                </a:tc>
                <a:tc>
                  <a:txBody>
                    <a:bodyPr/>
                    <a:lstStyle/>
                    <a:p>
                      <a:pPr fontAlgn="ctr"/>
                      <a:r>
                        <a:rPr lang="en-CA" sz="1000" b="1" dirty="0">
                          <a:effectLst/>
                        </a:rPr>
                        <a:t>32</a:t>
                      </a:r>
                      <a:endParaRPr lang="en-CA" sz="1000" b="0" dirty="0">
                        <a:effectLst/>
                      </a:endParaRPr>
                    </a:p>
                  </a:txBody>
                  <a:tcPr marL="31750" marR="31750" marT="31750" marB="31750" anchor="ctr"/>
                </a:tc>
                <a:tc>
                  <a:txBody>
                    <a:bodyPr/>
                    <a:lstStyle/>
                    <a:p>
                      <a:pPr fontAlgn="ctr"/>
                      <a:r>
                        <a:rPr lang="en-CA" sz="1000" b="0" dirty="0">
                          <a:effectLst/>
                        </a:rPr>
                        <a:t>6</a:t>
                      </a:r>
                    </a:p>
                  </a:txBody>
                  <a:tcPr marL="31750" marR="31750" marT="31750" marB="31750" anchor="ctr"/>
                </a:tc>
                <a:extLst>
                  <a:ext uri="{0D108BD9-81ED-4DB2-BD59-A6C34878D82A}">
                    <a16:rowId xmlns:a16="http://schemas.microsoft.com/office/drawing/2014/main" val="2090259769"/>
                  </a:ext>
                </a:extLst>
              </a:tr>
              <a:tr h="370840">
                <a:tc>
                  <a:txBody>
                    <a:bodyPr/>
                    <a:lstStyle/>
                    <a:p>
                      <a:pPr fontAlgn="ctr"/>
                      <a:r>
                        <a:rPr lang="en-CA" sz="1000" b="0" dirty="0">
                          <a:effectLst/>
                        </a:rPr>
                        <a:t>/30</a:t>
                      </a:r>
                    </a:p>
                  </a:txBody>
                  <a:tcPr marL="31750" marR="31750" marT="31750" marB="31750" anchor="ctr"/>
                </a:tc>
                <a:tc>
                  <a:txBody>
                    <a:bodyPr/>
                    <a:lstStyle/>
                    <a:p>
                      <a:pPr fontAlgn="ctr"/>
                      <a:r>
                        <a:rPr lang="en-CA" sz="1000" b="0" dirty="0">
                          <a:effectLst/>
                        </a:rPr>
                        <a:t>255.255.255.252</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nnnnnn</a:t>
                      </a:r>
                      <a:r>
                        <a:rPr lang="en-CA" sz="1000" b="0" dirty="0">
                          <a:effectLst/>
                          <a:latin typeface="Courier New" panose="02070309020205020404" pitchFamily="49" charset="0"/>
                          <a:cs typeface="Courier New" panose="02070309020205020404" pitchFamily="49" charset="0"/>
                        </a:rPr>
                        <a:t>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111111</a:t>
                      </a:r>
                      <a:r>
                        <a:rPr lang="en-CA" sz="1000" b="0" dirty="0">
                          <a:effectLst/>
                          <a:latin typeface="Courier New" panose="02070309020205020404" pitchFamily="49" charset="0"/>
                          <a:cs typeface="Courier New" panose="02070309020205020404" pitchFamily="49" charset="0"/>
                        </a:rPr>
                        <a:t>00</a:t>
                      </a:r>
                    </a:p>
                  </a:txBody>
                  <a:tcPr marL="31750" marR="31750" marT="31750" marB="31750" anchor="ctr"/>
                </a:tc>
                <a:tc>
                  <a:txBody>
                    <a:bodyPr/>
                    <a:lstStyle/>
                    <a:p>
                      <a:pPr fontAlgn="ctr"/>
                      <a:r>
                        <a:rPr lang="en-CA" sz="1000" b="1" dirty="0">
                          <a:effectLst/>
                        </a:rPr>
                        <a:t>64</a:t>
                      </a:r>
                      <a:endParaRPr lang="en-CA" sz="1000" b="0" dirty="0">
                        <a:effectLst/>
                      </a:endParaRPr>
                    </a:p>
                  </a:txBody>
                  <a:tcPr marL="31750" marR="31750" marT="31750" marB="31750" anchor="ctr"/>
                </a:tc>
                <a:tc>
                  <a:txBody>
                    <a:bodyPr/>
                    <a:lstStyle/>
                    <a:p>
                      <a:pPr fontAlgn="ctr"/>
                      <a:r>
                        <a:rPr lang="en-CA" sz="1000" b="0" dirty="0">
                          <a:effectLst/>
                        </a:rPr>
                        <a:t>2</a:t>
                      </a:r>
                    </a:p>
                  </a:txBody>
                  <a:tcPr marL="31750" marR="31750" marT="31750" marB="31750" anchor="ctr"/>
                </a:tc>
                <a:extLst>
                  <a:ext uri="{0D108BD9-81ED-4DB2-BD59-A6C34878D82A}">
                    <a16:rowId xmlns:a16="http://schemas.microsoft.com/office/drawing/2014/main" val="4211026032"/>
                  </a:ext>
                </a:extLst>
              </a:tr>
            </a:tbl>
          </a:graphicData>
        </a:graphic>
      </p:graphicFrame>
    </p:spTree>
    <p:extLst>
      <p:ext uri="{BB962C8B-B14F-4D97-AF65-F5344CB8AC3E}">
        <p14:creationId xmlns:p14="http://schemas.microsoft.com/office/powerpoint/2010/main" val="318695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an IPv4 Network</a:t>
            </a:r>
            <a:br>
              <a:rPr lang="en-US" dirty="0"/>
            </a:br>
            <a:r>
              <a:rPr lang="en-CA" sz="2400" dirty="0"/>
              <a:t>Video – The Subnet Mask</a:t>
            </a:r>
            <a:endParaRPr lang="en-US" sz="2400" dirty="0"/>
          </a:p>
        </p:txBody>
      </p:sp>
      <p:sp>
        <p:nvSpPr>
          <p:cNvPr id="4" name="Content Placeholder 3">
            <a:extLst>
              <a:ext uri="{FF2B5EF4-FFF2-40B4-BE49-F238E27FC236}">
                <a16:creationId xmlns:a16="http://schemas.microsoft.com/office/drawing/2014/main" id="{C9D46F16-EEA0-4615-BEC6-329F2EA79979}"/>
              </a:ext>
            </a:extLst>
          </p:cNvPr>
          <p:cNvSpPr>
            <a:spLocks noGrp="1"/>
          </p:cNvSpPr>
          <p:nvPr>
            <p:ph idx="1"/>
          </p:nvPr>
        </p:nvSpPr>
        <p:spPr>
          <a:xfrm>
            <a:off x="431971" y="855419"/>
            <a:ext cx="8280057" cy="3073946"/>
          </a:xfrm>
        </p:spPr>
        <p:txBody>
          <a:bodyPr/>
          <a:lstStyle/>
          <a:p>
            <a:pPr marL="342900" indent="-342900" algn="l">
              <a:buFont typeface="Arial" panose="020B0604020202020204" pitchFamily="34" charset="0"/>
              <a:buChar char="•"/>
            </a:pPr>
            <a:r>
              <a:rPr lang="en-CA" sz="1600" dirty="0">
                <a:solidFill>
                  <a:srgbClr val="000000"/>
                </a:solidFill>
              </a:rPr>
              <a:t>This video will demonstrate the process of subnetting.</a:t>
            </a:r>
            <a:endParaRPr lang="en-US" sz="1600" dirty="0">
              <a:solidFill>
                <a:srgbClr val="000000"/>
              </a:solidFill>
            </a:endParaRPr>
          </a:p>
        </p:txBody>
      </p:sp>
    </p:spTree>
    <p:extLst>
      <p:ext uri="{BB962C8B-B14F-4D97-AF65-F5344CB8AC3E}">
        <p14:creationId xmlns:p14="http://schemas.microsoft.com/office/powerpoint/2010/main" val="875352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an IPv4 Network</a:t>
            </a:r>
            <a:br>
              <a:rPr lang="en-US" dirty="0"/>
            </a:br>
            <a:r>
              <a:rPr lang="en-CA" sz="2400" dirty="0"/>
              <a:t>Video – Subnet with the Magic Number</a:t>
            </a:r>
            <a:endParaRPr lang="en-US" sz="2400" dirty="0"/>
          </a:p>
        </p:txBody>
      </p:sp>
      <p:sp>
        <p:nvSpPr>
          <p:cNvPr id="4" name="Content Placeholder 3">
            <a:extLst>
              <a:ext uri="{FF2B5EF4-FFF2-40B4-BE49-F238E27FC236}">
                <a16:creationId xmlns:a16="http://schemas.microsoft.com/office/drawing/2014/main" id="{462DA5F1-C9EC-4870-AFDB-E640F921A2A8}"/>
              </a:ext>
            </a:extLst>
          </p:cNvPr>
          <p:cNvSpPr>
            <a:spLocks noGrp="1"/>
          </p:cNvSpPr>
          <p:nvPr>
            <p:ph idx="1"/>
          </p:nvPr>
        </p:nvSpPr>
        <p:spPr>
          <a:xfrm>
            <a:off x="431971" y="855419"/>
            <a:ext cx="8280057" cy="3073946"/>
          </a:xfrm>
        </p:spPr>
        <p:txBody>
          <a:bodyPr/>
          <a:lstStyle/>
          <a:p>
            <a:pPr marL="342900" indent="-342900" algn="l">
              <a:buFont typeface="Arial" panose="020B0604020202020204" pitchFamily="34" charset="0"/>
              <a:buChar char="•"/>
            </a:pPr>
            <a:r>
              <a:rPr lang="en-CA" sz="1600" dirty="0">
                <a:solidFill>
                  <a:srgbClr val="000000"/>
                </a:solidFill>
              </a:rPr>
              <a:t>This video will demonstrate subnetting with the magic number.</a:t>
            </a:r>
            <a:endParaRPr lang="en-US" sz="1600" dirty="0">
              <a:solidFill>
                <a:srgbClr val="000000"/>
              </a:solidFill>
            </a:endParaRPr>
          </a:p>
        </p:txBody>
      </p:sp>
    </p:spTree>
    <p:extLst>
      <p:ext uri="{BB962C8B-B14F-4D97-AF65-F5344CB8AC3E}">
        <p14:creationId xmlns:p14="http://schemas.microsoft.com/office/powerpoint/2010/main" val="78381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an IPv4 Network</a:t>
            </a:r>
            <a:br>
              <a:rPr lang="en-US" dirty="0"/>
            </a:br>
            <a:r>
              <a:rPr lang="en-CA" sz="2400" dirty="0"/>
              <a:t>Packet Tracer – Subnet an IPv4 Network</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3073946"/>
          </a:xfrm>
        </p:spPr>
        <p:txBody>
          <a:bodyPr/>
          <a:lstStyle/>
          <a:p>
            <a:pPr marL="0" indent="0" algn="l">
              <a:spcBef>
                <a:spcPts val="0"/>
              </a:spcBef>
            </a:pPr>
            <a:r>
              <a:rPr lang="en-US" sz="1600" dirty="0">
                <a:solidFill>
                  <a:srgbClr val="000000"/>
                </a:solidFill>
              </a:rPr>
              <a:t>In this Packet Tracer, you will do the following:</a:t>
            </a:r>
          </a:p>
          <a:p>
            <a:pPr marL="0" indent="0" algn="l">
              <a:spcBef>
                <a:spcPts val="0"/>
              </a:spcBef>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Design an IPv4 Network Subnetting Scheme</a:t>
            </a: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Configure the Devices</a:t>
            </a: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Test and Troubleshoot the Network</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417042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11.6 </a:t>
            </a:r>
            <a:r>
              <a:rPr lang="en-CA" dirty="0">
                <a:solidFill>
                  <a:schemeClr val="accent5">
                    <a:lumMod val="40000"/>
                    <a:lumOff val="60000"/>
                  </a:schemeClr>
                </a:solidFill>
              </a:rPr>
              <a:t>Subnet a Slash 16 and a Slash 8 Prefix</a:t>
            </a: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1804441035"/>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 Slash 16 and a Slash 8 Prefix</a:t>
            </a:r>
            <a:br>
              <a:rPr lang="en-US" dirty="0"/>
            </a:br>
            <a:r>
              <a:rPr lang="en-CA" sz="2400" dirty="0"/>
              <a:t>Create Subnets with a Slash 16 prefix</a:t>
            </a:r>
            <a:endParaRPr lang="en-US" sz="2400" dirty="0"/>
          </a:p>
        </p:txBody>
      </p:sp>
      <p:sp>
        <p:nvSpPr>
          <p:cNvPr id="7" name="Content Placeholder 3">
            <a:extLst>
              <a:ext uri="{FF2B5EF4-FFF2-40B4-BE49-F238E27FC236}">
                <a16:creationId xmlns:a16="http://schemas.microsoft.com/office/drawing/2014/main" id="{A92F2256-EB3D-415D-8AD3-8D728E435B5E}"/>
              </a:ext>
            </a:extLst>
          </p:cNvPr>
          <p:cNvSpPr>
            <a:spLocks noGrp="1"/>
          </p:cNvSpPr>
          <p:nvPr>
            <p:ph idx="1"/>
          </p:nvPr>
        </p:nvSpPr>
        <p:spPr>
          <a:xfrm>
            <a:off x="347128" y="855419"/>
            <a:ext cx="2875109" cy="3073946"/>
          </a:xfrm>
        </p:spPr>
        <p:txBody>
          <a:bodyPr/>
          <a:lstStyle/>
          <a:p>
            <a:pPr marL="342900" indent="-342900" algn="l">
              <a:buFont typeface="Arial" panose="020B0604020202020204" pitchFamily="34" charset="0"/>
              <a:buChar char="•"/>
            </a:pPr>
            <a:r>
              <a:rPr lang="en-CA" sz="1600" dirty="0">
                <a:solidFill>
                  <a:srgbClr val="000000"/>
                </a:solidFill>
              </a:rPr>
              <a:t>The table highlights all the possible scenarios for subnetting a /16 prefix.</a:t>
            </a:r>
            <a:endParaRPr lang="en-US" sz="1600" dirty="0">
              <a:solidFill>
                <a:srgbClr val="000000"/>
              </a:solidFill>
            </a:endParaRPr>
          </a:p>
        </p:txBody>
      </p:sp>
      <p:graphicFrame>
        <p:nvGraphicFramePr>
          <p:cNvPr id="2" name="Table 1">
            <a:extLst>
              <a:ext uri="{FF2B5EF4-FFF2-40B4-BE49-F238E27FC236}">
                <a16:creationId xmlns:a16="http://schemas.microsoft.com/office/drawing/2014/main" id="{CDE0FA95-43CC-4153-B365-8C3E8D1B3BEC}"/>
              </a:ext>
            </a:extLst>
          </p:cNvPr>
          <p:cNvGraphicFramePr>
            <a:graphicFrameLocks noGrp="1"/>
          </p:cNvGraphicFramePr>
          <p:nvPr>
            <p:extLst>
              <p:ext uri="{D42A27DB-BD31-4B8C-83A1-F6EECF244321}">
                <p14:modId xmlns:p14="http://schemas.microsoft.com/office/powerpoint/2010/main" val="1627133914"/>
              </p:ext>
            </p:extLst>
          </p:nvPr>
        </p:nvGraphicFramePr>
        <p:xfrm>
          <a:off x="3259945" y="617507"/>
          <a:ext cx="5836920" cy="4488180"/>
        </p:xfrm>
        <a:graphic>
          <a:graphicData uri="http://schemas.openxmlformats.org/drawingml/2006/table">
            <a:tbl>
              <a:tblPr firstRow="1" bandRow="1">
                <a:tableStyleId>{5C22544A-7EE6-4342-B048-85BDC9FD1C3A}</a:tableStyleId>
              </a:tblPr>
              <a:tblGrid>
                <a:gridCol w="1003499">
                  <a:extLst>
                    <a:ext uri="{9D8B030D-6E8A-4147-A177-3AD203B41FA5}">
                      <a16:colId xmlns:a16="http://schemas.microsoft.com/office/drawing/2014/main" val="3400914921"/>
                    </a:ext>
                  </a:extLst>
                </a:gridCol>
                <a:gridCol w="1033188">
                  <a:extLst>
                    <a:ext uri="{9D8B030D-6E8A-4147-A177-3AD203B41FA5}">
                      <a16:colId xmlns:a16="http://schemas.microsoft.com/office/drawing/2014/main" val="2755569675"/>
                    </a:ext>
                  </a:extLst>
                </a:gridCol>
                <a:gridCol w="2410773">
                  <a:extLst>
                    <a:ext uri="{9D8B030D-6E8A-4147-A177-3AD203B41FA5}">
                      <a16:colId xmlns:a16="http://schemas.microsoft.com/office/drawing/2014/main" val="2977755399"/>
                    </a:ext>
                  </a:extLst>
                </a:gridCol>
                <a:gridCol w="725510">
                  <a:extLst>
                    <a:ext uri="{9D8B030D-6E8A-4147-A177-3AD203B41FA5}">
                      <a16:colId xmlns:a16="http://schemas.microsoft.com/office/drawing/2014/main" val="1257793725"/>
                    </a:ext>
                  </a:extLst>
                </a:gridCol>
                <a:gridCol w="663950">
                  <a:extLst>
                    <a:ext uri="{9D8B030D-6E8A-4147-A177-3AD203B41FA5}">
                      <a16:colId xmlns:a16="http://schemas.microsoft.com/office/drawing/2014/main" val="859093634"/>
                    </a:ext>
                  </a:extLst>
                </a:gridCol>
              </a:tblGrid>
              <a:tr h="159578">
                <a:tc>
                  <a:txBody>
                    <a:bodyPr/>
                    <a:lstStyle/>
                    <a:p>
                      <a:pPr algn="l" fontAlgn="ctr"/>
                      <a:r>
                        <a:rPr lang="en-CA" sz="800" b="1" dirty="0">
                          <a:effectLst/>
                        </a:rPr>
                        <a:t>Prefix Length</a:t>
                      </a:r>
                      <a:endParaRPr lang="en-CA" sz="800" dirty="0">
                        <a:effectLst/>
                      </a:endParaRPr>
                    </a:p>
                  </a:txBody>
                  <a:tcPr marL="31750" marR="31750" marT="31750" marB="31750" anchor="ctr"/>
                </a:tc>
                <a:tc>
                  <a:txBody>
                    <a:bodyPr/>
                    <a:lstStyle/>
                    <a:p>
                      <a:pPr algn="l" fontAlgn="ctr"/>
                      <a:r>
                        <a:rPr lang="en-CA" sz="800" b="1" dirty="0">
                          <a:effectLst/>
                        </a:rPr>
                        <a:t>Subnet Mask</a:t>
                      </a:r>
                      <a:endParaRPr lang="en-CA" sz="800" dirty="0">
                        <a:effectLst/>
                      </a:endParaRPr>
                    </a:p>
                  </a:txBody>
                  <a:tcPr marL="31750" marR="31750" marT="31750" marB="31750" anchor="ctr"/>
                </a:tc>
                <a:tc>
                  <a:txBody>
                    <a:bodyPr/>
                    <a:lstStyle/>
                    <a:p>
                      <a:pPr algn="l" fontAlgn="ctr"/>
                      <a:r>
                        <a:rPr lang="en-CA" sz="800" b="1" dirty="0">
                          <a:effectLst/>
                        </a:rPr>
                        <a:t>Network Address (n = network, h = host)</a:t>
                      </a:r>
                      <a:endParaRPr lang="en-CA" sz="800" dirty="0">
                        <a:effectLst/>
                      </a:endParaRPr>
                    </a:p>
                  </a:txBody>
                  <a:tcPr marL="31750" marR="31750" marT="31750" marB="31750" anchor="ctr"/>
                </a:tc>
                <a:tc>
                  <a:txBody>
                    <a:bodyPr/>
                    <a:lstStyle/>
                    <a:p>
                      <a:pPr algn="l" fontAlgn="ctr"/>
                      <a:r>
                        <a:rPr lang="en-CA" sz="800" b="1" dirty="0">
                          <a:effectLst/>
                        </a:rPr>
                        <a:t># of subnets</a:t>
                      </a:r>
                      <a:endParaRPr lang="en-CA" sz="800" dirty="0">
                        <a:effectLst/>
                      </a:endParaRPr>
                    </a:p>
                  </a:txBody>
                  <a:tcPr marL="31750" marR="31750" marT="31750" marB="31750" anchor="ctr"/>
                </a:tc>
                <a:tc>
                  <a:txBody>
                    <a:bodyPr/>
                    <a:lstStyle/>
                    <a:p>
                      <a:pPr algn="l" fontAlgn="ctr"/>
                      <a:r>
                        <a:rPr lang="en-CA" sz="800" b="1" dirty="0">
                          <a:effectLst/>
                        </a:rPr>
                        <a:t># of hosts</a:t>
                      </a:r>
                      <a:endParaRPr lang="en-CA" sz="800" dirty="0">
                        <a:effectLst/>
                      </a:endParaRPr>
                    </a:p>
                  </a:txBody>
                  <a:tcPr marL="31750" marR="31750" marT="31750" marB="31750" anchor="ctr"/>
                </a:tc>
                <a:extLst>
                  <a:ext uri="{0D108BD9-81ED-4DB2-BD59-A6C34878D82A}">
                    <a16:rowId xmlns:a16="http://schemas.microsoft.com/office/drawing/2014/main" val="334953287"/>
                  </a:ext>
                </a:extLst>
              </a:tr>
              <a:tr h="264506">
                <a:tc>
                  <a:txBody>
                    <a:bodyPr/>
                    <a:lstStyle/>
                    <a:p>
                      <a:pPr fontAlgn="ctr"/>
                      <a:r>
                        <a:rPr lang="en-CA" sz="800" b="0" dirty="0">
                          <a:effectLst/>
                        </a:rPr>
                        <a:t>/17</a:t>
                      </a:r>
                    </a:p>
                  </a:txBody>
                  <a:tcPr marL="31750" marR="31750" marT="31750" marB="31750" anchor="ctr"/>
                </a:tc>
                <a:tc>
                  <a:txBody>
                    <a:bodyPr/>
                    <a:lstStyle/>
                    <a:p>
                      <a:pPr fontAlgn="ctr"/>
                      <a:r>
                        <a:rPr lang="en-CA" sz="800" b="0" dirty="0">
                          <a:effectLst/>
                        </a:rPr>
                        <a:t>255.255.</a:t>
                      </a:r>
                      <a:r>
                        <a:rPr lang="en-CA" sz="800" b="1" dirty="0">
                          <a:effectLst/>
                        </a:rPr>
                        <a:t>128</a:t>
                      </a:r>
                      <a:r>
                        <a:rPr lang="en-CA" sz="800" b="0" dirty="0">
                          <a:effectLst/>
                        </a:rPr>
                        <a:t>.0</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a:t>
                      </a:r>
                      <a:r>
                        <a:rPr lang="en-CA" sz="800" b="0" dirty="0">
                          <a:effectLst/>
                          <a:latin typeface="Courier New" panose="02070309020205020404" pitchFamily="49" charset="0"/>
                          <a:cs typeface="Courier New" panose="02070309020205020404" pitchFamily="49" charset="0"/>
                        </a:rPr>
                        <a:t>hhhhhhh.hhhhhhhh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a:t>
                      </a:r>
                      <a:r>
                        <a:rPr lang="en-CA" sz="800" b="0" dirty="0">
                          <a:effectLst/>
                          <a:latin typeface="Courier New" panose="02070309020205020404" pitchFamily="49" charset="0"/>
                          <a:cs typeface="Courier New" panose="02070309020205020404" pitchFamily="49" charset="0"/>
                        </a:rPr>
                        <a:t>0000000.00000000</a:t>
                      </a:r>
                    </a:p>
                  </a:txBody>
                  <a:tcPr marL="31750" marR="31750" marT="31750" marB="31750" anchor="ctr"/>
                </a:tc>
                <a:tc>
                  <a:txBody>
                    <a:bodyPr/>
                    <a:lstStyle/>
                    <a:p>
                      <a:pPr fontAlgn="ctr"/>
                      <a:r>
                        <a:rPr lang="en-CA" sz="800" b="1" dirty="0">
                          <a:effectLst/>
                        </a:rPr>
                        <a:t>2</a:t>
                      </a:r>
                      <a:endParaRPr lang="en-CA" sz="800" b="0" dirty="0">
                        <a:effectLst/>
                      </a:endParaRPr>
                    </a:p>
                  </a:txBody>
                  <a:tcPr marL="31750" marR="31750" marT="31750" marB="31750" anchor="ctr"/>
                </a:tc>
                <a:tc>
                  <a:txBody>
                    <a:bodyPr/>
                    <a:lstStyle/>
                    <a:p>
                      <a:pPr fontAlgn="ctr"/>
                      <a:r>
                        <a:rPr lang="en-CA" sz="800" b="0" dirty="0">
                          <a:effectLst/>
                        </a:rPr>
                        <a:t>32766</a:t>
                      </a:r>
                    </a:p>
                  </a:txBody>
                  <a:tcPr marL="31750" marR="31750" marT="31750" marB="31750" anchor="ctr"/>
                </a:tc>
                <a:extLst>
                  <a:ext uri="{0D108BD9-81ED-4DB2-BD59-A6C34878D82A}">
                    <a16:rowId xmlns:a16="http://schemas.microsoft.com/office/drawing/2014/main" val="1543777364"/>
                  </a:ext>
                </a:extLst>
              </a:tr>
              <a:tr h="264506">
                <a:tc>
                  <a:txBody>
                    <a:bodyPr/>
                    <a:lstStyle/>
                    <a:p>
                      <a:pPr fontAlgn="ctr"/>
                      <a:r>
                        <a:rPr lang="en-CA" sz="800" b="0" dirty="0">
                          <a:effectLst/>
                        </a:rPr>
                        <a:t>/18</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192</a:t>
                      </a:r>
                      <a:r>
                        <a:rPr lang="en-CA" sz="800" b="0" dirty="0">
                          <a:effectLst/>
                        </a:rPr>
                        <a:t>.0</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a:t>
                      </a:r>
                      <a:r>
                        <a:rPr lang="en-CA" sz="800" b="0" dirty="0">
                          <a:effectLst/>
                          <a:latin typeface="Courier New" panose="02070309020205020404" pitchFamily="49" charset="0"/>
                          <a:cs typeface="Courier New" panose="02070309020205020404" pitchFamily="49" charset="0"/>
                        </a:rPr>
                        <a:t>hhhhhh.hhhhhhhh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a:t>
                      </a:r>
                      <a:r>
                        <a:rPr lang="en-CA" sz="800" b="0" dirty="0">
                          <a:effectLst/>
                          <a:latin typeface="Courier New" panose="02070309020205020404" pitchFamily="49" charset="0"/>
                          <a:cs typeface="Courier New" panose="02070309020205020404" pitchFamily="49" charset="0"/>
                        </a:rPr>
                        <a:t>000000.00000000</a:t>
                      </a:r>
                    </a:p>
                  </a:txBody>
                  <a:tcPr marL="31750" marR="31750" marT="31750" marB="31750" anchor="ctr"/>
                </a:tc>
                <a:tc>
                  <a:txBody>
                    <a:bodyPr/>
                    <a:lstStyle/>
                    <a:p>
                      <a:pPr fontAlgn="ctr"/>
                      <a:r>
                        <a:rPr lang="en-CA" sz="800" b="1" dirty="0">
                          <a:effectLst/>
                        </a:rPr>
                        <a:t>4</a:t>
                      </a:r>
                      <a:endParaRPr lang="en-CA" sz="800" b="0" dirty="0">
                        <a:effectLst/>
                      </a:endParaRPr>
                    </a:p>
                  </a:txBody>
                  <a:tcPr marL="31750" marR="31750" marT="31750" marB="31750" anchor="ctr"/>
                </a:tc>
                <a:tc>
                  <a:txBody>
                    <a:bodyPr/>
                    <a:lstStyle/>
                    <a:p>
                      <a:pPr fontAlgn="ctr"/>
                      <a:r>
                        <a:rPr lang="en-CA" sz="800" b="0" dirty="0">
                          <a:effectLst/>
                        </a:rPr>
                        <a:t>16382</a:t>
                      </a:r>
                    </a:p>
                  </a:txBody>
                  <a:tcPr marL="31750" marR="31750" marT="31750" marB="31750" anchor="ctr"/>
                </a:tc>
                <a:extLst>
                  <a:ext uri="{0D108BD9-81ED-4DB2-BD59-A6C34878D82A}">
                    <a16:rowId xmlns:a16="http://schemas.microsoft.com/office/drawing/2014/main" val="507666450"/>
                  </a:ext>
                </a:extLst>
              </a:tr>
              <a:tr h="264506">
                <a:tc>
                  <a:txBody>
                    <a:bodyPr/>
                    <a:lstStyle/>
                    <a:p>
                      <a:pPr fontAlgn="ctr"/>
                      <a:r>
                        <a:rPr lang="en-CA" sz="800" b="0" dirty="0">
                          <a:effectLst/>
                        </a:rPr>
                        <a:t>/19</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224</a:t>
                      </a:r>
                      <a:r>
                        <a:rPr lang="en-CA" sz="800" b="0" dirty="0">
                          <a:effectLst/>
                        </a:rPr>
                        <a:t>.0</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a:t>
                      </a:r>
                      <a:r>
                        <a:rPr lang="en-CA" sz="800" b="0" dirty="0">
                          <a:effectLst/>
                          <a:latin typeface="Courier New" panose="02070309020205020404" pitchFamily="49" charset="0"/>
                          <a:cs typeface="Courier New" panose="02070309020205020404" pitchFamily="49" charset="0"/>
                        </a:rPr>
                        <a:t>hhhhh.hhhhhhhh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a:t>
                      </a:r>
                      <a:r>
                        <a:rPr lang="en-CA" sz="800" b="0" dirty="0">
                          <a:effectLst/>
                          <a:latin typeface="Courier New" panose="02070309020205020404" pitchFamily="49" charset="0"/>
                          <a:cs typeface="Courier New" panose="02070309020205020404" pitchFamily="49" charset="0"/>
                        </a:rPr>
                        <a:t>00000.00000000</a:t>
                      </a:r>
                    </a:p>
                  </a:txBody>
                  <a:tcPr marL="31750" marR="31750" marT="31750" marB="31750" anchor="ctr"/>
                </a:tc>
                <a:tc>
                  <a:txBody>
                    <a:bodyPr/>
                    <a:lstStyle/>
                    <a:p>
                      <a:pPr fontAlgn="ctr"/>
                      <a:r>
                        <a:rPr lang="en-CA" sz="800" b="1" dirty="0">
                          <a:effectLst/>
                        </a:rPr>
                        <a:t>8</a:t>
                      </a:r>
                      <a:endParaRPr lang="en-CA" sz="800" b="0" dirty="0">
                        <a:effectLst/>
                      </a:endParaRPr>
                    </a:p>
                  </a:txBody>
                  <a:tcPr marL="31750" marR="31750" marT="31750" marB="31750" anchor="ctr"/>
                </a:tc>
                <a:tc>
                  <a:txBody>
                    <a:bodyPr/>
                    <a:lstStyle/>
                    <a:p>
                      <a:pPr fontAlgn="ctr"/>
                      <a:r>
                        <a:rPr lang="en-CA" sz="800" b="0" dirty="0">
                          <a:effectLst/>
                        </a:rPr>
                        <a:t>8190</a:t>
                      </a:r>
                    </a:p>
                  </a:txBody>
                  <a:tcPr marL="31750" marR="31750" marT="31750" marB="31750" anchor="ctr"/>
                </a:tc>
                <a:extLst>
                  <a:ext uri="{0D108BD9-81ED-4DB2-BD59-A6C34878D82A}">
                    <a16:rowId xmlns:a16="http://schemas.microsoft.com/office/drawing/2014/main" val="895088631"/>
                  </a:ext>
                </a:extLst>
              </a:tr>
              <a:tr h="264506">
                <a:tc>
                  <a:txBody>
                    <a:bodyPr/>
                    <a:lstStyle/>
                    <a:p>
                      <a:pPr fontAlgn="ctr"/>
                      <a:r>
                        <a:rPr lang="en-CA" sz="800" b="0" dirty="0">
                          <a:effectLst/>
                        </a:rPr>
                        <a:t>/20</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240</a:t>
                      </a:r>
                      <a:r>
                        <a:rPr lang="en-CA" sz="800" b="0" dirty="0">
                          <a:effectLst/>
                        </a:rPr>
                        <a:t>.0</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a:t>
                      </a:r>
                      <a:r>
                        <a:rPr lang="en-CA" sz="800" b="0" dirty="0">
                          <a:effectLst/>
                          <a:latin typeface="Courier New" panose="02070309020205020404" pitchFamily="49" charset="0"/>
                          <a:cs typeface="Courier New" panose="02070309020205020404" pitchFamily="49" charset="0"/>
                        </a:rPr>
                        <a:t>hhhh.hhhhhhhh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a:t>
                      </a:r>
                      <a:r>
                        <a:rPr lang="en-CA" sz="800" b="0" dirty="0">
                          <a:effectLst/>
                          <a:latin typeface="Courier New" panose="02070309020205020404" pitchFamily="49" charset="0"/>
                          <a:cs typeface="Courier New" panose="02070309020205020404" pitchFamily="49" charset="0"/>
                        </a:rPr>
                        <a:t>0000.00000000</a:t>
                      </a:r>
                    </a:p>
                  </a:txBody>
                  <a:tcPr marL="31750" marR="31750" marT="31750" marB="31750" anchor="ctr"/>
                </a:tc>
                <a:tc>
                  <a:txBody>
                    <a:bodyPr/>
                    <a:lstStyle/>
                    <a:p>
                      <a:pPr fontAlgn="ctr"/>
                      <a:r>
                        <a:rPr lang="en-CA" sz="800" b="1" dirty="0">
                          <a:effectLst/>
                        </a:rPr>
                        <a:t>16</a:t>
                      </a:r>
                      <a:endParaRPr lang="en-CA" sz="800" b="0" dirty="0">
                        <a:effectLst/>
                      </a:endParaRPr>
                    </a:p>
                  </a:txBody>
                  <a:tcPr marL="31750" marR="31750" marT="31750" marB="31750" anchor="ctr"/>
                </a:tc>
                <a:tc>
                  <a:txBody>
                    <a:bodyPr/>
                    <a:lstStyle/>
                    <a:p>
                      <a:pPr fontAlgn="ctr"/>
                      <a:r>
                        <a:rPr lang="en-CA" sz="800" b="0" dirty="0">
                          <a:effectLst/>
                        </a:rPr>
                        <a:t>4094</a:t>
                      </a:r>
                    </a:p>
                  </a:txBody>
                  <a:tcPr marL="31750" marR="31750" marT="31750" marB="31750" anchor="ctr"/>
                </a:tc>
                <a:extLst>
                  <a:ext uri="{0D108BD9-81ED-4DB2-BD59-A6C34878D82A}">
                    <a16:rowId xmlns:a16="http://schemas.microsoft.com/office/drawing/2014/main" val="3687745671"/>
                  </a:ext>
                </a:extLst>
              </a:tr>
              <a:tr h="264506">
                <a:tc>
                  <a:txBody>
                    <a:bodyPr/>
                    <a:lstStyle/>
                    <a:p>
                      <a:pPr fontAlgn="ctr"/>
                      <a:r>
                        <a:rPr lang="en-CA" sz="800" b="0" dirty="0">
                          <a:effectLst/>
                        </a:rPr>
                        <a:t>/21</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248</a:t>
                      </a:r>
                      <a:r>
                        <a:rPr lang="en-CA" sz="800" b="0" dirty="0">
                          <a:effectLst/>
                        </a:rPr>
                        <a:t>.0</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a:t>
                      </a:r>
                      <a:r>
                        <a:rPr lang="en-CA" sz="800" b="0" dirty="0">
                          <a:effectLst/>
                          <a:latin typeface="Courier New" panose="02070309020205020404" pitchFamily="49" charset="0"/>
                          <a:cs typeface="Courier New" panose="02070309020205020404" pitchFamily="49" charset="0"/>
                        </a:rPr>
                        <a:t>hhh.hhhhhhhh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a:t>
                      </a:r>
                      <a:r>
                        <a:rPr lang="en-CA" sz="800" b="0" dirty="0">
                          <a:effectLst/>
                          <a:latin typeface="Courier New" panose="02070309020205020404" pitchFamily="49" charset="0"/>
                          <a:cs typeface="Courier New" panose="02070309020205020404" pitchFamily="49" charset="0"/>
                        </a:rPr>
                        <a:t>000.00000000</a:t>
                      </a:r>
                    </a:p>
                  </a:txBody>
                  <a:tcPr marL="31750" marR="31750" marT="31750" marB="31750" anchor="ctr"/>
                </a:tc>
                <a:tc>
                  <a:txBody>
                    <a:bodyPr/>
                    <a:lstStyle/>
                    <a:p>
                      <a:pPr fontAlgn="ctr"/>
                      <a:r>
                        <a:rPr lang="en-CA" sz="800" b="1" dirty="0">
                          <a:effectLst/>
                        </a:rPr>
                        <a:t>32</a:t>
                      </a:r>
                      <a:endParaRPr lang="en-CA" sz="800" b="0" dirty="0">
                        <a:effectLst/>
                      </a:endParaRPr>
                    </a:p>
                  </a:txBody>
                  <a:tcPr marL="31750" marR="31750" marT="31750" marB="31750" anchor="ctr"/>
                </a:tc>
                <a:tc>
                  <a:txBody>
                    <a:bodyPr/>
                    <a:lstStyle/>
                    <a:p>
                      <a:pPr fontAlgn="ctr"/>
                      <a:r>
                        <a:rPr lang="en-CA" sz="800" b="0" dirty="0">
                          <a:effectLst/>
                        </a:rPr>
                        <a:t>2046</a:t>
                      </a:r>
                    </a:p>
                  </a:txBody>
                  <a:tcPr marL="31750" marR="31750" marT="31750" marB="31750" anchor="ctr"/>
                </a:tc>
                <a:extLst>
                  <a:ext uri="{0D108BD9-81ED-4DB2-BD59-A6C34878D82A}">
                    <a16:rowId xmlns:a16="http://schemas.microsoft.com/office/drawing/2014/main" val="1717418088"/>
                  </a:ext>
                </a:extLst>
              </a:tr>
              <a:tr h="264506">
                <a:tc>
                  <a:txBody>
                    <a:bodyPr/>
                    <a:lstStyle/>
                    <a:p>
                      <a:pPr fontAlgn="ctr"/>
                      <a:r>
                        <a:rPr lang="en-CA" sz="800" b="0" dirty="0">
                          <a:effectLst/>
                        </a:rPr>
                        <a:t>/22</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252</a:t>
                      </a:r>
                      <a:r>
                        <a:rPr lang="en-CA" sz="800" b="0" dirty="0">
                          <a:effectLst/>
                        </a:rPr>
                        <a:t>.0</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nnnnnn</a:t>
                      </a:r>
                      <a:r>
                        <a:rPr lang="en-CA" sz="800" b="0" dirty="0">
                          <a:effectLst/>
                          <a:latin typeface="Courier New" panose="02070309020205020404" pitchFamily="49" charset="0"/>
                          <a:cs typeface="Courier New" panose="02070309020205020404" pitchFamily="49" charset="0"/>
                        </a:rPr>
                        <a:t>hh.hhhhhhhh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111111</a:t>
                      </a:r>
                      <a:r>
                        <a:rPr lang="en-CA" sz="800" b="0" dirty="0">
                          <a:effectLst/>
                          <a:latin typeface="Courier New" panose="02070309020205020404" pitchFamily="49" charset="0"/>
                          <a:cs typeface="Courier New" panose="02070309020205020404" pitchFamily="49" charset="0"/>
                        </a:rPr>
                        <a:t>00.00000000</a:t>
                      </a:r>
                    </a:p>
                  </a:txBody>
                  <a:tcPr marL="31750" marR="31750" marT="31750" marB="31750" anchor="ctr"/>
                </a:tc>
                <a:tc>
                  <a:txBody>
                    <a:bodyPr/>
                    <a:lstStyle/>
                    <a:p>
                      <a:pPr fontAlgn="ctr"/>
                      <a:r>
                        <a:rPr lang="en-CA" sz="800" b="1" dirty="0">
                          <a:effectLst/>
                        </a:rPr>
                        <a:t>64</a:t>
                      </a:r>
                      <a:endParaRPr lang="en-CA" sz="800" b="0" dirty="0">
                        <a:effectLst/>
                      </a:endParaRPr>
                    </a:p>
                  </a:txBody>
                  <a:tcPr marL="31750" marR="31750" marT="31750" marB="31750" anchor="ctr"/>
                </a:tc>
                <a:tc>
                  <a:txBody>
                    <a:bodyPr/>
                    <a:lstStyle/>
                    <a:p>
                      <a:pPr fontAlgn="ctr"/>
                      <a:r>
                        <a:rPr lang="en-CA" sz="800" b="0" dirty="0">
                          <a:effectLst/>
                        </a:rPr>
                        <a:t>1022</a:t>
                      </a:r>
                    </a:p>
                  </a:txBody>
                  <a:tcPr marL="31750" marR="31750" marT="31750" marB="31750" anchor="ctr"/>
                </a:tc>
                <a:extLst>
                  <a:ext uri="{0D108BD9-81ED-4DB2-BD59-A6C34878D82A}">
                    <a16:rowId xmlns:a16="http://schemas.microsoft.com/office/drawing/2014/main" val="2297882614"/>
                  </a:ext>
                </a:extLst>
              </a:tr>
              <a:tr h="264506">
                <a:tc>
                  <a:txBody>
                    <a:bodyPr/>
                    <a:lstStyle/>
                    <a:p>
                      <a:pPr fontAlgn="ctr"/>
                      <a:r>
                        <a:rPr lang="en-CA" sz="800" b="0" dirty="0">
                          <a:effectLst/>
                        </a:rPr>
                        <a:t>/23</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254</a:t>
                      </a:r>
                      <a:r>
                        <a:rPr lang="en-CA" sz="800" b="0" dirty="0">
                          <a:effectLst/>
                        </a:rPr>
                        <a:t>.0</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nnnnnnn</a:t>
                      </a:r>
                      <a:r>
                        <a:rPr lang="en-CA" sz="800" b="0" dirty="0">
                          <a:effectLst/>
                          <a:latin typeface="Courier New" panose="02070309020205020404" pitchFamily="49" charset="0"/>
                          <a:cs typeface="Courier New" panose="02070309020205020404" pitchFamily="49" charset="0"/>
                        </a:rPr>
                        <a:t>h.hhhhhhhh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1111111</a:t>
                      </a:r>
                      <a:r>
                        <a:rPr lang="en-CA" sz="800" b="0" dirty="0">
                          <a:effectLst/>
                          <a:latin typeface="Courier New" panose="02070309020205020404" pitchFamily="49" charset="0"/>
                          <a:cs typeface="Courier New" panose="02070309020205020404" pitchFamily="49" charset="0"/>
                        </a:rPr>
                        <a:t>0.00000000</a:t>
                      </a:r>
                    </a:p>
                  </a:txBody>
                  <a:tcPr marL="31750" marR="31750" marT="31750" marB="31750" anchor="ctr"/>
                </a:tc>
                <a:tc>
                  <a:txBody>
                    <a:bodyPr/>
                    <a:lstStyle/>
                    <a:p>
                      <a:pPr fontAlgn="ctr"/>
                      <a:r>
                        <a:rPr lang="en-CA" sz="800" b="1" dirty="0">
                          <a:effectLst/>
                        </a:rPr>
                        <a:t>128</a:t>
                      </a:r>
                      <a:endParaRPr lang="en-CA" sz="800" b="0" dirty="0">
                        <a:effectLst/>
                      </a:endParaRPr>
                    </a:p>
                  </a:txBody>
                  <a:tcPr marL="31750" marR="31750" marT="31750" marB="31750" anchor="ctr"/>
                </a:tc>
                <a:tc>
                  <a:txBody>
                    <a:bodyPr/>
                    <a:lstStyle/>
                    <a:p>
                      <a:pPr fontAlgn="ctr"/>
                      <a:r>
                        <a:rPr lang="en-CA" sz="800" b="0" dirty="0">
                          <a:effectLst/>
                        </a:rPr>
                        <a:t>510</a:t>
                      </a:r>
                    </a:p>
                  </a:txBody>
                  <a:tcPr marL="31750" marR="31750" marT="31750" marB="31750" anchor="ctr"/>
                </a:tc>
                <a:extLst>
                  <a:ext uri="{0D108BD9-81ED-4DB2-BD59-A6C34878D82A}">
                    <a16:rowId xmlns:a16="http://schemas.microsoft.com/office/drawing/2014/main" val="4013125813"/>
                  </a:ext>
                </a:extLst>
              </a:tr>
              <a:tr h="264506">
                <a:tc>
                  <a:txBody>
                    <a:bodyPr/>
                    <a:lstStyle/>
                    <a:p>
                      <a:pPr fontAlgn="ctr"/>
                      <a:r>
                        <a:rPr lang="en-CA" sz="800" b="0" dirty="0">
                          <a:effectLst/>
                        </a:rPr>
                        <a:t>/24</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255</a:t>
                      </a:r>
                      <a:r>
                        <a:rPr lang="en-CA" sz="800" b="0" dirty="0">
                          <a:effectLst/>
                        </a:rPr>
                        <a:t>.</a:t>
                      </a:r>
                      <a:r>
                        <a:rPr lang="en-CA" sz="800" b="1" dirty="0">
                          <a:effectLst/>
                        </a:rPr>
                        <a:t>0</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nnnnnnnn</a:t>
                      </a:r>
                      <a:r>
                        <a:rPr lang="en-CA" sz="800" b="0" dirty="0">
                          <a:effectLst/>
                          <a:latin typeface="Courier New" panose="02070309020205020404" pitchFamily="49" charset="0"/>
                          <a:cs typeface="Courier New" panose="02070309020205020404" pitchFamily="49" charset="0"/>
                        </a:rPr>
                        <a:t>.hhhhhhhh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11111111</a:t>
                      </a:r>
                      <a:r>
                        <a:rPr lang="en-CA" sz="800" b="0" dirty="0">
                          <a:effectLst/>
                          <a:latin typeface="Courier New" panose="02070309020205020404" pitchFamily="49" charset="0"/>
                          <a:cs typeface="Courier New" panose="02070309020205020404" pitchFamily="49" charset="0"/>
                        </a:rPr>
                        <a:t>.00000000</a:t>
                      </a:r>
                    </a:p>
                  </a:txBody>
                  <a:tcPr marL="31750" marR="31750" marT="31750" marB="31750" anchor="ctr"/>
                </a:tc>
                <a:tc>
                  <a:txBody>
                    <a:bodyPr/>
                    <a:lstStyle/>
                    <a:p>
                      <a:pPr fontAlgn="ctr"/>
                      <a:r>
                        <a:rPr lang="en-CA" sz="800" b="1" dirty="0">
                          <a:effectLst/>
                        </a:rPr>
                        <a:t>256</a:t>
                      </a:r>
                      <a:endParaRPr lang="en-CA" sz="800" b="0" dirty="0">
                        <a:effectLst/>
                      </a:endParaRPr>
                    </a:p>
                  </a:txBody>
                  <a:tcPr marL="31750" marR="31750" marT="31750" marB="31750" anchor="ctr"/>
                </a:tc>
                <a:tc>
                  <a:txBody>
                    <a:bodyPr/>
                    <a:lstStyle/>
                    <a:p>
                      <a:pPr fontAlgn="ctr"/>
                      <a:r>
                        <a:rPr lang="en-CA" sz="800" b="0" dirty="0">
                          <a:effectLst/>
                        </a:rPr>
                        <a:t>254</a:t>
                      </a:r>
                    </a:p>
                  </a:txBody>
                  <a:tcPr marL="31750" marR="31750" marT="31750" marB="31750" anchor="ctr"/>
                </a:tc>
                <a:extLst>
                  <a:ext uri="{0D108BD9-81ED-4DB2-BD59-A6C34878D82A}">
                    <a16:rowId xmlns:a16="http://schemas.microsoft.com/office/drawing/2014/main" val="2556719010"/>
                  </a:ext>
                </a:extLst>
              </a:tr>
              <a:tr h="264506">
                <a:tc>
                  <a:txBody>
                    <a:bodyPr/>
                    <a:lstStyle/>
                    <a:p>
                      <a:pPr fontAlgn="ctr"/>
                      <a:r>
                        <a:rPr lang="en-CA" sz="800" b="0" dirty="0">
                          <a:effectLst/>
                        </a:rPr>
                        <a:t>/25</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255</a:t>
                      </a:r>
                      <a:r>
                        <a:rPr lang="en-CA" sz="800" b="0" dirty="0">
                          <a:effectLst/>
                        </a:rPr>
                        <a:t>.</a:t>
                      </a:r>
                      <a:r>
                        <a:rPr lang="en-CA" sz="800" b="1" dirty="0">
                          <a:effectLst/>
                        </a:rPr>
                        <a:t>128</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nnnnnnnn.n</a:t>
                      </a:r>
                      <a:r>
                        <a:rPr lang="en-CA" sz="800" b="0" dirty="0">
                          <a:effectLst/>
                          <a:latin typeface="Courier New" panose="02070309020205020404" pitchFamily="49" charset="0"/>
                          <a:cs typeface="Courier New" panose="02070309020205020404" pitchFamily="49" charset="0"/>
                        </a:rPr>
                        <a:t>hhhhhhh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11111111.1</a:t>
                      </a:r>
                      <a:r>
                        <a:rPr lang="en-CA" sz="800" b="0" dirty="0">
                          <a:effectLst/>
                          <a:latin typeface="Courier New" panose="02070309020205020404" pitchFamily="49" charset="0"/>
                          <a:cs typeface="Courier New" panose="02070309020205020404" pitchFamily="49" charset="0"/>
                        </a:rPr>
                        <a:t>0000000</a:t>
                      </a:r>
                    </a:p>
                  </a:txBody>
                  <a:tcPr marL="31750" marR="31750" marT="31750" marB="31750" anchor="ctr"/>
                </a:tc>
                <a:tc>
                  <a:txBody>
                    <a:bodyPr/>
                    <a:lstStyle/>
                    <a:p>
                      <a:pPr fontAlgn="ctr"/>
                      <a:r>
                        <a:rPr lang="en-CA" sz="800" b="1" dirty="0">
                          <a:effectLst/>
                        </a:rPr>
                        <a:t>512</a:t>
                      </a:r>
                      <a:endParaRPr lang="en-CA" sz="800" b="0" dirty="0">
                        <a:effectLst/>
                      </a:endParaRPr>
                    </a:p>
                  </a:txBody>
                  <a:tcPr marL="31750" marR="31750" marT="31750" marB="31750" anchor="ctr"/>
                </a:tc>
                <a:tc>
                  <a:txBody>
                    <a:bodyPr/>
                    <a:lstStyle/>
                    <a:p>
                      <a:pPr fontAlgn="ctr"/>
                      <a:r>
                        <a:rPr lang="en-CA" sz="800" b="0" dirty="0">
                          <a:effectLst/>
                        </a:rPr>
                        <a:t>126</a:t>
                      </a:r>
                    </a:p>
                  </a:txBody>
                  <a:tcPr marL="31750" marR="31750" marT="31750" marB="31750" anchor="ctr"/>
                </a:tc>
                <a:extLst>
                  <a:ext uri="{0D108BD9-81ED-4DB2-BD59-A6C34878D82A}">
                    <a16:rowId xmlns:a16="http://schemas.microsoft.com/office/drawing/2014/main" val="857005324"/>
                  </a:ext>
                </a:extLst>
              </a:tr>
              <a:tr h="264506">
                <a:tc>
                  <a:txBody>
                    <a:bodyPr/>
                    <a:lstStyle/>
                    <a:p>
                      <a:pPr fontAlgn="ctr"/>
                      <a:r>
                        <a:rPr lang="en-CA" sz="800" b="0" dirty="0">
                          <a:effectLst/>
                        </a:rPr>
                        <a:t>/26</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255</a:t>
                      </a:r>
                      <a:r>
                        <a:rPr lang="en-CA" sz="800" b="0" dirty="0">
                          <a:effectLst/>
                        </a:rPr>
                        <a:t>.</a:t>
                      </a:r>
                      <a:r>
                        <a:rPr lang="en-CA" sz="800" b="1" dirty="0">
                          <a:effectLst/>
                        </a:rPr>
                        <a:t>192</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nnnnnnnn.nn</a:t>
                      </a:r>
                      <a:r>
                        <a:rPr lang="en-CA" sz="800" b="0" dirty="0">
                          <a:effectLst/>
                          <a:latin typeface="Courier New" panose="02070309020205020404" pitchFamily="49" charset="0"/>
                          <a:cs typeface="Courier New" panose="02070309020205020404" pitchFamily="49" charset="0"/>
                        </a:rPr>
                        <a:t>hhhhhh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11111111.11</a:t>
                      </a:r>
                      <a:r>
                        <a:rPr lang="en-CA" sz="800" b="0" dirty="0">
                          <a:effectLst/>
                          <a:latin typeface="Courier New" panose="02070309020205020404" pitchFamily="49" charset="0"/>
                          <a:cs typeface="Courier New" panose="02070309020205020404" pitchFamily="49" charset="0"/>
                        </a:rPr>
                        <a:t>000000</a:t>
                      </a:r>
                    </a:p>
                  </a:txBody>
                  <a:tcPr marL="31750" marR="31750" marT="31750" marB="31750" anchor="ctr"/>
                </a:tc>
                <a:tc>
                  <a:txBody>
                    <a:bodyPr/>
                    <a:lstStyle/>
                    <a:p>
                      <a:pPr fontAlgn="ctr"/>
                      <a:r>
                        <a:rPr lang="en-CA" sz="800" b="1" dirty="0">
                          <a:effectLst/>
                        </a:rPr>
                        <a:t>1024</a:t>
                      </a:r>
                      <a:endParaRPr lang="en-CA" sz="800" b="0" dirty="0">
                        <a:effectLst/>
                      </a:endParaRPr>
                    </a:p>
                  </a:txBody>
                  <a:tcPr marL="31750" marR="31750" marT="31750" marB="31750" anchor="ctr"/>
                </a:tc>
                <a:tc>
                  <a:txBody>
                    <a:bodyPr/>
                    <a:lstStyle/>
                    <a:p>
                      <a:pPr fontAlgn="ctr"/>
                      <a:r>
                        <a:rPr lang="en-CA" sz="800" b="0" dirty="0">
                          <a:effectLst/>
                        </a:rPr>
                        <a:t>62</a:t>
                      </a:r>
                    </a:p>
                  </a:txBody>
                  <a:tcPr marL="31750" marR="31750" marT="31750" marB="31750" anchor="ctr"/>
                </a:tc>
                <a:extLst>
                  <a:ext uri="{0D108BD9-81ED-4DB2-BD59-A6C34878D82A}">
                    <a16:rowId xmlns:a16="http://schemas.microsoft.com/office/drawing/2014/main" val="884378750"/>
                  </a:ext>
                </a:extLst>
              </a:tr>
              <a:tr h="264506">
                <a:tc>
                  <a:txBody>
                    <a:bodyPr/>
                    <a:lstStyle/>
                    <a:p>
                      <a:pPr fontAlgn="ctr"/>
                      <a:r>
                        <a:rPr lang="en-CA" sz="800" b="0" dirty="0">
                          <a:effectLst/>
                        </a:rPr>
                        <a:t>/27</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255</a:t>
                      </a:r>
                      <a:r>
                        <a:rPr lang="en-CA" sz="800" b="0" dirty="0">
                          <a:effectLst/>
                        </a:rPr>
                        <a:t>.</a:t>
                      </a:r>
                      <a:r>
                        <a:rPr lang="en-CA" sz="800" b="1" dirty="0">
                          <a:effectLst/>
                        </a:rPr>
                        <a:t>224</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nnnnnnnn.nnn</a:t>
                      </a:r>
                      <a:r>
                        <a:rPr lang="en-CA" sz="800" b="0" dirty="0">
                          <a:effectLst/>
                          <a:latin typeface="Courier New" panose="02070309020205020404" pitchFamily="49" charset="0"/>
                          <a:cs typeface="Courier New" panose="02070309020205020404" pitchFamily="49" charset="0"/>
                        </a:rPr>
                        <a:t>hhhhh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11111111.111</a:t>
                      </a:r>
                      <a:r>
                        <a:rPr lang="en-CA" sz="800" b="0" dirty="0">
                          <a:effectLst/>
                          <a:latin typeface="Courier New" panose="02070309020205020404" pitchFamily="49" charset="0"/>
                          <a:cs typeface="Courier New" panose="02070309020205020404" pitchFamily="49" charset="0"/>
                        </a:rPr>
                        <a:t>00000</a:t>
                      </a:r>
                    </a:p>
                  </a:txBody>
                  <a:tcPr marL="31750" marR="31750" marT="31750" marB="31750" anchor="ctr"/>
                </a:tc>
                <a:tc>
                  <a:txBody>
                    <a:bodyPr/>
                    <a:lstStyle/>
                    <a:p>
                      <a:pPr fontAlgn="ctr"/>
                      <a:r>
                        <a:rPr lang="en-CA" sz="800" b="1" dirty="0">
                          <a:effectLst/>
                        </a:rPr>
                        <a:t>2048</a:t>
                      </a:r>
                      <a:endParaRPr lang="en-CA" sz="800" b="0" dirty="0">
                        <a:effectLst/>
                      </a:endParaRPr>
                    </a:p>
                  </a:txBody>
                  <a:tcPr marL="31750" marR="31750" marT="31750" marB="31750" anchor="ctr"/>
                </a:tc>
                <a:tc>
                  <a:txBody>
                    <a:bodyPr/>
                    <a:lstStyle/>
                    <a:p>
                      <a:pPr fontAlgn="ctr"/>
                      <a:r>
                        <a:rPr lang="en-CA" sz="800" b="0" dirty="0">
                          <a:effectLst/>
                        </a:rPr>
                        <a:t>30</a:t>
                      </a:r>
                    </a:p>
                  </a:txBody>
                  <a:tcPr marL="31750" marR="31750" marT="31750" marB="31750" anchor="ctr"/>
                </a:tc>
                <a:extLst>
                  <a:ext uri="{0D108BD9-81ED-4DB2-BD59-A6C34878D82A}">
                    <a16:rowId xmlns:a16="http://schemas.microsoft.com/office/drawing/2014/main" val="3662949982"/>
                  </a:ext>
                </a:extLst>
              </a:tr>
              <a:tr h="264506">
                <a:tc>
                  <a:txBody>
                    <a:bodyPr/>
                    <a:lstStyle/>
                    <a:p>
                      <a:pPr fontAlgn="ctr"/>
                      <a:r>
                        <a:rPr lang="en-CA" sz="800" b="0" dirty="0">
                          <a:effectLst/>
                        </a:rPr>
                        <a:t>/28</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.255.</a:t>
                      </a:r>
                      <a:r>
                        <a:rPr lang="en-CA" sz="800" b="1" dirty="0">
                          <a:effectLst/>
                        </a:rPr>
                        <a:t>240</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nnnnnnnn.nnnn</a:t>
                      </a:r>
                      <a:r>
                        <a:rPr lang="en-CA" sz="800" b="0" dirty="0">
                          <a:effectLst/>
                          <a:latin typeface="Courier New" panose="02070309020205020404" pitchFamily="49" charset="0"/>
                          <a:cs typeface="Courier New" panose="02070309020205020404" pitchFamily="49" charset="0"/>
                        </a:rPr>
                        <a:t>hhhh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11111111.1111</a:t>
                      </a:r>
                      <a:r>
                        <a:rPr lang="en-CA" sz="800" b="0" dirty="0">
                          <a:effectLst/>
                          <a:latin typeface="Courier New" panose="02070309020205020404" pitchFamily="49" charset="0"/>
                          <a:cs typeface="Courier New" panose="02070309020205020404" pitchFamily="49" charset="0"/>
                        </a:rPr>
                        <a:t>0000</a:t>
                      </a:r>
                    </a:p>
                  </a:txBody>
                  <a:tcPr marL="31750" marR="31750" marT="31750" marB="31750" anchor="ctr"/>
                </a:tc>
                <a:tc>
                  <a:txBody>
                    <a:bodyPr/>
                    <a:lstStyle/>
                    <a:p>
                      <a:pPr fontAlgn="ctr"/>
                      <a:r>
                        <a:rPr lang="en-CA" sz="800" b="1" dirty="0">
                          <a:effectLst/>
                        </a:rPr>
                        <a:t>4096</a:t>
                      </a:r>
                      <a:endParaRPr lang="en-CA" sz="800" b="0" dirty="0">
                        <a:effectLst/>
                      </a:endParaRPr>
                    </a:p>
                  </a:txBody>
                  <a:tcPr marL="31750" marR="31750" marT="31750" marB="31750" anchor="ctr"/>
                </a:tc>
                <a:tc>
                  <a:txBody>
                    <a:bodyPr/>
                    <a:lstStyle/>
                    <a:p>
                      <a:pPr fontAlgn="ctr"/>
                      <a:r>
                        <a:rPr lang="en-CA" sz="800" b="0" dirty="0">
                          <a:effectLst/>
                        </a:rPr>
                        <a:t>14</a:t>
                      </a:r>
                    </a:p>
                  </a:txBody>
                  <a:tcPr marL="31750" marR="31750" marT="31750" marB="31750" anchor="ctr"/>
                </a:tc>
                <a:extLst>
                  <a:ext uri="{0D108BD9-81ED-4DB2-BD59-A6C34878D82A}">
                    <a16:rowId xmlns:a16="http://schemas.microsoft.com/office/drawing/2014/main" val="247945818"/>
                  </a:ext>
                </a:extLst>
              </a:tr>
              <a:tr h="264506">
                <a:tc>
                  <a:txBody>
                    <a:bodyPr/>
                    <a:lstStyle/>
                    <a:p>
                      <a:pPr fontAlgn="ctr"/>
                      <a:r>
                        <a:rPr lang="en-CA" sz="800" b="0" dirty="0">
                          <a:effectLst/>
                        </a:rPr>
                        <a:t>/29</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255</a:t>
                      </a:r>
                      <a:r>
                        <a:rPr lang="en-CA" sz="800" b="0" dirty="0">
                          <a:effectLst/>
                        </a:rPr>
                        <a:t>.</a:t>
                      </a:r>
                      <a:r>
                        <a:rPr lang="en-CA" sz="800" b="1" dirty="0">
                          <a:effectLst/>
                        </a:rPr>
                        <a:t>248</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nnnnnnnn.nnnnn</a:t>
                      </a:r>
                      <a:r>
                        <a:rPr lang="en-CA" sz="800" b="0" dirty="0">
                          <a:effectLst/>
                          <a:latin typeface="Courier New" panose="02070309020205020404" pitchFamily="49" charset="0"/>
                          <a:cs typeface="Courier New" panose="02070309020205020404" pitchFamily="49" charset="0"/>
                        </a:rPr>
                        <a:t>hhh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11111111.11111</a:t>
                      </a:r>
                      <a:r>
                        <a:rPr lang="en-CA" sz="800" b="0" dirty="0">
                          <a:effectLst/>
                          <a:latin typeface="Courier New" panose="02070309020205020404" pitchFamily="49" charset="0"/>
                          <a:cs typeface="Courier New" panose="02070309020205020404" pitchFamily="49" charset="0"/>
                        </a:rPr>
                        <a:t>000</a:t>
                      </a:r>
                    </a:p>
                  </a:txBody>
                  <a:tcPr marL="31750" marR="31750" marT="31750" marB="31750" anchor="ctr"/>
                </a:tc>
                <a:tc>
                  <a:txBody>
                    <a:bodyPr/>
                    <a:lstStyle/>
                    <a:p>
                      <a:pPr fontAlgn="ctr"/>
                      <a:r>
                        <a:rPr lang="en-CA" sz="800" b="1" dirty="0">
                          <a:effectLst/>
                        </a:rPr>
                        <a:t>8192</a:t>
                      </a:r>
                      <a:endParaRPr lang="en-CA" sz="800" b="0" dirty="0">
                        <a:effectLst/>
                      </a:endParaRPr>
                    </a:p>
                  </a:txBody>
                  <a:tcPr marL="31750" marR="31750" marT="31750" marB="31750" anchor="ctr"/>
                </a:tc>
                <a:tc>
                  <a:txBody>
                    <a:bodyPr/>
                    <a:lstStyle/>
                    <a:p>
                      <a:pPr fontAlgn="ctr"/>
                      <a:r>
                        <a:rPr lang="en-CA" sz="800" b="0" dirty="0">
                          <a:effectLst/>
                        </a:rPr>
                        <a:t>6</a:t>
                      </a:r>
                    </a:p>
                  </a:txBody>
                  <a:tcPr marL="31750" marR="31750" marT="31750" marB="31750" anchor="ctr"/>
                </a:tc>
                <a:extLst>
                  <a:ext uri="{0D108BD9-81ED-4DB2-BD59-A6C34878D82A}">
                    <a16:rowId xmlns:a16="http://schemas.microsoft.com/office/drawing/2014/main" val="2719294433"/>
                  </a:ext>
                </a:extLst>
              </a:tr>
              <a:tr h="264506">
                <a:tc>
                  <a:txBody>
                    <a:bodyPr/>
                    <a:lstStyle/>
                    <a:p>
                      <a:pPr fontAlgn="ctr"/>
                      <a:r>
                        <a:rPr lang="en-CA" sz="800" b="0" dirty="0">
                          <a:effectLst/>
                        </a:rPr>
                        <a:t>/30</a:t>
                      </a:r>
                    </a:p>
                  </a:txBody>
                  <a:tcPr marL="31750" marR="31750" marT="31750" marB="31750" anchor="ctr"/>
                </a:tc>
                <a:tc>
                  <a:txBody>
                    <a:bodyPr/>
                    <a:lstStyle/>
                    <a:p>
                      <a:pPr fontAlgn="ctr"/>
                      <a:r>
                        <a:rPr lang="en-CA" sz="800" b="0" dirty="0">
                          <a:effectLst/>
                        </a:rPr>
                        <a:t>255.255.</a:t>
                      </a:r>
                      <a:r>
                        <a:rPr lang="en-CA" sz="800" b="1" kern="1200" dirty="0">
                          <a:solidFill>
                            <a:schemeClr val="dk1"/>
                          </a:solidFill>
                          <a:effectLst/>
                          <a:latin typeface="+mn-lt"/>
                          <a:ea typeface="+mn-ea"/>
                          <a:cs typeface="+mn-cs"/>
                        </a:rPr>
                        <a:t>255.</a:t>
                      </a:r>
                      <a:r>
                        <a:rPr lang="en-CA" sz="800" b="1" dirty="0">
                          <a:effectLst/>
                        </a:rPr>
                        <a:t>252</a:t>
                      </a:r>
                    </a:p>
                  </a:txBody>
                  <a:tcPr marL="31750" marR="31750" marT="31750" marB="31750" anchor="ctr"/>
                </a:tc>
                <a:tc>
                  <a:txBody>
                    <a:bodyPr/>
                    <a:lstStyle/>
                    <a:p>
                      <a:pPr rtl="0" fontAlgn="ctr"/>
                      <a:r>
                        <a:rPr lang="en-CA" sz="800" b="0" dirty="0">
                          <a:effectLst/>
                          <a:latin typeface="Courier New" panose="02070309020205020404" pitchFamily="49" charset="0"/>
                          <a:cs typeface="Courier New" panose="02070309020205020404" pitchFamily="49" charset="0"/>
                        </a:rPr>
                        <a:t>nnnnnnnn.nnnnnnnn.</a:t>
                      </a:r>
                      <a:r>
                        <a:rPr lang="en-CA" sz="800" b="1" dirty="0">
                          <a:effectLst/>
                          <a:latin typeface="Courier New" panose="02070309020205020404" pitchFamily="49" charset="0"/>
                          <a:cs typeface="Courier New" panose="02070309020205020404" pitchFamily="49" charset="0"/>
                        </a:rPr>
                        <a:t>nnnnnnnn.nnnnnn</a:t>
                      </a:r>
                      <a:r>
                        <a:rPr lang="en-CA" sz="800" b="0" dirty="0">
                          <a:effectLst/>
                          <a:latin typeface="Courier New" panose="02070309020205020404" pitchFamily="49" charset="0"/>
                          <a:cs typeface="Courier New" panose="02070309020205020404" pitchFamily="49" charset="0"/>
                        </a:rPr>
                        <a:t>hh </a:t>
                      </a:r>
                      <a:br>
                        <a:rPr lang="en-CA" sz="800" b="0" dirty="0">
                          <a:effectLst/>
                          <a:latin typeface="Courier New" panose="02070309020205020404" pitchFamily="49" charset="0"/>
                          <a:cs typeface="Courier New" panose="02070309020205020404" pitchFamily="49" charset="0"/>
                        </a:rPr>
                      </a:br>
                      <a:r>
                        <a:rPr lang="en-CA" sz="800" b="0" dirty="0">
                          <a:effectLst/>
                          <a:latin typeface="Courier New" panose="02070309020205020404" pitchFamily="49" charset="0"/>
                          <a:cs typeface="Courier New" panose="02070309020205020404" pitchFamily="49" charset="0"/>
                        </a:rPr>
                        <a:t>11111111.11111111.</a:t>
                      </a:r>
                      <a:r>
                        <a:rPr lang="en-CA" sz="800" b="1" dirty="0">
                          <a:effectLst/>
                          <a:latin typeface="Courier New" panose="02070309020205020404" pitchFamily="49" charset="0"/>
                          <a:cs typeface="Courier New" panose="02070309020205020404" pitchFamily="49" charset="0"/>
                        </a:rPr>
                        <a:t>11111111.111111</a:t>
                      </a:r>
                      <a:r>
                        <a:rPr lang="en-CA" sz="800" b="0" dirty="0">
                          <a:effectLst/>
                          <a:latin typeface="Courier New" panose="02070309020205020404" pitchFamily="49" charset="0"/>
                          <a:cs typeface="Courier New" panose="02070309020205020404" pitchFamily="49" charset="0"/>
                        </a:rPr>
                        <a:t>00</a:t>
                      </a:r>
                    </a:p>
                  </a:txBody>
                  <a:tcPr marL="31750" marR="31750" marT="31750" marB="31750" anchor="ctr"/>
                </a:tc>
                <a:tc>
                  <a:txBody>
                    <a:bodyPr/>
                    <a:lstStyle/>
                    <a:p>
                      <a:pPr fontAlgn="ctr"/>
                      <a:r>
                        <a:rPr lang="en-CA" sz="800" b="1" dirty="0">
                          <a:effectLst/>
                        </a:rPr>
                        <a:t>16384</a:t>
                      </a:r>
                      <a:endParaRPr lang="en-CA" sz="800" b="0" dirty="0">
                        <a:effectLst/>
                      </a:endParaRPr>
                    </a:p>
                  </a:txBody>
                  <a:tcPr marL="31750" marR="31750" marT="31750" marB="31750" anchor="ctr"/>
                </a:tc>
                <a:tc>
                  <a:txBody>
                    <a:bodyPr/>
                    <a:lstStyle/>
                    <a:p>
                      <a:pPr fontAlgn="ctr"/>
                      <a:r>
                        <a:rPr lang="en-CA" sz="800" b="0" dirty="0">
                          <a:effectLst/>
                        </a:rPr>
                        <a:t>2</a:t>
                      </a:r>
                    </a:p>
                  </a:txBody>
                  <a:tcPr marL="31750" marR="31750" marT="31750" marB="31750" anchor="ctr"/>
                </a:tc>
                <a:extLst>
                  <a:ext uri="{0D108BD9-81ED-4DB2-BD59-A6C34878D82A}">
                    <a16:rowId xmlns:a16="http://schemas.microsoft.com/office/drawing/2014/main" val="1088457338"/>
                  </a:ext>
                </a:extLst>
              </a:tr>
            </a:tbl>
          </a:graphicData>
        </a:graphic>
      </p:graphicFrame>
    </p:spTree>
    <p:extLst>
      <p:ext uri="{BB962C8B-B14F-4D97-AF65-F5344CB8AC3E}">
        <p14:creationId xmlns:p14="http://schemas.microsoft.com/office/powerpoint/2010/main" val="74349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 Slash 16 and a Slash 8 Prefix</a:t>
            </a:r>
            <a:br>
              <a:rPr lang="en-US" dirty="0"/>
            </a:br>
            <a:r>
              <a:rPr lang="en-CA" sz="2400" dirty="0"/>
              <a:t>Create 100 Subnets with a Slash 16 prefix</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64845"/>
            <a:ext cx="5403221" cy="3669447"/>
          </a:xfrm>
        </p:spPr>
        <p:txBody>
          <a:bodyPr/>
          <a:lstStyle/>
          <a:p>
            <a:pPr marL="0" indent="0" algn="l"/>
            <a:r>
              <a:rPr lang="en-CA" sz="1600" dirty="0">
                <a:solidFill>
                  <a:srgbClr val="000000"/>
                </a:solidFill>
              </a:rPr>
              <a:t>Consider a large enterprise that requires at least 100 subnets and has chosen the private address 172.16.0.0/16 as its internal network address.</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The figure displays the number of subnets that can be created when borrowing bits from the third octet and the fourth octet. </a:t>
            </a:r>
          </a:p>
          <a:p>
            <a:pPr marL="342900" indent="-342900" algn="l">
              <a:buFont typeface="Arial" panose="020B0604020202020204" pitchFamily="34" charset="0"/>
              <a:buChar char="•"/>
            </a:pPr>
            <a:r>
              <a:rPr lang="en-CA" sz="1600" dirty="0">
                <a:solidFill>
                  <a:srgbClr val="000000"/>
                </a:solidFill>
              </a:rPr>
              <a:t>Notice there are now up to 14 host bits that can be borrowed (i.e., last two bits cannot be borrowed).</a:t>
            </a:r>
          </a:p>
          <a:p>
            <a:pPr marL="342900" indent="-342900" algn="l">
              <a:buFont typeface="Arial" panose="020B0604020202020204" pitchFamily="34" charset="0"/>
              <a:buChar char="•"/>
            </a:pPr>
            <a:endParaRPr lang="en-CA" sz="1600" dirty="0">
              <a:solidFill>
                <a:srgbClr val="000000"/>
              </a:solidFill>
            </a:endParaRPr>
          </a:p>
          <a:p>
            <a:pPr marL="0" indent="0" algn="l"/>
            <a:r>
              <a:rPr lang="en-CA" sz="1600" dirty="0">
                <a:solidFill>
                  <a:srgbClr val="000000"/>
                </a:solidFill>
              </a:rPr>
              <a:t>To satisfy the requirement of 100 subnets for the enterprise, 7 bits (i.e., 2</a:t>
            </a:r>
            <a:r>
              <a:rPr lang="en-CA" sz="1600" baseline="30000" dirty="0">
                <a:solidFill>
                  <a:srgbClr val="000000"/>
                </a:solidFill>
              </a:rPr>
              <a:t>7</a:t>
            </a:r>
            <a:r>
              <a:rPr lang="en-CA" sz="1600" dirty="0">
                <a:solidFill>
                  <a:srgbClr val="000000"/>
                </a:solidFill>
              </a:rPr>
              <a:t> = 128 subnets) would need to be borrowed (for a total of 128 subnets).</a:t>
            </a:r>
            <a:endParaRPr lang="en-US" sz="1600" dirty="0">
              <a:solidFill>
                <a:srgbClr val="000000"/>
              </a:solidFill>
            </a:endParaRPr>
          </a:p>
        </p:txBody>
      </p:sp>
      <p:pic>
        <p:nvPicPr>
          <p:cNvPr id="2" name="Picture 1">
            <a:extLst>
              <a:ext uri="{FF2B5EF4-FFF2-40B4-BE49-F238E27FC236}">
                <a16:creationId xmlns:a16="http://schemas.microsoft.com/office/drawing/2014/main" id="{7D912EB9-9234-4648-AF24-14759A57CE1E}"/>
              </a:ext>
            </a:extLst>
          </p:cNvPr>
          <p:cNvPicPr>
            <a:picLocks noChangeAspect="1"/>
          </p:cNvPicPr>
          <p:nvPr/>
        </p:nvPicPr>
        <p:blipFill>
          <a:blip r:embed="rId3"/>
          <a:stretch>
            <a:fillRect/>
          </a:stretch>
        </p:blipFill>
        <p:spPr>
          <a:xfrm>
            <a:off x="6102029" y="855419"/>
            <a:ext cx="2914800" cy="2806844"/>
          </a:xfrm>
          <a:prstGeom prst="rect">
            <a:avLst/>
          </a:prstGeom>
        </p:spPr>
      </p:pic>
    </p:spTree>
    <p:extLst>
      <p:ext uri="{BB962C8B-B14F-4D97-AF65-F5344CB8AC3E}">
        <p14:creationId xmlns:p14="http://schemas.microsoft.com/office/powerpoint/2010/main" val="1177266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 Slash 16 and a Slash 8 Prefix</a:t>
            </a:r>
            <a:br>
              <a:rPr lang="en-US" dirty="0"/>
            </a:br>
            <a:r>
              <a:rPr lang="en-CA" sz="2400" dirty="0"/>
              <a:t>Create 1000 Subnets with a Slash 8 prefix</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4863929" cy="3073946"/>
          </a:xfrm>
        </p:spPr>
        <p:txBody>
          <a:bodyPr/>
          <a:lstStyle/>
          <a:p>
            <a:pPr marL="0" indent="0" algn="l"/>
            <a:r>
              <a:rPr lang="en-CA" sz="1600" dirty="0">
                <a:solidFill>
                  <a:srgbClr val="000000"/>
                </a:solidFill>
              </a:rPr>
              <a:t>Consider a small ISP that requires 1000 subnets for its clients using network address 10.0.0.0/8 which means there are 8 bits in the network portion and 24 host bits available to borrow toward subnetting. </a:t>
            </a:r>
          </a:p>
          <a:p>
            <a:pPr marL="342900" indent="-342900" algn="l">
              <a:buFont typeface="Arial" panose="020B0604020202020204" pitchFamily="34" charset="0"/>
              <a:buChar char="•"/>
            </a:pPr>
            <a:r>
              <a:rPr lang="en-CA" sz="1400" dirty="0">
                <a:solidFill>
                  <a:srgbClr val="000000"/>
                </a:solidFill>
              </a:rPr>
              <a:t>The figure displays the number of subnets that can be created when borrowing bits from the second and third. </a:t>
            </a:r>
          </a:p>
          <a:p>
            <a:pPr marL="342900" indent="-342900" algn="l">
              <a:buFont typeface="Arial" panose="020B0604020202020204" pitchFamily="34" charset="0"/>
              <a:buChar char="•"/>
            </a:pPr>
            <a:r>
              <a:rPr lang="en-CA" sz="1400" dirty="0">
                <a:solidFill>
                  <a:srgbClr val="000000"/>
                </a:solidFill>
              </a:rPr>
              <a:t>Notice there are now up to 22 host bits that can be borrowed (i.e., last two bits cannot be borrowed).</a:t>
            </a:r>
          </a:p>
          <a:p>
            <a:pPr marL="342900" indent="-342900" algn="l">
              <a:buFont typeface="Arial" panose="020B0604020202020204" pitchFamily="34" charset="0"/>
              <a:buChar char="•"/>
            </a:pPr>
            <a:endParaRPr lang="en-CA" sz="1600" dirty="0">
              <a:solidFill>
                <a:srgbClr val="000000"/>
              </a:solidFill>
            </a:endParaRPr>
          </a:p>
          <a:p>
            <a:pPr marL="0" indent="0" algn="l"/>
            <a:r>
              <a:rPr lang="en-CA" sz="1600" dirty="0">
                <a:solidFill>
                  <a:srgbClr val="000000"/>
                </a:solidFill>
              </a:rPr>
              <a:t>To satisfy the requirement of 1000 subnets for the enterprise, 10 bits (i.e., 2</a:t>
            </a:r>
            <a:r>
              <a:rPr lang="en-CA" sz="1600" baseline="30000" dirty="0">
                <a:solidFill>
                  <a:srgbClr val="000000"/>
                </a:solidFill>
              </a:rPr>
              <a:t>10</a:t>
            </a:r>
            <a:r>
              <a:rPr lang="en-CA" sz="1600" dirty="0">
                <a:solidFill>
                  <a:srgbClr val="000000"/>
                </a:solidFill>
              </a:rPr>
              <a:t>=1024 subnets) would need to be borrowed (for a total of 128 subnets)</a:t>
            </a:r>
            <a:endParaRPr lang="en-US" sz="1600" dirty="0">
              <a:solidFill>
                <a:srgbClr val="000000"/>
              </a:solidFill>
            </a:endParaRPr>
          </a:p>
        </p:txBody>
      </p:sp>
      <p:pic>
        <p:nvPicPr>
          <p:cNvPr id="6" name="Picture 5">
            <a:extLst>
              <a:ext uri="{FF2B5EF4-FFF2-40B4-BE49-F238E27FC236}">
                <a16:creationId xmlns:a16="http://schemas.microsoft.com/office/drawing/2014/main" id="{750D50AE-022A-4CE2-A161-C94FE631C328}"/>
              </a:ext>
            </a:extLst>
          </p:cNvPr>
          <p:cNvPicPr>
            <a:picLocks noChangeAspect="1"/>
          </p:cNvPicPr>
          <p:nvPr/>
        </p:nvPicPr>
        <p:blipFill>
          <a:blip r:embed="rId3"/>
          <a:stretch>
            <a:fillRect/>
          </a:stretch>
        </p:blipFill>
        <p:spPr>
          <a:xfrm>
            <a:off x="5399726" y="826108"/>
            <a:ext cx="3648229" cy="2424738"/>
          </a:xfrm>
          <a:prstGeom prst="rect">
            <a:avLst/>
          </a:prstGeom>
        </p:spPr>
      </p:pic>
    </p:spTree>
    <p:extLst>
      <p:ext uri="{BB962C8B-B14F-4D97-AF65-F5344CB8AC3E}">
        <p14:creationId xmlns:p14="http://schemas.microsoft.com/office/powerpoint/2010/main" val="570862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Check Your Understanding</a:t>
            </a:r>
          </a:p>
        </p:txBody>
      </p:sp>
      <p:sp>
        <p:nvSpPr>
          <p:cNvPr id="7171" name="Rectangle 34"/>
          <p:cNvSpPr>
            <a:spLocks noGrp="1" noChangeArrowheads="1"/>
          </p:cNvSpPr>
          <p:nvPr>
            <p:ph idx="1"/>
          </p:nvPr>
        </p:nvSpPr>
        <p:spPr>
          <a:xfrm>
            <a:off x="145357" y="965201"/>
            <a:ext cx="8878570" cy="3643747"/>
          </a:xfrm>
        </p:spPr>
        <p:txBody>
          <a:bodyPr/>
          <a:lstStyle/>
          <a:p>
            <a:pPr>
              <a:spcBef>
                <a:spcPct val="30000"/>
              </a:spcBef>
              <a:buFont typeface="Arial" panose="020B0604020202020204" pitchFamily="34" charset="0"/>
              <a:buChar char="•"/>
            </a:pPr>
            <a:r>
              <a:rPr lang="en-US" dirty="0"/>
              <a:t>Check Your Understanding activities are designed to let students quickly determine if they understand the content and can proceed, or if they need to review. </a:t>
            </a:r>
          </a:p>
          <a:p>
            <a:pPr>
              <a:spcBef>
                <a:spcPct val="30000"/>
              </a:spcBef>
              <a:buFont typeface="Arial" panose="020B0604020202020204" pitchFamily="34" charset="0"/>
              <a:buChar char="•"/>
            </a:pPr>
            <a:r>
              <a:rPr lang="en-US" dirty="0"/>
              <a:t>Check Your Understanding activities </a:t>
            </a:r>
            <a:r>
              <a:rPr lang="en-US" b="1" i="1" dirty="0"/>
              <a:t>do not </a:t>
            </a:r>
            <a:r>
              <a:rPr lang="en-US" dirty="0"/>
              <a:t>affect student grades.</a:t>
            </a:r>
          </a:p>
          <a:p>
            <a:pPr>
              <a:spcBef>
                <a:spcPct val="30000"/>
              </a:spcBef>
              <a:buFont typeface="Arial" panose="020B0604020202020204" pitchFamily="34" charset="0"/>
              <a:buChar char="•"/>
            </a:pPr>
            <a:r>
              <a:rPr lang="en-US" dirty="0"/>
              <a:t>There are no separate slides for these activities in the PPT. They are listed in the notes area of the slide that appears before these activities.</a:t>
            </a:r>
          </a:p>
          <a:p>
            <a:pPr marL="0" indent="0" eaLnBrk="1" hangingPunct="1">
              <a:spcBef>
                <a:spcPct val="30000"/>
              </a:spcBef>
              <a:buNone/>
            </a:pPr>
            <a:endParaRPr lang="en-US" dirty="0"/>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34472702"/>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 Slash 16 and a Slash 8 Prefix</a:t>
            </a:r>
            <a:br>
              <a:rPr lang="en-US" dirty="0"/>
            </a:br>
            <a:r>
              <a:rPr lang="en-CA" sz="2400" dirty="0"/>
              <a:t>Video – Subnet Across Multiple Octets</a:t>
            </a:r>
            <a:endParaRPr lang="en-US" sz="2400" dirty="0"/>
          </a:p>
        </p:txBody>
      </p:sp>
      <p:sp>
        <p:nvSpPr>
          <p:cNvPr id="7" name="Content Placeholder 3">
            <a:extLst>
              <a:ext uri="{FF2B5EF4-FFF2-40B4-BE49-F238E27FC236}">
                <a16:creationId xmlns:a16="http://schemas.microsoft.com/office/drawing/2014/main" id="{8F956245-A45E-4456-B4A9-43F254AE2811}"/>
              </a:ext>
            </a:extLst>
          </p:cNvPr>
          <p:cNvSpPr txBox="1">
            <a:spLocks/>
          </p:cNvSpPr>
          <p:nvPr/>
        </p:nvSpPr>
        <p:spPr>
          <a:xfrm>
            <a:off x="431971" y="855419"/>
            <a:ext cx="8345488"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l"/>
            <a:r>
              <a:rPr lang="en-CA" sz="1600" dirty="0">
                <a:solidFill>
                  <a:srgbClr val="000000"/>
                </a:solidFill>
              </a:rPr>
              <a:t>This video will demonstrate creating subnets across multiple octets.</a:t>
            </a:r>
          </a:p>
        </p:txBody>
      </p:sp>
    </p:spTree>
    <p:extLst>
      <p:ext uri="{BB962C8B-B14F-4D97-AF65-F5344CB8AC3E}">
        <p14:creationId xmlns:p14="http://schemas.microsoft.com/office/powerpoint/2010/main" val="374244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a Slash 16 and a Slash 8 Prefix</a:t>
            </a:r>
            <a:br>
              <a:rPr lang="en-US" dirty="0"/>
            </a:br>
            <a:r>
              <a:rPr lang="en-US" sz="2400" dirty="0"/>
              <a:t>Lab – Calculate IPv4 Subnets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3073946"/>
          </a:xfrm>
        </p:spPr>
        <p:txBody>
          <a:bodyPr/>
          <a:lstStyle/>
          <a:p>
            <a:pPr marL="0" indent="0" algn="l"/>
            <a:r>
              <a:rPr lang="en-CA" sz="1600" dirty="0">
                <a:solidFill>
                  <a:srgbClr val="000000"/>
                </a:solidFill>
              </a:rPr>
              <a:t>In this lab, you will complete the following objectives:</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Part 1: Determine IPv4 Address Subnetting</a:t>
            </a:r>
          </a:p>
          <a:p>
            <a:pPr marL="342900" indent="-342900" algn="l">
              <a:buFont typeface="Arial" panose="020B0604020202020204" pitchFamily="34" charset="0"/>
              <a:buChar char="•"/>
            </a:pPr>
            <a:r>
              <a:rPr lang="en-CA" sz="1600" dirty="0">
                <a:solidFill>
                  <a:srgbClr val="000000"/>
                </a:solidFill>
              </a:rPr>
              <a:t>Part 2: Calculate IPv4 Address Subnetting</a:t>
            </a:r>
            <a:endParaRPr lang="en-US" sz="1600" dirty="0">
              <a:solidFill>
                <a:srgbClr val="000000"/>
              </a:solidFill>
            </a:endParaRPr>
          </a:p>
        </p:txBody>
      </p:sp>
    </p:spTree>
    <p:extLst>
      <p:ext uri="{BB962C8B-B14F-4D97-AF65-F5344CB8AC3E}">
        <p14:creationId xmlns:p14="http://schemas.microsoft.com/office/powerpoint/2010/main" val="349735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11.7 </a:t>
            </a:r>
            <a:r>
              <a:rPr lang="en-CA" dirty="0">
                <a:solidFill>
                  <a:schemeClr val="accent5">
                    <a:lumMod val="40000"/>
                    <a:lumOff val="60000"/>
                  </a:schemeClr>
                </a:solidFill>
              </a:rPr>
              <a:t>Subnet to Meet Requirements</a:t>
            </a: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1599129250"/>
      </p:ext>
    </p:extLst>
  </p:cSld>
  <p:clrMapOvr>
    <a:masterClrMapping/>
  </p:clrMapOvr>
  <p:transition spd="slow">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to Meet Requirements</a:t>
            </a:r>
            <a:br>
              <a:rPr lang="en-US" dirty="0"/>
            </a:br>
            <a:r>
              <a:rPr lang="en-CA" sz="2400" dirty="0"/>
              <a:t>Subnet Private versus Public IPv4 Address Space</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4985849" cy="3073946"/>
          </a:xfrm>
        </p:spPr>
        <p:txBody>
          <a:bodyPr/>
          <a:lstStyle/>
          <a:p>
            <a:pPr marL="0" indent="0" algn="l"/>
            <a:r>
              <a:rPr lang="en-CA" sz="1600" dirty="0">
                <a:solidFill>
                  <a:srgbClr val="000000"/>
                </a:solidFill>
              </a:rPr>
              <a:t>Enterprise networks will have an:</a:t>
            </a:r>
          </a:p>
          <a:p>
            <a:pPr marL="342900" indent="-342900" algn="l">
              <a:buFont typeface="Arial" panose="020B0604020202020204" pitchFamily="34" charset="0"/>
              <a:buChar char="•"/>
            </a:pPr>
            <a:r>
              <a:rPr lang="en-CA" sz="1600" dirty="0">
                <a:solidFill>
                  <a:srgbClr val="000000"/>
                </a:solidFill>
              </a:rPr>
              <a:t>Intranet - A company’s internal network typically using private IPv4 addresses.</a:t>
            </a:r>
          </a:p>
          <a:p>
            <a:pPr marL="342900" indent="-342900" algn="l">
              <a:buFont typeface="Arial" panose="020B0604020202020204" pitchFamily="34" charset="0"/>
              <a:buChar char="•"/>
            </a:pPr>
            <a:r>
              <a:rPr lang="en-CA" sz="1600" dirty="0">
                <a:solidFill>
                  <a:srgbClr val="000000"/>
                </a:solidFill>
              </a:rPr>
              <a:t>DMZ – A companies internet facing servers. Devices in the DMZ use public IPv4 addresses.</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A company could use the 10.0.0.0/8 and subnet on the /16 or /24 network boundary. </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The DMZ devices would have to be configured with public IP addresses.</a:t>
            </a:r>
            <a:endParaRPr lang="en-US" sz="1600" dirty="0">
              <a:solidFill>
                <a:srgbClr val="000000"/>
              </a:solidFill>
            </a:endParaRPr>
          </a:p>
        </p:txBody>
      </p:sp>
      <p:pic>
        <p:nvPicPr>
          <p:cNvPr id="2" name="Picture 1">
            <a:extLst>
              <a:ext uri="{FF2B5EF4-FFF2-40B4-BE49-F238E27FC236}">
                <a16:creationId xmlns:a16="http://schemas.microsoft.com/office/drawing/2014/main" id="{32D669F9-6546-4D50-B5D4-ED794ADFFF31}"/>
              </a:ext>
            </a:extLst>
          </p:cNvPr>
          <p:cNvPicPr>
            <a:picLocks noChangeAspect="1"/>
          </p:cNvPicPr>
          <p:nvPr/>
        </p:nvPicPr>
        <p:blipFill>
          <a:blip r:embed="rId3"/>
          <a:stretch>
            <a:fillRect/>
          </a:stretch>
        </p:blipFill>
        <p:spPr>
          <a:xfrm>
            <a:off x="5374134" y="1118336"/>
            <a:ext cx="3581835" cy="2392363"/>
          </a:xfrm>
          <a:prstGeom prst="rect">
            <a:avLst/>
          </a:prstGeom>
        </p:spPr>
      </p:pic>
    </p:spTree>
    <p:extLst>
      <p:ext uri="{BB962C8B-B14F-4D97-AF65-F5344CB8AC3E}">
        <p14:creationId xmlns:p14="http://schemas.microsoft.com/office/powerpoint/2010/main" val="1804487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to Meet Requirements</a:t>
            </a:r>
            <a:br>
              <a:rPr lang="en-US" dirty="0"/>
            </a:br>
            <a:r>
              <a:rPr lang="en-CA" sz="2000" dirty="0"/>
              <a:t>Minimize Unused Host IPv4 Addresses and Maximize Subnets</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973381"/>
          </a:xfrm>
        </p:spPr>
        <p:txBody>
          <a:bodyPr/>
          <a:lstStyle/>
          <a:p>
            <a:pPr marL="0" indent="0" algn="l"/>
            <a:r>
              <a:rPr lang="en-CA" sz="1600" dirty="0">
                <a:solidFill>
                  <a:srgbClr val="000000"/>
                </a:solidFill>
              </a:rPr>
              <a:t>There are two considerations when planning subnets: </a:t>
            </a:r>
          </a:p>
          <a:p>
            <a:pPr marL="342900" indent="-342900" algn="l">
              <a:buFont typeface="Arial" panose="020B0604020202020204" pitchFamily="34" charset="0"/>
              <a:buChar char="•"/>
            </a:pPr>
            <a:r>
              <a:rPr lang="en-CA" sz="1600" dirty="0">
                <a:solidFill>
                  <a:srgbClr val="000000"/>
                </a:solidFill>
              </a:rPr>
              <a:t>The number of host addresses required for each network </a:t>
            </a:r>
          </a:p>
          <a:p>
            <a:pPr marL="342900" indent="-342900" algn="l">
              <a:buFont typeface="Arial" panose="020B0604020202020204" pitchFamily="34" charset="0"/>
              <a:buChar char="•"/>
            </a:pPr>
            <a:r>
              <a:rPr lang="en-CA" sz="1600" dirty="0">
                <a:solidFill>
                  <a:srgbClr val="000000"/>
                </a:solidFill>
              </a:rPr>
              <a:t>The number of individual subnets needed</a:t>
            </a: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graphicFrame>
        <p:nvGraphicFramePr>
          <p:cNvPr id="6" name="Table 5">
            <a:extLst>
              <a:ext uri="{FF2B5EF4-FFF2-40B4-BE49-F238E27FC236}">
                <a16:creationId xmlns:a16="http://schemas.microsoft.com/office/drawing/2014/main" id="{2FCC84FF-7C82-4B7C-A9C2-37AE1AC6A2DC}"/>
              </a:ext>
            </a:extLst>
          </p:cNvPr>
          <p:cNvGraphicFramePr>
            <a:graphicFrameLocks noGrp="1"/>
          </p:cNvGraphicFramePr>
          <p:nvPr>
            <p:extLst>
              <p:ext uri="{D42A27DB-BD31-4B8C-83A1-F6EECF244321}">
                <p14:modId xmlns:p14="http://schemas.microsoft.com/office/powerpoint/2010/main" val="3854510119"/>
              </p:ext>
            </p:extLst>
          </p:nvPr>
        </p:nvGraphicFramePr>
        <p:xfrm>
          <a:off x="1207769" y="1944355"/>
          <a:ext cx="6728460" cy="2595880"/>
        </p:xfrm>
        <a:graphic>
          <a:graphicData uri="http://schemas.openxmlformats.org/drawingml/2006/table">
            <a:tbl>
              <a:tblPr firstRow="1" bandRow="1">
                <a:tableStyleId>{5C22544A-7EE6-4342-B048-85BDC9FD1C3A}</a:tableStyleId>
              </a:tblPr>
              <a:tblGrid>
                <a:gridCol w="960120">
                  <a:extLst>
                    <a:ext uri="{9D8B030D-6E8A-4147-A177-3AD203B41FA5}">
                      <a16:colId xmlns:a16="http://schemas.microsoft.com/office/drawing/2014/main" val="3173678455"/>
                    </a:ext>
                  </a:extLst>
                </a:gridCol>
                <a:gridCol w="1203960">
                  <a:extLst>
                    <a:ext uri="{9D8B030D-6E8A-4147-A177-3AD203B41FA5}">
                      <a16:colId xmlns:a16="http://schemas.microsoft.com/office/drawing/2014/main" val="1538934761"/>
                    </a:ext>
                  </a:extLst>
                </a:gridCol>
                <a:gridCol w="3092530">
                  <a:extLst>
                    <a:ext uri="{9D8B030D-6E8A-4147-A177-3AD203B41FA5}">
                      <a16:colId xmlns:a16="http://schemas.microsoft.com/office/drawing/2014/main" val="1045760004"/>
                    </a:ext>
                  </a:extLst>
                </a:gridCol>
                <a:gridCol w="747950">
                  <a:extLst>
                    <a:ext uri="{9D8B030D-6E8A-4147-A177-3AD203B41FA5}">
                      <a16:colId xmlns:a16="http://schemas.microsoft.com/office/drawing/2014/main" val="2485496051"/>
                    </a:ext>
                  </a:extLst>
                </a:gridCol>
                <a:gridCol w="723900">
                  <a:extLst>
                    <a:ext uri="{9D8B030D-6E8A-4147-A177-3AD203B41FA5}">
                      <a16:colId xmlns:a16="http://schemas.microsoft.com/office/drawing/2014/main" val="660007875"/>
                    </a:ext>
                  </a:extLst>
                </a:gridCol>
              </a:tblGrid>
              <a:tr h="370840">
                <a:tc>
                  <a:txBody>
                    <a:bodyPr/>
                    <a:lstStyle/>
                    <a:p>
                      <a:pPr algn="l" fontAlgn="ctr"/>
                      <a:r>
                        <a:rPr lang="en-CA" sz="1000" b="1" dirty="0">
                          <a:effectLst/>
                        </a:rPr>
                        <a:t>Prefix Length</a:t>
                      </a:r>
                      <a:endParaRPr lang="en-CA" sz="1000" dirty="0">
                        <a:effectLst/>
                      </a:endParaRPr>
                    </a:p>
                  </a:txBody>
                  <a:tcPr marL="31750" marR="31750" marT="31750" marB="31750" anchor="ctr"/>
                </a:tc>
                <a:tc>
                  <a:txBody>
                    <a:bodyPr/>
                    <a:lstStyle/>
                    <a:p>
                      <a:pPr algn="l" fontAlgn="ctr"/>
                      <a:r>
                        <a:rPr lang="en-CA" sz="1000" b="1" dirty="0">
                          <a:effectLst/>
                        </a:rPr>
                        <a:t>Subnet Mask</a:t>
                      </a:r>
                      <a:endParaRPr lang="en-CA" sz="1000" dirty="0">
                        <a:effectLst/>
                      </a:endParaRPr>
                    </a:p>
                  </a:txBody>
                  <a:tcPr marL="31750" marR="31750" marT="31750" marB="31750" anchor="ctr"/>
                </a:tc>
                <a:tc>
                  <a:txBody>
                    <a:bodyPr/>
                    <a:lstStyle/>
                    <a:p>
                      <a:pPr algn="l" fontAlgn="ctr"/>
                      <a:r>
                        <a:rPr lang="en-CA" sz="1000" b="1" dirty="0">
                          <a:effectLst/>
                        </a:rPr>
                        <a:t>Subnet Mask in Binary</a:t>
                      </a:r>
                      <a:br>
                        <a:rPr lang="en-CA" sz="1000" b="1" dirty="0">
                          <a:effectLst/>
                        </a:rPr>
                      </a:br>
                      <a:r>
                        <a:rPr lang="en-CA" sz="1000" b="1" dirty="0">
                          <a:effectLst/>
                        </a:rPr>
                        <a:t>(n = network, h = host)</a:t>
                      </a:r>
                      <a:endParaRPr lang="en-CA" sz="1000" dirty="0">
                        <a:effectLst/>
                      </a:endParaRPr>
                    </a:p>
                  </a:txBody>
                  <a:tcPr marL="31750" marR="31750" marT="31750" marB="31750" anchor="ctr"/>
                </a:tc>
                <a:tc>
                  <a:txBody>
                    <a:bodyPr/>
                    <a:lstStyle/>
                    <a:p>
                      <a:pPr algn="l" fontAlgn="ctr"/>
                      <a:r>
                        <a:rPr lang="en-CA" sz="1000" b="1" dirty="0">
                          <a:effectLst/>
                        </a:rPr>
                        <a:t># of subnets</a:t>
                      </a:r>
                      <a:endParaRPr lang="en-CA" sz="1000" dirty="0">
                        <a:effectLst/>
                      </a:endParaRPr>
                    </a:p>
                  </a:txBody>
                  <a:tcPr marL="31750" marR="31750" marT="31750" marB="31750" anchor="ctr"/>
                </a:tc>
                <a:tc>
                  <a:txBody>
                    <a:bodyPr/>
                    <a:lstStyle/>
                    <a:p>
                      <a:pPr algn="l" fontAlgn="ctr"/>
                      <a:r>
                        <a:rPr lang="en-CA" sz="1000" b="1" dirty="0">
                          <a:effectLst/>
                        </a:rPr>
                        <a:t># of hosts</a:t>
                      </a:r>
                      <a:endParaRPr lang="en-CA" sz="1000" dirty="0">
                        <a:effectLst/>
                      </a:endParaRPr>
                    </a:p>
                  </a:txBody>
                  <a:tcPr marL="31750" marR="31750" marT="31750" marB="31750" anchor="ctr"/>
                </a:tc>
                <a:extLst>
                  <a:ext uri="{0D108BD9-81ED-4DB2-BD59-A6C34878D82A}">
                    <a16:rowId xmlns:a16="http://schemas.microsoft.com/office/drawing/2014/main" val="2275849055"/>
                  </a:ext>
                </a:extLst>
              </a:tr>
              <a:tr h="370840">
                <a:tc>
                  <a:txBody>
                    <a:bodyPr/>
                    <a:lstStyle/>
                    <a:p>
                      <a:pPr fontAlgn="ctr"/>
                      <a:r>
                        <a:rPr lang="en-CA" sz="1000" b="0" dirty="0">
                          <a:effectLst/>
                        </a:rPr>
                        <a:t>/25</a:t>
                      </a:r>
                    </a:p>
                  </a:txBody>
                  <a:tcPr marL="31750" marR="31750" marT="31750" marB="31750" anchor="ctr"/>
                </a:tc>
                <a:tc>
                  <a:txBody>
                    <a:bodyPr/>
                    <a:lstStyle/>
                    <a:p>
                      <a:pPr fontAlgn="ctr"/>
                      <a:r>
                        <a:rPr lang="en-CA" sz="1000" b="0" dirty="0">
                          <a:effectLst/>
                        </a:rPr>
                        <a:t>255.255.255.128</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a:t>
                      </a:r>
                      <a:r>
                        <a:rPr lang="en-CA" sz="1000" b="0" dirty="0">
                          <a:effectLst/>
                          <a:latin typeface="Courier New" panose="02070309020205020404" pitchFamily="49" charset="0"/>
                          <a:cs typeface="Courier New" panose="02070309020205020404" pitchFamily="49" charset="0"/>
                        </a:rPr>
                        <a:t>hhhhhhh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a:t>
                      </a:r>
                      <a:r>
                        <a:rPr lang="en-CA" sz="1000" b="0" dirty="0">
                          <a:effectLst/>
                          <a:latin typeface="Courier New" panose="02070309020205020404" pitchFamily="49" charset="0"/>
                          <a:cs typeface="Courier New" panose="02070309020205020404" pitchFamily="49" charset="0"/>
                        </a:rPr>
                        <a:t>0000000</a:t>
                      </a:r>
                    </a:p>
                  </a:txBody>
                  <a:tcPr marL="31750" marR="31750" marT="31750" marB="31750" anchor="ctr"/>
                </a:tc>
                <a:tc>
                  <a:txBody>
                    <a:bodyPr/>
                    <a:lstStyle/>
                    <a:p>
                      <a:pPr fontAlgn="ctr"/>
                      <a:r>
                        <a:rPr lang="en-CA" sz="1000" b="1" dirty="0">
                          <a:effectLst/>
                        </a:rPr>
                        <a:t>2</a:t>
                      </a:r>
                      <a:endParaRPr lang="en-CA" sz="1000" b="0" dirty="0">
                        <a:effectLst/>
                      </a:endParaRPr>
                    </a:p>
                  </a:txBody>
                  <a:tcPr marL="31750" marR="31750" marT="31750" marB="31750" anchor="ctr"/>
                </a:tc>
                <a:tc>
                  <a:txBody>
                    <a:bodyPr/>
                    <a:lstStyle/>
                    <a:p>
                      <a:pPr fontAlgn="ctr"/>
                      <a:r>
                        <a:rPr lang="en-CA" sz="1000" b="0" dirty="0">
                          <a:effectLst/>
                        </a:rPr>
                        <a:t>126</a:t>
                      </a:r>
                    </a:p>
                  </a:txBody>
                  <a:tcPr marL="31750" marR="31750" marT="31750" marB="31750" anchor="ctr"/>
                </a:tc>
                <a:extLst>
                  <a:ext uri="{0D108BD9-81ED-4DB2-BD59-A6C34878D82A}">
                    <a16:rowId xmlns:a16="http://schemas.microsoft.com/office/drawing/2014/main" val="1601271128"/>
                  </a:ext>
                </a:extLst>
              </a:tr>
              <a:tr h="370840">
                <a:tc>
                  <a:txBody>
                    <a:bodyPr/>
                    <a:lstStyle/>
                    <a:p>
                      <a:pPr fontAlgn="ctr"/>
                      <a:r>
                        <a:rPr lang="en-CA" sz="1000" b="0" dirty="0">
                          <a:effectLst/>
                        </a:rPr>
                        <a:t>/26</a:t>
                      </a:r>
                    </a:p>
                  </a:txBody>
                  <a:tcPr marL="31750" marR="31750" marT="31750" marB="31750" anchor="ctr"/>
                </a:tc>
                <a:tc>
                  <a:txBody>
                    <a:bodyPr/>
                    <a:lstStyle/>
                    <a:p>
                      <a:pPr fontAlgn="ctr"/>
                      <a:r>
                        <a:rPr lang="en-CA" sz="1000" b="0" dirty="0">
                          <a:effectLst/>
                        </a:rPr>
                        <a:t>255.255.255.192</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a:t>
                      </a:r>
                      <a:r>
                        <a:rPr lang="en-CA" sz="1000" b="0" dirty="0">
                          <a:effectLst/>
                          <a:latin typeface="Courier New" panose="02070309020205020404" pitchFamily="49" charset="0"/>
                          <a:cs typeface="Courier New" panose="02070309020205020404" pitchFamily="49" charset="0"/>
                        </a:rPr>
                        <a:t>hhhhhh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a:t>
                      </a:r>
                      <a:r>
                        <a:rPr lang="en-CA" sz="1000" b="0" dirty="0">
                          <a:effectLst/>
                          <a:latin typeface="Courier New" panose="02070309020205020404" pitchFamily="49" charset="0"/>
                          <a:cs typeface="Courier New" panose="02070309020205020404" pitchFamily="49" charset="0"/>
                        </a:rPr>
                        <a:t>000000</a:t>
                      </a:r>
                    </a:p>
                  </a:txBody>
                  <a:tcPr marL="31750" marR="31750" marT="31750" marB="31750" anchor="ctr"/>
                </a:tc>
                <a:tc>
                  <a:txBody>
                    <a:bodyPr/>
                    <a:lstStyle/>
                    <a:p>
                      <a:pPr fontAlgn="ctr"/>
                      <a:r>
                        <a:rPr lang="en-CA" sz="1000" b="1" dirty="0">
                          <a:effectLst/>
                        </a:rPr>
                        <a:t>4</a:t>
                      </a:r>
                      <a:endParaRPr lang="en-CA" sz="1000" b="0" dirty="0">
                        <a:effectLst/>
                      </a:endParaRPr>
                    </a:p>
                  </a:txBody>
                  <a:tcPr marL="31750" marR="31750" marT="31750" marB="31750" anchor="ctr"/>
                </a:tc>
                <a:tc>
                  <a:txBody>
                    <a:bodyPr/>
                    <a:lstStyle/>
                    <a:p>
                      <a:pPr fontAlgn="ctr"/>
                      <a:r>
                        <a:rPr lang="en-CA" sz="1000" b="0" dirty="0">
                          <a:effectLst/>
                        </a:rPr>
                        <a:t>62</a:t>
                      </a:r>
                    </a:p>
                  </a:txBody>
                  <a:tcPr marL="31750" marR="31750" marT="31750" marB="31750" anchor="ctr"/>
                </a:tc>
                <a:extLst>
                  <a:ext uri="{0D108BD9-81ED-4DB2-BD59-A6C34878D82A}">
                    <a16:rowId xmlns:a16="http://schemas.microsoft.com/office/drawing/2014/main" val="1999121572"/>
                  </a:ext>
                </a:extLst>
              </a:tr>
              <a:tr h="370840">
                <a:tc>
                  <a:txBody>
                    <a:bodyPr/>
                    <a:lstStyle/>
                    <a:p>
                      <a:pPr fontAlgn="ctr"/>
                      <a:r>
                        <a:rPr lang="en-CA" sz="1000" b="0" dirty="0">
                          <a:effectLst/>
                        </a:rPr>
                        <a:t>/27</a:t>
                      </a:r>
                    </a:p>
                  </a:txBody>
                  <a:tcPr marL="31750" marR="31750" marT="31750" marB="31750" anchor="ctr"/>
                </a:tc>
                <a:tc>
                  <a:txBody>
                    <a:bodyPr/>
                    <a:lstStyle/>
                    <a:p>
                      <a:pPr fontAlgn="ctr"/>
                      <a:r>
                        <a:rPr lang="en-CA" sz="1000" b="0" dirty="0">
                          <a:effectLst/>
                        </a:rPr>
                        <a:t>255.255.255.224</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nnn</a:t>
                      </a:r>
                      <a:r>
                        <a:rPr lang="en-CA" sz="1000" b="0" dirty="0">
                          <a:effectLst/>
                          <a:latin typeface="Courier New" panose="02070309020205020404" pitchFamily="49" charset="0"/>
                          <a:cs typeface="Courier New" panose="02070309020205020404" pitchFamily="49" charset="0"/>
                        </a:rPr>
                        <a:t>hhhhh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111</a:t>
                      </a:r>
                      <a:r>
                        <a:rPr lang="en-CA" sz="1000" b="0" dirty="0">
                          <a:effectLst/>
                          <a:latin typeface="Courier New" panose="02070309020205020404" pitchFamily="49" charset="0"/>
                          <a:cs typeface="Courier New" panose="02070309020205020404" pitchFamily="49" charset="0"/>
                        </a:rPr>
                        <a:t>00000</a:t>
                      </a:r>
                    </a:p>
                  </a:txBody>
                  <a:tcPr marL="31750" marR="31750" marT="31750" marB="31750" anchor="ctr"/>
                </a:tc>
                <a:tc>
                  <a:txBody>
                    <a:bodyPr/>
                    <a:lstStyle/>
                    <a:p>
                      <a:pPr fontAlgn="ctr"/>
                      <a:r>
                        <a:rPr lang="en-CA" sz="1000" b="1" dirty="0">
                          <a:effectLst/>
                        </a:rPr>
                        <a:t>8</a:t>
                      </a:r>
                      <a:endParaRPr lang="en-CA" sz="1000" b="0" dirty="0">
                        <a:effectLst/>
                      </a:endParaRPr>
                    </a:p>
                  </a:txBody>
                  <a:tcPr marL="31750" marR="31750" marT="31750" marB="31750" anchor="ctr"/>
                </a:tc>
                <a:tc>
                  <a:txBody>
                    <a:bodyPr/>
                    <a:lstStyle/>
                    <a:p>
                      <a:pPr fontAlgn="ctr"/>
                      <a:r>
                        <a:rPr lang="en-CA" sz="1000" b="0" dirty="0">
                          <a:effectLst/>
                        </a:rPr>
                        <a:t>30</a:t>
                      </a:r>
                    </a:p>
                  </a:txBody>
                  <a:tcPr marL="31750" marR="31750" marT="31750" marB="31750" anchor="ctr"/>
                </a:tc>
                <a:extLst>
                  <a:ext uri="{0D108BD9-81ED-4DB2-BD59-A6C34878D82A}">
                    <a16:rowId xmlns:a16="http://schemas.microsoft.com/office/drawing/2014/main" val="346473952"/>
                  </a:ext>
                </a:extLst>
              </a:tr>
              <a:tr h="370840">
                <a:tc>
                  <a:txBody>
                    <a:bodyPr/>
                    <a:lstStyle/>
                    <a:p>
                      <a:pPr fontAlgn="ctr"/>
                      <a:r>
                        <a:rPr lang="en-CA" sz="1000" b="0" dirty="0">
                          <a:effectLst/>
                        </a:rPr>
                        <a:t>/28</a:t>
                      </a:r>
                    </a:p>
                  </a:txBody>
                  <a:tcPr marL="31750" marR="31750" marT="31750" marB="31750" anchor="ctr"/>
                </a:tc>
                <a:tc>
                  <a:txBody>
                    <a:bodyPr/>
                    <a:lstStyle/>
                    <a:p>
                      <a:pPr fontAlgn="ctr"/>
                      <a:r>
                        <a:rPr lang="en-CA" sz="1000" b="0" dirty="0">
                          <a:effectLst/>
                        </a:rPr>
                        <a:t>255.255.255.240</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nnnn</a:t>
                      </a:r>
                      <a:r>
                        <a:rPr lang="en-CA" sz="1000" b="0" dirty="0">
                          <a:effectLst/>
                          <a:latin typeface="Courier New" panose="02070309020205020404" pitchFamily="49" charset="0"/>
                          <a:cs typeface="Courier New" panose="02070309020205020404" pitchFamily="49" charset="0"/>
                        </a:rPr>
                        <a:t>hhhh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1111</a:t>
                      </a:r>
                      <a:r>
                        <a:rPr lang="en-CA" sz="1000" b="0" dirty="0">
                          <a:effectLst/>
                          <a:latin typeface="Courier New" panose="02070309020205020404" pitchFamily="49" charset="0"/>
                          <a:cs typeface="Courier New" panose="02070309020205020404" pitchFamily="49" charset="0"/>
                        </a:rPr>
                        <a:t>0000</a:t>
                      </a:r>
                    </a:p>
                  </a:txBody>
                  <a:tcPr marL="31750" marR="31750" marT="31750" marB="31750" anchor="ctr"/>
                </a:tc>
                <a:tc>
                  <a:txBody>
                    <a:bodyPr/>
                    <a:lstStyle/>
                    <a:p>
                      <a:pPr fontAlgn="ctr"/>
                      <a:r>
                        <a:rPr lang="en-CA" sz="1000" b="1" dirty="0">
                          <a:effectLst/>
                        </a:rPr>
                        <a:t>16</a:t>
                      </a:r>
                      <a:endParaRPr lang="en-CA" sz="1000" b="0" dirty="0">
                        <a:effectLst/>
                      </a:endParaRPr>
                    </a:p>
                  </a:txBody>
                  <a:tcPr marL="31750" marR="31750" marT="31750" marB="31750" anchor="ctr"/>
                </a:tc>
                <a:tc>
                  <a:txBody>
                    <a:bodyPr/>
                    <a:lstStyle/>
                    <a:p>
                      <a:pPr fontAlgn="ctr"/>
                      <a:r>
                        <a:rPr lang="en-CA" sz="1000" b="0" dirty="0">
                          <a:effectLst/>
                        </a:rPr>
                        <a:t>14</a:t>
                      </a:r>
                    </a:p>
                  </a:txBody>
                  <a:tcPr marL="31750" marR="31750" marT="31750" marB="31750" anchor="ctr"/>
                </a:tc>
                <a:extLst>
                  <a:ext uri="{0D108BD9-81ED-4DB2-BD59-A6C34878D82A}">
                    <a16:rowId xmlns:a16="http://schemas.microsoft.com/office/drawing/2014/main" val="1694683452"/>
                  </a:ext>
                </a:extLst>
              </a:tr>
              <a:tr h="370840">
                <a:tc>
                  <a:txBody>
                    <a:bodyPr/>
                    <a:lstStyle/>
                    <a:p>
                      <a:pPr fontAlgn="ctr"/>
                      <a:r>
                        <a:rPr lang="en-CA" sz="1000" b="0" dirty="0">
                          <a:effectLst/>
                        </a:rPr>
                        <a:t>/29</a:t>
                      </a:r>
                    </a:p>
                  </a:txBody>
                  <a:tcPr marL="31750" marR="31750" marT="31750" marB="31750" anchor="ctr"/>
                </a:tc>
                <a:tc>
                  <a:txBody>
                    <a:bodyPr/>
                    <a:lstStyle/>
                    <a:p>
                      <a:pPr fontAlgn="ctr"/>
                      <a:r>
                        <a:rPr lang="en-CA" sz="1000" b="0" dirty="0">
                          <a:effectLst/>
                        </a:rPr>
                        <a:t>255.255.255.248</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nnnnn</a:t>
                      </a:r>
                      <a:r>
                        <a:rPr lang="en-CA" sz="1000" b="0" dirty="0">
                          <a:effectLst/>
                          <a:latin typeface="Courier New" panose="02070309020205020404" pitchFamily="49" charset="0"/>
                          <a:cs typeface="Courier New" panose="02070309020205020404" pitchFamily="49" charset="0"/>
                        </a:rPr>
                        <a:t>hhh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11111</a:t>
                      </a:r>
                      <a:r>
                        <a:rPr lang="en-CA" sz="1000" b="0" dirty="0">
                          <a:effectLst/>
                          <a:latin typeface="Courier New" panose="02070309020205020404" pitchFamily="49" charset="0"/>
                          <a:cs typeface="Courier New" panose="02070309020205020404" pitchFamily="49" charset="0"/>
                        </a:rPr>
                        <a:t>000</a:t>
                      </a:r>
                    </a:p>
                  </a:txBody>
                  <a:tcPr marL="31750" marR="31750" marT="31750" marB="31750" anchor="ctr"/>
                </a:tc>
                <a:tc>
                  <a:txBody>
                    <a:bodyPr/>
                    <a:lstStyle/>
                    <a:p>
                      <a:pPr fontAlgn="ctr"/>
                      <a:r>
                        <a:rPr lang="en-CA" sz="1000" b="1" dirty="0">
                          <a:effectLst/>
                        </a:rPr>
                        <a:t>32</a:t>
                      </a:r>
                      <a:endParaRPr lang="en-CA" sz="1000" b="0" dirty="0">
                        <a:effectLst/>
                      </a:endParaRPr>
                    </a:p>
                  </a:txBody>
                  <a:tcPr marL="31750" marR="31750" marT="31750" marB="31750" anchor="ctr"/>
                </a:tc>
                <a:tc>
                  <a:txBody>
                    <a:bodyPr/>
                    <a:lstStyle/>
                    <a:p>
                      <a:pPr fontAlgn="ctr"/>
                      <a:r>
                        <a:rPr lang="en-CA" sz="1000" b="0" dirty="0">
                          <a:effectLst/>
                        </a:rPr>
                        <a:t>6</a:t>
                      </a:r>
                    </a:p>
                  </a:txBody>
                  <a:tcPr marL="31750" marR="31750" marT="31750" marB="31750" anchor="ctr"/>
                </a:tc>
                <a:extLst>
                  <a:ext uri="{0D108BD9-81ED-4DB2-BD59-A6C34878D82A}">
                    <a16:rowId xmlns:a16="http://schemas.microsoft.com/office/drawing/2014/main" val="2090259769"/>
                  </a:ext>
                </a:extLst>
              </a:tr>
              <a:tr h="370840">
                <a:tc>
                  <a:txBody>
                    <a:bodyPr/>
                    <a:lstStyle/>
                    <a:p>
                      <a:pPr fontAlgn="ctr"/>
                      <a:r>
                        <a:rPr lang="en-CA" sz="1000" b="0" dirty="0">
                          <a:effectLst/>
                        </a:rPr>
                        <a:t>/30</a:t>
                      </a:r>
                    </a:p>
                  </a:txBody>
                  <a:tcPr marL="31750" marR="31750" marT="31750" marB="31750" anchor="ctr"/>
                </a:tc>
                <a:tc>
                  <a:txBody>
                    <a:bodyPr/>
                    <a:lstStyle/>
                    <a:p>
                      <a:pPr fontAlgn="ctr"/>
                      <a:r>
                        <a:rPr lang="en-CA" sz="1000" b="0" dirty="0">
                          <a:effectLst/>
                        </a:rPr>
                        <a:t>255.255.255.252</a:t>
                      </a:r>
                    </a:p>
                  </a:txBody>
                  <a:tcPr marL="31750" marR="31750" marT="31750" marB="31750" anchor="ctr"/>
                </a:tc>
                <a:tc>
                  <a:txBody>
                    <a:bodyPr/>
                    <a:lstStyle/>
                    <a:p>
                      <a:pPr rtl="0" fontAlgn="ctr"/>
                      <a:r>
                        <a:rPr lang="en-CA" sz="1000" b="0" dirty="0">
                          <a:effectLst/>
                          <a:latin typeface="Courier New" panose="02070309020205020404" pitchFamily="49" charset="0"/>
                          <a:cs typeface="Courier New" panose="02070309020205020404" pitchFamily="49" charset="0"/>
                        </a:rPr>
                        <a:t>nnnnnnnn.nnnnnnnn.nnnnnnnn.</a:t>
                      </a:r>
                      <a:r>
                        <a:rPr lang="en-CA" sz="1000" b="1" dirty="0">
                          <a:effectLst/>
                          <a:latin typeface="Courier New" panose="02070309020205020404" pitchFamily="49" charset="0"/>
                          <a:cs typeface="Courier New" panose="02070309020205020404" pitchFamily="49" charset="0"/>
                        </a:rPr>
                        <a:t>nnnnnn</a:t>
                      </a:r>
                      <a:r>
                        <a:rPr lang="en-CA" sz="1000" b="0" dirty="0">
                          <a:effectLst/>
                          <a:latin typeface="Courier New" panose="02070309020205020404" pitchFamily="49" charset="0"/>
                          <a:cs typeface="Courier New" panose="02070309020205020404" pitchFamily="49" charset="0"/>
                        </a:rPr>
                        <a:t>hh</a:t>
                      </a:r>
                      <a:br>
                        <a:rPr lang="en-CA" sz="1000" b="0" dirty="0">
                          <a:effectLst/>
                          <a:latin typeface="Courier New" panose="02070309020205020404" pitchFamily="49" charset="0"/>
                          <a:cs typeface="Courier New" panose="02070309020205020404" pitchFamily="49" charset="0"/>
                        </a:rPr>
                      </a:br>
                      <a:r>
                        <a:rPr lang="en-CA" sz="1000" b="0" dirty="0">
                          <a:effectLst/>
                          <a:latin typeface="Courier New" panose="02070309020205020404" pitchFamily="49" charset="0"/>
                          <a:cs typeface="Courier New" panose="02070309020205020404" pitchFamily="49" charset="0"/>
                        </a:rPr>
                        <a:t>11111111.11111111.11111111.</a:t>
                      </a:r>
                      <a:r>
                        <a:rPr lang="en-CA" sz="1000" b="1" dirty="0">
                          <a:effectLst/>
                          <a:latin typeface="Courier New" panose="02070309020205020404" pitchFamily="49" charset="0"/>
                          <a:cs typeface="Courier New" panose="02070309020205020404" pitchFamily="49" charset="0"/>
                        </a:rPr>
                        <a:t>111111</a:t>
                      </a:r>
                      <a:r>
                        <a:rPr lang="en-CA" sz="1000" b="0" dirty="0">
                          <a:effectLst/>
                          <a:latin typeface="Courier New" panose="02070309020205020404" pitchFamily="49" charset="0"/>
                          <a:cs typeface="Courier New" panose="02070309020205020404" pitchFamily="49" charset="0"/>
                        </a:rPr>
                        <a:t>00</a:t>
                      </a:r>
                    </a:p>
                  </a:txBody>
                  <a:tcPr marL="31750" marR="31750" marT="31750" marB="31750" anchor="ctr"/>
                </a:tc>
                <a:tc>
                  <a:txBody>
                    <a:bodyPr/>
                    <a:lstStyle/>
                    <a:p>
                      <a:pPr fontAlgn="ctr"/>
                      <a:r>
                        <a:rPr lang="en-CA" sz="1000" b="1" dirty="0">
                          <a:effectLst/>
                        </a:rPr>
                        <a:t>64</a:t>
                      </a:r>
                      <a:endParaRPr lang="en-CA" sz="1000" b="0" dirty="0">
                        <a:effectLst/>
                      </a:endParaRPr>
                    </a:p>
                  </a:txBody>
                  <a:tcPr marL="31750" marR="31750" marT="31750" marB="31750" anchor="ctr"/>
                </a:tc>
                <a:tc>
                  <a:txBody>
                    <a:bodyPr/>
                    <a:lstStyle/>
                    <a:p>
                      <a:pPr fontAlgn="ctr"/>
                      <a:r>
                        <a:rPr lang="en-CA" sz="1000" b="0" dirty="0">
                          <a:effectLst/>
                        </a:rPr>
                        <a:t>2</a:t>
                      </a:r>
                    </a:p>
                  </a:txBody>
                  <a:tcPr marL="31750" marR="31750" marT="31750" marB="31750" anchor="ctr"/>
                </a:tc>
                <a:extLst>
                  <a:ext uri="{0D108BD9-81ED-4DB2-BD59-A6C34878D82A}">
                    <a16:rowId xmlns:a16="http://schemas.microsoft.com/office/drawing/2014/main" val="4211026032"/>
                  </a:ext>
                </a:extLst>
              </a:tr>
            </a:tbl>
          </a:graphicData>
        </a:graphic>
      </p:graphicFrame>
      <p:cxnSp>
        <p:nvCxnSpPr>
          <p:cNvPr id="10" name="Connector: Elbow 9">
            <a:extLst>
              <a:ext uri="{FF2B5EF4-FFF2-40B4-BE49-F238E27FC236}">
                <a16:creationId xmlns:a16="http://schemas.microsoft.com/office/drawing/2014/main" id="{52049570-73E8-4725-BB39-4CAE9ED89E03}"/>
              </a:ext>
            </a:extLst>
          </p:cNvPr>
          <p:cNvCxnSpPr>
            <a:cxnSpLocks/>
          </p:cNvCxnSpPr>
          <p:nvPr/>
        </p:nvCxnSpPr>
        <p:spPr>
          <a:xfrm>
            <a:off x="6019800" y="1304168"/>
            <a:ext cx="1516380" cy="602479"/>
          </a:xfrm>
          <a:prstGeom prst="bentConnector2">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or: Elbow 12">
            <a:extLst>
              <a:ext uri="{FF2B5EF4-FFF2-40B4-BE49-F238E27FC236}">
                <a16:creationId xmlns:a16="http://schemas.microsoft.com/office/drawing/2014/main" id="{FFFCA02D-B099-4C7E-83CA-8A71906FCE6C}"/>
              </a:ext>
            </a:extLst>
          </p:cNvPr>
          <p:cNvCxnSpPr>
            <a:cxnSpLocks/>
          </p:cNvCxnSpPr>
          <p:nvPr/>
        </p:nvCxnSpPr>
        <p:spPr>
          <a:xfrm>
            <a:off x="4709160" y="1605407"/>
            <a:ext cx="2119081" cy="301240"/>
          </a:xfrm>
          <a:prstGeom prst="bentConnector2">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07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to Meet Requirements</a:t>
            </a:r>
            <a:br>
              <a:rPr lang="en-US" dirty="0"/>
            </a:br>
            <a:r>
              <a:rPr lang="en-US" sz="2400" dirty="0"/>
              <a:t>Example: Efficient IPv4 Subnetting</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2" y="855419"/>
            <a:ext cx="4709280" cy="3073946"/>
          </a:xfrm>
        </p:spPr>
        <p:txBody>
          <a:bodyPr/>
          <a:lstStyle/>
          <a:p>
            <a:pPr marL="342900" indent="-342900" algn="l">
              <a:buFont typeface="Arial" panose="020B0604020202020204" pitchFamily="34" charset="0"/>
              <a:buChar char="•"/>
            </a:pPr>
            <a:r>
              <a:rPr lang="en-CA" sz="1600" dirty="0">
                <a:solidFill>
                  <a:srgbClr val="000000"/>
                </a:solidFill>
              </a:rPr>
              <a:t>In this example, corporate headquarters has been allocated a public network address of 172.16.0.0/22 (10 host bits) by its ISP providing 1,022 host addresses.</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There are five sites and therefore five internet connections which means the organization requires 10 subnets with the largest subnet requires 40 addresses.</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It allocated 10 subnets with a /26 (i.e., 255.255.255.192) subnet mask.</a:t>
            </a: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E326F2B6-A5EE-4BC1-9196-BEEE11210114}"/>
              </a:ext>
            </a:extLst>
          </p:cNvPr>
          <p:cNvPicPr>
            <a:picLocks noChangeAspect="1"/>
          </p:cNvPicPr>
          <p:nvPr/>
        </p:nvPicPr>
        <p:blipFill>
          <a:blip r:embed="rId3"/>
          <a:stretch>
            <a:fillRect/>
          </a:stretch>
        </p:blipFill>
        <p:spPr>
          <a:xfrm>
            <a:off x="5600700" y="925762"/>
            <a:ext cx="3031600" cy="1088497"/>
          </a:xfrm>
          <a:prstGeom prst="rect">
            <a:avLst/>
          </a:prstGeom>
        </p:spPr>
      </p:pic>
      <p:pic>
        <p:nvPicPr>
          <p:cNvPr id="5" name="Picture 4">
            <a:extLst>
              <a:ext uri="{FF2B5EF4-FFF2-40B4-BE49-F238E27FC236}">
                <a16:creationId xmlns:a16="http://schemas.microsoft.com/office/drawing/2014/main" id="{A4D967D5-2BEE-4CAF-BF74-C8F6AFDA0F51}"/>
              </a:ext>
            </a:extLst>
          </p:cNvPr>
          <p:cNvPicPr>
            <a:picLocks noChangeAspect="1"/>
          </p:cNvPicPr>
          <p:nvPr/>
        </p:nvPicPr>
        <p:blipFill>
          <a:blip r:embed="rId4"/>
          <a:stretch>
            <a:fillRect/>
          </a:stretch>
        </p:blipFill>
        <p:spPr>
          <a:xfrm>
            <a:off x="5273229" y="2208184"/>
            <a:ext cx="3616498" cy="2406479"/>
          </a:xfrm>
          <a:prstGeom prst="rect">
            <a:avLst/>
          </a:prstGeom>
        </p:spPr>
      </p:pic>
    </p:spTree>
    <p:extLst>
      <p:ext uri="{BB962C8B-B14F-4D97-AF65-F5344CB8AC3E}">
        <p14:creationId xmlns:p14="http://schemas.microsoft.com/office/powerpoint/2010/main" val="2088203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Subnet to Meet Requirements</a:t>
            </a:r>
            <a:br>
              <a:rPr lang="en-US" dirty="0"/>
            </a:br>
            <a:r>
              <a:rPr lang="en-US" sz="2400" dirty="0"/>
              <a:t>Packet Tracer – Subnetting Scenario</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3073946"/>
          </a:xfrm>
        </p:spPr>
        <p:txBody>
          <a:bodyPr/>
          <a:lstStyle/>
          <a:p>
            <a:pPr marL="0" indent="0" algn="l">
              <a:spcBef>
                <a:spcPts val="0"/>
              </a:spcBef>
            </a:pPr>
            <a:r>
              <a:rPr lang="en-US" sz="1600" dirty="0">
                <a:solidFill>
                  <a:srgbClr val="000000"/>
                </a:solidFill>
              </a:rPr>
              <a:t>In this Packet Tracer, you will do the following:</a:t>
            </a:r>
          </a:p>
          <a:p>
            <a:pPr marL="0" indent="0" algn="l">
              <a:spcBef>
                <a:spcPts val="0"/>
              </a:spcBef>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Design an IP Addressing Scheme</a:t>
            </a: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Assign IP Addresses to Network Devices and Verify Connectivity</a:t>
            </a:r>
          </a:p>
          <a:p>
            <a:pPr marL="342900" indent="-342900" algn="l">
              <a:buFont typeface="Arial" panose="020B0604020202020204" pitchFamily="34" charset="0"/>
              <a:buChar char="•"/>
            </a:pPr>
            <a:endParaRPr lang="en-US" sz="1600" dirty="0">
              <a:solidFill>
                <a:srgbClr val="000000"/>
              </a:solidFill>
            </a:endParaRPr>
          </a:p>
        </p:txBody>
      </p:sp>
    </p:spTree>
    <p:extLst>
      <p:ext uri="{BB962C8B-B14F-4D97-AF65-F5344CB8AC3E}">
        <p14:creationId xmlns:p14="http://schemas.microsoft.com/office/powerpoint/2010/main" val="1898786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11.8 </a:t>
            </a:r>
            <a:r>
              <a:rPr lang="en-CA" dirty="0">
                <a:solidFill>
                  <a:schemeClr val="accent5">
                    <a:lumMod val="40000"/>
                    <a:lumOff val="60000"/>
                  </a:schemeClr>
                </a:solidFill>
              </a:rPr>
              <a:t>VLSM</a:t>
            </a:r>
            <a:br>
              <a:rPr lang="en-CA" dirty="0">
                <a:solidFill>
                  <a:schemeClr val="accent5">
                    <a:lumMod val="40000"/>
                    <a:lumOff val="60000"/>
                  </a:schemeClr>
                </a:solidFill>
              </a:rPr>
            </a:b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616898405"/>
      </p:ext>
    </p:extLst>
  </p:cSld>
  <p:clrMapOvr>
    <a:masterClrMapping/>
  </p:clrMapOvr>
  <p:transition spd="slow">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VLSM</a:t>
            </a:r>
            <a:br>
              <a:rPr lang="en-US" dirty="0"/>
            </a:br>
            <a:r>
              <a:rPr lang="en-US" sz="2400" dirty="0"/>
              <a:t>Video – VLSM Basics</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3073946"/>
          </a:xfrm>
        </p:spPr>
        <p:txBody>
          <a:bodyPr/>
          <a:lstStyle/>
          <a:p>
            <a:pPr marL="342900" indent="-342900" algn="l">
              <a:buFont typeface="Arial" panose="020B0604020202020204" pitchFamily="34" charset="0"/>
              <a:buChar char="•"/>
            </a:pPr>
            <a:r>
              <a:rPr lang="en-US" sz="1600" dirty="0">
                <a:solidFill>
                  <a:srgbClr val="000000"/>
                </a:solidFill>
              </a:rPr>
              <a:t>This video will explain VLSM basics.</a:t>
            </a:r>
          </a:p>
        </p:txBody>
      </p:sp>
    </p:spTree>
    <p:extLst>
      <p:ext uri="{BB962C8B-B14F-4D97-AF65-F5344CB8AC3E}">
        <p14:creationId xmlns:p14="http://schemas.microsoft.com/office/powerpoint/2010/main" val="635394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VLSM</a:t>
            </a:r>
            <a:br>
              <a:rPr lang="en-US" dirty="0"/>
            </a:br>
            <a:r>
              <a:rPr lang="en-US" sz="2400" dirty="0"/>
              <a:t>Video – VLSM Example</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3073946"/>
          </a:xfrm>
        </p:spPr>
        <p:txBody>
          <a:bodyPr/>
          <a:lstStyle/>
          <a:p>
            <a:pPr marL="342900" indent="-342900" algn="l">
              <a:buFont typeface="Arial" panose="020B0604020202020204" pitchFamily="34" charset="0"/>
              <a:buChar char="•"/>
            </a:pPr>
            <a:r>
              <a:rPr lang="en-US" sz="1600" dirty="0">
                <a:solidFill>
                  <a:srgbClr val="000000"/>
                </a:solidFill>
              </a:rPr>
              <a:t>This video will demonstrate creating subnets specific to the needs of the network.</a:t>
            </a:r>
          </a:p>
        </p:txBody>
      </p:sp>
    </p:spTree>
    <p:extLst>
      <p:ext uri="{BB962C8B-B14F-4D97-AF65-F5344CB8AC3E}">
        <p14:creationId xmlns:p14="http://schemas.microsoft.com/office/powerpoint/2010/main" val="185747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Packet Tracer Physical Mode Activities</a:t>
            </a:r>
          </a:p>
        </p:txBody>
      </p:sp>
      <p:sp>
        <p:nvSpPr>
          <p:cNvPr id="4" name="Rectangle 34">
            <a:extLst>
              <a:ext uri="{FF2B5EF4-FFF2-40B4-BE49-F238E27FC236}">
                <a16:creationId xmlns:a16="http://schemas.microsoft.com/office/drawing/2014/main" id="{08FDDB5E-A0F2-A445-A3E2-506D151576AB}"/>
              </a:ext>
            </a:extLst>
          </p:cNvPr>
          <p:cNvSpPr txBox="1">
            <a:spLocks noChangeArrowheads="1"/>
          </p:cNvSpPr>
          <p:nvPr/>
        </p:nvSpPr>
        <p:spPr bwMode="auto">
          <a:xfrm>
            <a:off x="132715" y="982690"/>
            <a:ext cx="8878570" cy="3643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spcBef>
                <a:spcPct val="30000"/>
              </a:spcBef>
              <a:buFont typeface="Arial" panose="020B0604020202020204" pitchFamily="34" charset="0"/>
              <a:buChar char="•"/>
            </a:pPr>
            <a:r>
              <a:rPr lang="en-US" dirty="0"/>
              <a:t>These activities are completed using Packet Tracer in Physical Mode. </a:t>
            </a:r>
          </a:p>
          <a:p>
            <a:pPr>
              <a:spcBef>
                <a:spcPct val="30000"/>
              </a:spcBef>
              <a:buFont typeface="Arial" panose="020B0604020202020204" pitchFamily="34" charset="0"/>
              <a:buChar char="•"/>
            </a:pPr>
            <a:r>
              <a:rPr lang="en-US" dirty="0"/>
              <a:t>They are designed to emulate the corresponding Labs. </a:t>
            </a:r>
          </a:p>
          <a:p>
            <a:pPr>
              <a:spcBef>
                <a:spcPct val="30000"/>
              </a:spcBef>
              <a:buFont typeface="Arial" panose="020B0604020202020204" pitchFamily="34" charset="0"/>
              <a:buChar char="•"/>
            </a:pPr>
            <a:r>
              <a:rPr lang="en-US" dirty="0"/>
              <a:t>They can be used instead of the lab when access to physical equipment is not possible. </a:t>
            </a:r>
          </a:p>
          <a:p>
            <a:pPr>
              <a:spcBef>
                <a:spcPct val="30000"/>
              </a:spcBef>
              <a:buFont typeface="Arial" panose="020B0604020202020204" pitchFamily="34" charset="0"/>
              <a:buChar char="•"/>
            </a:pPr>
            <a:r>
              <a:rPr lang="en-US" dirty="0"/>
              <a:t>These activities often do not have the level of scaffolding that is present in PT activities that immediately precede these activities.</a:t>
            </a:r>
          </a:p>
          <a:p>
            <a:pPr marL="0" indent="0">
              <a:spcBef>
                <a:spcPct val="30000"/>
              </a:spcBef>
              <a:buFont typeface="Wingdings" panose="05000000000000000000" pitchFamily="2" charset="2"/>
              <a:buNone/>
            </a:pPr>
            <a:endParaRPr lang="en-US" dirty="0"/>
          </a:p>
          <a:p>
            <a:pPr>
              <a:spcBef>
                <a:spcPct val="30000"/>
              </a:spcBef>
            </a:pPr>
            <a:endParaRPr lang="en-US" dirty="0"/>
          </a:p>
        </p:txBody>
      </p:sp>
    </p:spTree>
    <p:custDataLst>
      <p:tags r:id="rId1"/>
    </p:custDataLst>
    <p:extLst>
      <p:ext uri="{BB962C8B-B14F-4D97-AF65-F5344CB8AC3E}">
        <p14:creationId xmlns:p14="http://schemas.microsoft.com/office/powerpoint/2010/main" val="2278866781"/>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VLSM</a:t>
            </a:r>
            <a:br>
              <a:rPr lang="en-US" dirty="0"/>
            </a:br>
            <a:r>
              <a:rPr lang="en-US" sz="2400" dirty="0"/>
              <a:t>IPv4 Address Conservation</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1510709"/>
          </a:xfrm>
        </p:spPr>
        <p:txBody>
          <a:bodyPr/>
          <a:lstStyle/>
          <a:p>
            <a:pPr marL="0" indent="0" algn="l"/>
            <a:r>
              <a:rPr lang="en-US" sz="1600" dirty="0">
                <a:solidFill>
                  <a:srgbClr val="000000"/>
                </a:solidFill>
              </a:rPr>
              <a:t>Given the topology, 7 subnets are required (i.e, four LANs and three WAN links) and the largest number of host is in Building D with 28 hosts.</a:t>
            </a:r>
          </a:p>
          <a:p>
            <a:pPr marL="342900" indent="-342900" algn="l">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r>
              <a:rPr lang="en-US" sz="1600" dirty="0">
                <a:solidFill>
                  <a:srgbClr val="000000"/>
                </a:solidFill>
              </a:rPr>
              <a:t>A /27 mask would provide 8 subnets of 30 host IP addresses and therefore support this topology.</a:t>
            </a:r>
          </a:p>
          <a:p>
            <a:pPr marL="342900" indent="-342900" algn="l">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3D6B421B-63BE-47B3-B5D3-2A12580CC07D}"/>
              </a:ext>
            </a:extLst>
          </p:cNvPr>
          <p:cNvPicPr>
            <a:picLocks noChangeAspect="1"/>
          </p:cNvPicPr>
          <p:nvPr/>
        </p:nvPicPr>
        <p:blipFill>
          <a:blip r:embed="rId3"/>
          <a:stretch>
            <a:fillRect/>
          </a:stretch>
        </p:blipFill>
        <p:spPr>
          <a:xfrm>
            <a:off x="1730096" y="2771225"/>
            <a:ext cx="5683805" cy="1542972"/>
          </a:xfrm>
          <a:prstGeom prst="rect">
            <a:avLst/>
          </a:prstGeom>
        </p:spPr>
      </p:pic>
    </p:spTree>
    <p:extLst>
      <p:ext uri="{BB962C8B-B14F-4D97-AF65-F5344CB8AC3E}">
        <p14:creationId xmlns:p14="http://schemas.microsoft.com/office/powerpoint/2010/main" val="3774275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VLSM</a:t>
            </a:r>
            <a:br>
              <a:rPr lang="en-US" dirty="0"/>
            </a:br>
            <a:r>
              <a:rPr lang="en-US" sz="2400" dirty="0"/>
              <a:t>IPv4 Address Conservation (Cont.)</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6091377" cy="944845"/>
          </a:xfrm>
        </p:spPr>
        <p:txBody>
          <a:bodyPr/>
          <a:lstStyle/>
          <a:p>
            <a:pPr marL="0" indent="0" algn="l"/>
            <a:r>
              <a:rPr lang="en-CA" sz="1600" dirty="0">
                <a:solidFill>
                  <a:srgbClr val="000000"/>
                </a:solidFill>
              </a:rPr>
              <a:t>However, the point-to-point WAN links only require two addresses and therefore waste 28 addresses each for a total of 84 unused addresses.</a:t>
            </a:r>
          </a:p>
          <a:p>
            <a:pPr marL="342900" indent="-342900" algn="l">
              <a:buFont typeface="Arial" panose="020B0604020202020204" pitchFamily="34" charset="0"/>
              <a:buChar char="•"/>
            </a:pP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pic>
        <p:nvPicPr>
          <p:cNvPr id="5" name="Picture 4">
            <a:extLst>
              <a:ext uri="{FF2B5EF4-FFF2-40B4-BE49-F238E27FC236}">
                <a16:creationId xmlns:a16="http://schemas.microsoft.com/office/drawing/2014/main" id="{3739215E-8970-45B2-8162-265CF46FAA0E}"/>
              </a:ext>
            </a:extLst>
          </p:cNvPr>
          <p:cNvPicPr>
            <a:picLocks noChangeAspect="1"/>
          </p:cNvPicPr>
          <p:nvPr/>
        </p:nvPicPr>
        <p:blipFill>
          <a:blip r:embed="rId3"/>
          <a:stretch>
            <a:fillRect/>
          </a:stretch>
        </p:blipFill>
        <p:spPr>
          <a:xfrm>
            <a:off x="6632093" y="731837"/>
            <a:ext cx="2221789" cy="944845"/>
          </a:xfrm>
          <a:prstGeom prst="rect">
            <a:avLst/>
          </a:prstGeom>
        </p:spPr>
      </p:pic>
      <p:pic>
        <p:nvPicPr>
          <p:cNvPr id="2" name="Picture 1">
            <a:extLst>
              <a:ext uri="{FF2B5EF4-FFF2-40B4-BE49-F238E27FC236}">
                <a16:creationId xmlns:a16="http://schemas.microsoft.com/office/drawing/2014/main" id="{3D6B421B-63BE-47B3-B5D3-2A12580CC07D}"/>
              </a:ext>
            </a:extLst>
          </p:cNvPr>
          <p:cNvPicPr>
            <a:picLocks noChangeAspect="1"/>
          </p:cNvPicPr>
          <p:nvPr/>
        </p:nvPicPr>
        <p:blipFill>
          <a:blip r:embed="rId4"/>
          <a:stretch>
            <a:fillRect/>
          </a:stretch>
        </p:blipFill>
        <p:spPr>
          <a:xfrm>
            <a:off x="1730097" y="1800264"/>
            <a:ext cx="5683805" cy="1542972"/>
          </a:xfrm>
          <a:prstGeom prst="rect">
            <a:avLst/>
          </a:prstGeom>
        </p:spPr>
      </p:pic>
      <p:sp>
        <p:nvSpPr>
          <p:cNvPr id="6" name="Content Placeholder 3">
            <a:extLst>
              <a:ext uri="{FF2B5EF4-FFF2-40B4-BE49-F238E27FC236}">
                <a16:creationId xmlns:a16="http://schemas.microsoft.com/office/drawing/2014/main" id="{C9D0A209-0C20-474A-8988-82BCE662C636}"/>
              </a:ext>
            </a:extLst>
          </p:cNvPr>
          <p:cNvSpPr txBox="1">
            <a:spLocks/>
          </p:cNvSpPr>
          <p:nvPr/>
        </p:nvSpPr>
        <p:spPr>
          <a:xfrm>
            <a:off x="431971" y="3343237"/>
            <a:ext cx="8280058" cy="1304964"/>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lang="en-US" sz="2000" b="0" i="0" kern="1200" baseline="0">
                <a:solidFill>
                  <a:schemeClr val="bg1"/>
                </a:solidFill>
                <a:latin typeface="+mn-lt"/>
                <a:ea typeface="ＭＳ Ｐゴシック" charset="0"/>
                <a:cs typeface="CiscoSans ExtraLight"/>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indent="-342900" algn="l">
              <a:buFont typeface="Arial" panose="020B0604020202020204" pitchFamily="34" charset="0"/>
              <a:buChar char="•"/>
            </a:pPr>
            <a:r>
              <a:rPr lang="en-CA" sz="1600" dirty="0">
                <a:solidFill>
                  <a:srgbClr val="000000"/>
                </a:solidFill>
              </a:rPr>
              <a:t>Applying a traditional subnetting scheme to this scenario is not very efficient and is wasteful.</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VLSM was developed to avoid wasting addresses by enabling us to subnet a subnet.</a:t>
            </a:r>
          </a:p>
        </p:txBody>
      </p:sp>
    </p:spTree>
    <p:extLst>
      <p:ext uri="{BB962C8B-B14F-4D97-AF65-F5344CB8AC3E}">
        <p14:creationId xmlns:p14="http://schemas.microsoft.com/office/powerpoint/2010/main" val="2017126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VLSM</a:t>
            </a:r>
            <a:br>
              <a:rPr lang="en-US" dirty="0"/>
            </a:br>
            <a:r>
              <a:rPr lang="en-US" sz="2400" dirty="0"/>
              <a:t>VLSM</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215154" y="855420"/>
            <a:ext cx="5519249" cy="2411390"/>
          </a:xfrm>
        </p:spPr>
        <p:txBody>
          <a:bodyPr/>
          <a:lstStyle/>
          <a:p>
            <a:pPr marL="342900" indent="-342900" algn="l">
              <a:buFont typeface="Arial" panose="020B0604020202020204" pitchFamily="34" charset="0"/>
              <a:buChar char="•"/>
            </a:pPr>
            <a:r>
              <a:rPr lang="en-CA" sz="1600" dirty="0">
                <a:solidFill>
                  <a:srgbClr val="000000"/>
                </a:solidFill>
              </a:rPr>
              <a:t>The left side displays the traditional subnetting scheme (i.e., the same subnet mask) while the right side illustrates how VLSM can be used to subnet a subnet and divided the last subnet into eight /30 subnets.</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When using VLSM, always begin by satisfying the host requirements of the largest subnet and continue subnetting until the host requirements of the smallest subnet are satisfied.</a:t>
            </a:r>
          </a:p>
          <a:p>
            <a:pPr marL="342900" indent="-342900" algn="l">
              <a:buFont typeface="Arial" panose="020B0604020202020204" pitchFamily="34" charset="0"/>
              <a:buChar char="•"/>
            </a:pPr>
            <a:endParaRPr lang="en-CA" sz="1600" dirty="0">
              <a:solidFill>
                <a:srgbClr val="000000"/>
              </a:solidFill>
            </a:endParaRPr>
          </a:p>
          <a:p>
            <a:pPr marL="342900" indent="-342900" algn="l">
              <a:buFont typeface="Arial" panose="020B0604020202020204" pitchFamily="34" charset="0"/>
              <a:buChar char="•"/>
            </a:pPr>
            <a:r>
              <a:rPr lang="en-CA" sz="1600" dirty="0">
                <a:solidFill>
                  <a:srgbClr val="000000"/>
                </a:solidFill>
              </a:rPr>
              <a:t>The resulting topology with VLSM applied.</a:t>
            </a:r>
          </a:p>
        </p:txBody>
      </p:sp>
      <p:pic>
        <p:nvPicPr>
          <p:cNvPr id="9" name="Picture 8">
            <a:extLst>
              <a:ext uri="{FF2B5EF4-FFF2-40B4-BE49-F238E27FC236}">
                <a16:creationId xmlns:a16="http://schemas.microsoft.com/office/drawing/2014/main" id="{1C165FDB-636B-41FC-BD50-01D67FA8F4AC}"/>
              </a:ext>
            </a:extLst>
          </p:cNvPr>
          <p:cNvPicPr>
            <a:picLocks noChangeAspect="1"/>
          </p:cNvPicPr>
          <p:nvPr/>
        </p:nvPicPr>
        <p:blipFill>
          <a:blip r:embed="rId3"/>
          <a:stretch>
            <a:fillRect/>
          </a:stretch>
        </p:blipFill>
        <p:spPr>
          <a:xfrm>
            <a:off x="5884531" y="941078"/>
            <a:ext cx="3199159" cy="1960964"/>
          </a:xfrm>
          <a:prstGeom prst="rect">
            <a:avLst/>
          </a:prstGeom>
        </p:spPr>
      </p:pic>
      <p:pic>
        <p:nvPicPr>
          <p:cNvPr id="8" name="Picture 7">
            <a:extLst>
              <a:ext uri="{FF2B5EF4-FFF2-40B4-BE49-F238E27FC236}">
                <a16:creationId xmlns:a16="http://schemas.microsoft.com/office/drawing/2014/main" id="{7745AD4C-7A7F-4FE5-B2F2-0DE8D4398B37}"/>
              </a:ext>
            </a:extLst>
          </p:cNvPr>
          <p:cNvPicPr>
            <a:picLocks noChangeAspect="1"/>
          </p:cNvPicPr>
          <p:nvPr/>
        </p:nvPicPr>
        <p:blipFill>
          <a:blip r:embed="rId4"/>
          <a:stretch>
            <a:fillRect/>
          </a:stretch>
        </p:blipFill>
        <p:spPr>
          <a:xfrm>
            <a:off x="4632308" y="3313944"/>
            <a:ext cx="4484235" cy="1438970"/>
          </a:xfrm>
          <a:prstGeom prst="rect">
            <a:avLst/>
          </a:prstGeom>
        </p:spPr>
      </p:pic>
    </p:spTree>
    <p:extLst>
      <p:ext uri="{BB962C8B-B14F-4D97-AF65-F5344CB8AC3E}">
        <p14:creationId xmlns:p14="http://schemas.microsoft.com/office/powerpoint/2010/main" val="31086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VLSM</a:t>
            </a:r>
            <a:br>
              <a:rPr lang="en-US" dirty="0"/>
            </a:br>
            <a:r>
              <a:rPr lang="en-US" sz="2400" dirty="0"/>
              <a:t>VLSM Topology Address Assignment</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788446"/>
          </a:xfrm>
        </p:spPr>
        <p:txBody>
          <a:bodyPr/>
          <a:lstStyle/>
          <a:p>
            <a:pPr marL="342900" indent="-342900" algn="l">
              <a:buFont typeface="Arial" panose="020B0604020202020204" pitchFamily="34" charset="0"/>
              <a:buChar char="•"/>
            </a:pPr>
            <a:r>
              <a:rPr lang="en-CA" sz="1600" dirty="0">
                <a:solidFill>
                  <a:srgbClr val="000000"/>
                </a:solidFill>
              </a:rPr>
              <a:t>Using VLSM subnets, the LAN and inter-router networks can be addressed without unnecessary waste as shown in the logical topology diagram.</a:t>
            </a:r>
          </a:p>
          <a:p>
            <a:pPr marL="342900" indent="-342900" algn="l">
              <a:buFont typeface="Arial" panose="020B0604020202020204" pitchFamily="34" charset="0"/>
              <a:buChar char="•"/>
            </a:pPr>
            <a:endParaRPr lang="en-CA" sz="1600" dirty="0">
              <a:solidFill>
                <a:srgbClr val="000000"/>
              </a:solidFill>
            </a:endParaRPr>
          </a:p>
        </p:txBody>
      </p:sp>
      <p:pic>
        <p:nvPicPr>
          <p:cNvPr id="2" name="Picture 1">
            <a:extLst>
              <a:ext uri="{FF2B5EF4-FFF2-40B4-BE49-F238E27FC236}">
                <a16:creationId xmlns:a16="http://schemas.microsoft.com/office/drawing/2014/main" id="{682F67DF-F387-422D-A1F1-5FB6AE72223B}"/>
              </a:ext>
            </a:extLst>
          </p:cNvPr>
          <p:cNvPicPr>
            <a:picLocks noChangeAspect="1"/>
          </p:cNvPicPr>
          <p:nvPr/>
        </p:nvPicPr>
        <p:blipFill>
          <a:blip r:embed="rId3"/>
          <a:stretch>
            <a:fillRect/>
          </a:stretch>
        </p:blipFill>
        <p:spPr>
          <a:xfrm>
            <a:off x="984799" y="1700427"/>
            <a:ext cx="7174401" cy="2753604"/>
          </a:xfrm>
          <a:prstGeom prst="rect">
            <a:avLst/>
          </a:prstGeom>
        </p:spPr>
      </p:pic>
    </p:spTree>
    <p:extLst>
      <p:ext uri="{BB962C8B-B14F-4D97-AF65-F5344CB8AC3E}">
        <p14:creationId xmlns:p14="http://schemas.microsoft.com/office/powerpoint/2010/main" val="109721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11.9 </a:t>
            </a:r>
            <a:r>
              <a:rPr lang="en-CA" dirty="0">
                <a:solidFill>
                  <a:schemeClr val="accent5">
                    <a:lumMod val="40000"/>
                    <a:lumOff val="60000"/>
                  </a:schemeClr>
                </a:solidFill>
              </a:rPr>
              <a:t>Structured Design</a:t>
            </a:r>
            <a:br>
              <a:rPr lang="en-CA" dirty="0">
                <a:solidFill>
                  <a:schemeClr val="accent5">
                    <a:lumMod val="40000"/>
                    <a:lumOff val="60000"/>
                  </a:schemeClr>
                </a:solidFill>
              </a:rPr>
            </a:b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3214535095"/>
      </p:ext>
    </p:extLst>
  </p:cSld>
  <p:clrMapOvr>
    <a:masterClrMapping/>
  </p:clrMapOvr>
  <p:transition spd="slow">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Structured Design</a:t>
            </a:r>
            <a:br>
              <a:rPr lang="en-US" dirty="0"/>
            </a:br>
            <a:r>
              <a:rPr lang="en-US" sz="2400" dirty="0"/>
              <a:t>IPv4 Network Address Planning</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3073946"/>
          </a:xfrm>
        </p:spPr>
        <p:txBody>
          <a:bodyPr/>
          <a:lstStyle/>
          <a:p>
            <a:pPr marL="0" indent="0" algn="l"/>
            <a:r>
              <a:rPr lang="en-CA" sz="1600" dirty="0">
                <a:solidFill>
                  <a:srgbClr val="000000"/>
                </a:solidFill>
              </a:rPr>
              <a:t>IP network planning is crucial to develop a scalable solution to an enterprise network. </a:t>
            </a:r>
          </a:p>
          <a:p>
            <a:pPr marL="342900" indent="-342900" algn="l">
              <a:buFont typeface="Arial" panose="020B0604020202020204" pitchFamily="34" charset="0"/>
              <a:buChar char="•"/>
            </a:pPr>
            <a:r>
              <a:rPr lang="en-CA" sz="1400" dirty="0">
                <a:solidFill>
                  <a:srgbClr val="000000"/>
                </a:solidFill>
              </a:rPr>
              <a:t>To develop an IPv4 network wide addressing scheme, you need to know how many subnets are needed, how many hosts a particular subnet requires, what devices are part of the subnet, which parts of your network use private addresses, and which use public, and many other determining factors. </a:t>
            </a:r>
          </a:p>
          <a:p>
            <a:pPr marL="342900" indent="-342900" algn="l">
              <a:buFont typeface="Arial" panose="020B0604020202020204" pitchFamily="34" charset="0"/>
              <a:buChar char="•"/>
            </a:pPr>
            <a:endParaRPr lang="en-CA" sz="1400" dirty="0">
              <a:solidFill>
                <a:srgbClr val="000000"/>
              </a:solidFill>
            </a:endParaRPr>
          </a:p>
          <a:p>
            <a:pPr marL="0" indent="0" algn="l"/>
            <a:r>
              <a:rPr lang="en-CA" sz="1600" dirty="0">
                <a:solidFill>
                  <a:srgbClr val="000000"/>
                </a:solidFill>
              </a:rPr>
              <a:t>Examine the needs of an organization’s network usage and how the subnets will be structured. </a:t>
            </a:r>
          </a:p>
          <a:p>
            <a:pPr marL="342900" indent="-342900" algn="l">
              <a:buFont typeface="Arial" panose="020B0604020202020204" pitchFamily="34" charset="0"/>
              <a:buChar char="•"/>
            </a:pPr>
            <a:r>
              <a:rPr lang="en-CA" sz="1400" dirty="0">
                <a:solidFill>
                  <a:srgbClr val="000000"/>
                </a:solidFill>
              </a:rPr>
              <a:t>Perform a network requirement study by looking at the entire network to determining how each area will be segmented. </a:t>
            </a:r>
          </a:p>
          <a:p>
            <a:pPr marL="342900" indent="-342900" algn="l">
              <a:buFont typeface="Arial" panose="020B0604020202020204" pitchFamily="34" charset="0"/>
              <a:buChar char="•"/>
            </a:pPr>
            <a:r>
              <a:rPr lang="en-CA" sz="1400" dirty="0">
                <a:solidFill>
                  <a:srgbClr val="000000"/>
                </a:solidFill>
              </a:rPr>
              <a:t>Determine how many subnets are needed and how many hosts per subnet. </a:t>
            </a:r>
          </a:p>
          <a:p>
            <a:pPr marL="342900" indent="-342900" algn="l">
              <a:buFont typeface="Arial" panose="020B0604020202020204" pitchFamily="34" charset="0"/>
              <a:buChar char="•"/>
            </a:pPr>
            <a:r>
              <a:rPr lang="en-CA" sz="1400" dirty="0">
                <a:solidFill>
                  <a:srgbClr val="000000"/>
                </a:solidFill>
              </a:rPr>
              <a:t>Determine DHCP address pools and Layer 2 VLAN pools.</a:t>
            </a:r>
            <a:endParaRPr lang="en-US" sz="1600" dirty="0">
              <a:solidFill>
                <a:srgbClr val="000000"/>
              </a:solidFill>
            </a:endParaRPr>
          </a:p>
        </p:txBody>
      </p:sp>
    </p:spTree>
    <p:extLst>
      <p:ext uri="{BB962C8B-B14F-4D97-AF65-F5344CB8AC3E}">
        <p14:creationId xmlns:p14="http://schemas.microsoft.com/office/powerpoint/2010/main" val="2674475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Structured Design</a:t>
            </a:r>
            <a:br>
              <a:rPr lang="en-US" dirty="0"/>
            </a:br>
            <a:r>
              <a:rPr lang="en-US" sz="2400" dirty="0"/>
              <a:t>Device Address Assignment</a:t>
            </a:r>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3073946"/>
          </a:xfrm>
        </p:spPr>
        <p:txBody>
          <a:bodyPr/>
          <a:lstStyle/>
          <a:p>
            <a:pPr marL="0" indent="0" algn="l"/>
            <a:r>
              <a:rPr lang="en-CA" sz="1600" dirty="0">
                <a:solidFill>
                  <a:srgbClr val="000000"/>
                </a:solidFill>
              </a:rPr>
              <a:t>Within a network, there are different types of devices that require addresses:</a:t>
            </a:r>
          </a:p>
          <a:p>
            <a:pPr marL="342900" indent="-342900" algn="l">
              <a:buFont typeface="Arial" panose="020B0604020202020204" pitchFamily="34" charset="0"/>
              <a:buChar char="•"/>
            </a:pPr>
            <a:r>
              <a:rPr lang="en-CA" sz="1400" b="1" dirty="0">
                <a:solidFill>
                  <a:srgbClr val="000000"/>
                </a:solidFill>
              </a:rPr>
              <a:t>End user clients </a:t>
            </a:r>
            <a:r>
              <a:rPr lang="en-CA" sz="1400" dirty="0">
                <a:solidFill>
                  <a:srgbClr val="000000"/>
                </a:solidFill>
              </a:rPr>
              <a:t>– Most use DHCP to reduce errors and burden on network support staff. IPv6 clients can obtain address information using DHCPv6 or SLAAC.</a:t>
            </a:r>
          </a:p>
          <a:p>
            <a:pPr marL="342900" indent="-342900" algn="l">
              <a:buFont typeface="Arial" panose="020B0604020202020204" pitchFamily="34" charset="0"/>
              <a:buChar char="•"/>
            </a:pPr>
            <a:r>
              <a:rPr lang="en-CA" sz="1400" b="1" dirty="0">
                <a:solidFill>
                  <a:srgbClr val="000000"/>
                </a:solidFill>
              </a:rPr>
              <a:t>Servers and peripherals </a:t>
            </a:r>
            <a:r>
              <a:rPr lang="en-CA" sz="1400" dirty="0">
                <a:solidFill>
                  <a:srgbClr val="000000"/>
                </a:solidFill>
              </a:rPr>
              <a:t>– These should have a predictable static IP address. </a:t>
            </a:r>
          </a:p>
          <a:p>
            <a:pPr marL="342900" indent="-342900" algn="l">
              <a:buFont typeface="Arial" panose="020B0604020202020204" pitchFamily="34" charset="0"/>
              <a:buChar char="•"/>
            </a:pPr>
            <a:r>
              <a:rPr lang="en-CA" sz="1400" b="1" dirty="0">
                <a:solidFill>
                  <a:srgbClr val="000000"/>
                </a:solidFill>
              </a:rPr>
              <a:t>Servers that are accessible from the internet </a:t>
            </a:r>
            <a:r>
              <a:rPr lang="en-CA" sz="1400" dirty="0">
                <a:solidFill>
                  <a:srgbClr val="000000"/>
                </a:solidFill>
              </a:rPr>
              <a:t>– Servers must have a public IPv4 address, most often accessed using NAT. </a:t>
            </a:r>
          </a:p>
          <a:p>
            <a:pPr marL="342900" indent="-342900" algn="l">
              <a:buFont typeface="Arial" panose="020B0604020202020204" pitchFamily="34" charset="0"/>
              <a:buChar char="•"/>
            </a:pPr>
            <a:r>
              <a:rPr lang="en-CA" sz="1400" b="1" dirty="0">
                <a:solidFill>
                  <a:srgbClr val="000000"/>
                </a:solidFill>
              </a:rPr>
              <a:t>Intermediary devices </a:t>
            </a:r>
            <a:r>
              <a:rPr lang="en-CA" sz="1400" dirty="0">
                <a:solidFill>
                  <a:srgbClr val="000000"/>
                </a:solidFill>
              </a:rPr>
              <a:t>– Devices are assigned addresses for network management, monitoring, and security. </a:t>
            </a:r>
          </a:p>
          <a:p>
            <a:pPr marL="342900" indent="-342900" algn="l">
              <a:buFont typeface="Arial" panose="020B0604020202020204" pitchFamily="34" charset="0"/>
              <a:buChar char="•"/>
            </a:pPr>
            <a:r>
              <a:rPr lang="en-CA" sz="1400" b="1" dirty="0">
                <a:solidFill>
                  <a:srgbClr val="000000"/>
                </a:solidFill>
              </a:rPr>
              <a:t>Gateway</a:t>
            </a:r>
            <a:r>
              <a:rPr lang="en-CA" sz="1400" dirty="0">
                <a:solidFill>
                  <a:srgbClr val="000000"/>
                </a:solidFill>
              </a:rPr>
              <a:t> – Routers and firewall devices are gateway for the hosts in that network.</a:t>
            </a:r>
          </a:p>
          <a:p>
            <a:pPr marL="342900" indent="-342900" algn="l">
              <a:buFont typeface="Arial" panose="020B0604020202020204" pitchFamily="34" charset="0"/>
              <a:buChar char="•"/>
            </a:pPr>
            <a:endParaRPr lang="en-CA" sz="1600" dirty="0">
              <a:solidFill>
                <a:srgbClr val="000000"/>
              </a:solidFill>
            </a:endParaRPr>
          </a:p>
          <a:p>
            <a:pPr marL="0" indent="0" algn="l"/>
            <a:r>
              <a:rPr lang="en-CA" sz="1600" dirty="0">
                <a:solidFill>
                  <a:srgbClr val="000000"/>
                </a:solidFill>
              </a:rPr>
              <a:t>When developing an IP addressing scheme, it is generally recommended that you have a set pattern of how addresses are allocated to each type of device. </a:t>
            </a:r>
            <a:endParaRPr lang="en-US" sz="1600" dirty="0">
              <a:solidFill>
                <a:srgbClr val="000000"/>
              </a:solidFill>
            </a:endParaRPr>
          </a:p>
        </p:txBody>
      </p:sp>
    </p:spTree>
    <p:extLst>
      <p:ext uri="{BB962C8B-B14F-4D97-AF65-F5344CB8AC3E}">
        <p14:creationId xmlns:p14="http://schemas.microsoft.com/office/powerpoint/2010/main" val="510327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CA" sz="1600" dirty="0"/>
              <a:t>Structured Design</a:t>
            </a:r>
            <a:br>
              <a:rPr lang="en-US" dirty="0"/>
            </a:br>
            <a:r>
              <a:rPr lang="en-CA" sz="2400" dirty="0"/>
              <a:t>Packet Tracer – VLSM Design and Implementation Practice</a:t>
            </a:r>
            <a:endParaRPr lang="en-US" sz="24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3073946"/>
          </a:xfrm>
        </p:spPr>
        <p:txBody>
          <a:bodyPr/>
          <a:lstStyle/>
          <a:p>
            <a:pPr marL="0" indent="0" algn="l">
              <a:spcBef>
                <a:spcPts val="0"/>
              </a:spcBef>
            </a:pPr>
            <a:r>
              <a:rPr lang="en-US" sz="1600" dirty="0">
                <a:solidFill>
                  <a:srgbClr val="000000"/>
                </a:solidFill>
              </a:rPr>
              <a:t>In this Packet Tracer, you will do the following:</a:t>
            </a:r>
          </a:p>
          <a:p>
            <a:pPr marL="0" indent="0" algn="l">
              <a:spcBef>
                <a:spcPts val="0"/>
              </a:spcBef>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Examine the Network Requirements</a:t>
            </a: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Design the VLSM Addressing Scheme</a:t>
            </a: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Assign IP Addresses to Devices and Verify Connectivity</a:t>
            </a:r>
          </a:p>
          <a:p>
            <a:pPr marL="342900" indent="-342900" algn="l">
              <a:buFont typeface="Arial" panose="020B0604020202020204" pitchFamily="34" charset="0"/>
              <a:buChar char="•"/>
            </a:pPr>
            <a:endParaRPr lang="en-CA" sz="1600" dirty="0">
              <a:solidFill>
                <a:srgbClr val="000000"/>
              </a:solidFill>
            </a:endParaRPr>
          </a:p>
        </p:txBody>
      </p:sp>
    </p:spTree>
    <p:extLst>
      <p:ext uri="{BB962C8B-B14F-4D97-AF65-F5344CB8AC3E}">
        <p14:creationId xmlns:p14="http://schemas.microsoft.com/office/powerpoint/2010/main" val="318658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a:solidFill>
                  <a:schemeClr val="accent5">
                    <a:lumMod val="40000"/>
                    <a:lumOff val="60000"/>
                  </a:schemeClr>
                </a:solidFill>
              </a:rPr>
              <a:t>11.10 Module Practice and Quiz</a:t>
            </a:r>
          </a:p>
        </p:txBody>
      </p:sp>
    </p:spTree>
    <p:custDataLst>
      <p:tags r:id="rId1"/>
    </p:custDataLst>
    <p:extLst>
      <p:ext uri="{BB962C8B-B14F-4D97-AF65-F5344CB8AC3E}">
        <p14:creationId xmlns:p14="http://schemas.microsoft.com/office/powerpoint/2010/main" val="410599242"/>
      </p:ext>
    </p:extLst>
  </p:cSld>
  <p:clrMapOvr>
    <a:masterClrMapping/>
  </p:clrMapOvr>
  <p:transition spd="slow">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9144000" cy="731837"/>
          </a:xfrm>
        </p:spPr>
        <p:txBody>
          <a:bodyPr/>
          <a:lstStyle/>
          <a:p>
            <a:r>
              <a:rPr lang="en-CA" sz="1600" dirty="0"/>
              <a:t>Structured Design</a:t>
            </a:r>
            <a:br>
              <a:rPr lang="en-US" dirty="0"/>
            </a:br>
            <a:r>
              <a:rPr lang="en-CA" sz="2300" dirty="0"/>
              <a:t>Packet Tracer – Design and Implement a VLSM Addressing Scheme</a:t>
            </a:r>
            <a:endParaRPr lang="en-US" sz="2300" dirty="0"/>
          </a:p>
        </p:txBody>
      </p:sp>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431971" y="855419"/>
            <a:ext cx="8280057" cy="3073946"/>
          </a:xfrm>
        </p:spPr>
        <p:txBody>
          <a:bodyPr/>
          <a:lstStyle/>
          <a:p>
            <a:pPr marL="0" indent="0" algn="l">
              <a:spcBef>
                <a:spcPts val="0"/>
              </a:spcBef>
            </a:pPr>
            <a:r>
              <a:rPr lang="en-US" sz="1600" dirty="0">
                <a:solidFill>
                  <a:srgbClr val="000000"/>
                </a:solidFill>
              </a:rPr>
              <a:t>In this Packet Tracer, you will do the following:</a:t>
            </a:r>
          </a:p>
          <a:p>
            <a:pPr marL="0" indent="0" algn="l">
              <a:spcBef>
                <a:spcPts val="0"/>
              </a:spcBef>
            </a:pPr>
            <a:endParaRPr lang="en-US" sz="1600" dirty="0">
              <a:solidFill>
                <a:srgbClr val="000000"/>
              </a:solidFill>
            </a:endParaRP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Design a VLSM IP addressing scheme given requirements</a:t>
            </a: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Configure addressing on network devices and hosts</a:t>
            </a: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Verify IP connectivity</a:t>
            </a:r>
          </a:p>
          <a:p>
            <a:pPr marL="285750" indent="-285750" algn="l" defTabSz="684213" fontAlgn="base">
              <a:spcBef>
                <a:spcPts val="600"/>
              </a:spcBef>
              <a:spcAft>
                <a:spcPts val="600"/>
              </a:spcAft>
              <a:buClr>
                <a:schemeClr val="tx2"/>
              </a:buClr>
              <a:buSzPct val="90000"/>
              <a:buFont typeface="Arial" panose="020B0604020202020204" pitchFamily="34" charset="0"/>
              <a:buChar char="•"/>
            </a:pPr>
            <a:r>
              <a:rPr lang="en-US" sz="1600" dirty="0">
                <a:solidFill>
                  <a:srgbClr val="000000"/>
                </a:solidFill>
              </a:rPr>
              <a:t>Troubleshoot connectivity issues as required.</a:t>
            </a:r>
            <a:endParaRPr lang="en-CA" sz="1600" dirty="0">
              <a:solidFill>
                <a:srgbClr val="000000"/>
              </a:solidFill>
            </a:endParaRPr>
          </a:p>
        </p:txBody>
      </p:sp>
    </p:spTree>
    <p:extLst>
      <p:ext uri="{BB962C8B-B14F-4D97-AF65-F5344CB8AC3E}">
        <p14:creationId xmlns:p14="http://schemas.microsoft.com/office/powerpoint/2010/main" val="255643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r>
              <a:rPr lang="en-US" dirty="0"/>
              <a:t>Module 11: Activities</a:t>
            </a:r>
          </a:p>
        </p:txBody>
      </p:sp>
      <p:sp>
        <p:nvSpPr>
          <p:cNvPr id="6147" name="Rectangle 34"/>
          <p:cNvSpPr>
            <a:spLocks noGrp="1" noChangeArrowheads="1"/>
          </p:cNvSpPr>
          <p:nvPr>
            <p:ph idx="1"/>
          </p:nvPr>
        </p:nvSpPr>
        <p:spPr>
          <a:xfrm>
            <a:off x="144065" y="798945"/>
            <a:ext cx="8853286" cy="281056"/>
          </a:xfrm>
        </p:spPr>
        <p:txBody>
          <a:bodyPr/>
          <a:lstStyle/>
          <a:p>
            <a:pPr>
              <a:buFont typeface="Arial" panose="020B0604020202020204" pitchFamily="34" charset="0"/>
              <a:buChar char="•"/>
            </a:pPr>
            <a:r>
              <a:rPr lang="en-US" dirty="0"/>
              <a:t>What activities are associated with this module?</a:t>
            </a:r>
          </a:p>
          <a:p>
            <a:endParaRPr lang="en-US" dirty="0"/>
          </a:p>
          <a:p>
            <a:endParaRPr lang="en-US" dirty="0"/>
          </a:p>
          <a:p>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334995895"/>
              </p:ext>
            </p:extLst>
          </p:nvPr>
        </p:nvGraphicFramePr>
        <p:xfrm>
          <a:off x="432000" y="1127135"/>
          <a:ext cx="8229418" cy="3458490"/>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dirty="0"/>
                        <a:t>11.1.5</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CA" sz="1100" dirty="0"/>
                        <a:t>Network, Host and Broadcast Addresses</a:t>
                      </a:r>
                      <a:endParaRPr lang="en-US" sz="1100" dirty="0"/>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049020341"/>
                  </a:ext>
                </a:extLst>
              </a:tr>
              <a:tr h="350784">
                <a:tc>
                  <a:txBody>
                    <a:bodyPr/>
                    <a:lstStyle/>
                    <a:p>
                      <a:pPr algn="ctr"/>
                      <a:r>
                        <a:rPr lang="en-US" sz="1100" dirty="0"/>
                        <a:t>11.1.7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Activity</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ANDing to Determine the Network Address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8039395"/>
                  </a:ext>
                </a:extLst>
              </a:tr>
              <a:tr h="350784">
                <a:tc>
                  <a:txBody>
                    <a:bodyPr/>
                    <a:lstStyle/>
                    <a:p>
                      <a:pPr algn="ctr"/>
                      <a:r>
                        <a:rPr lang="en-US" sz="1100" dirty="0"/>
                        <a:t>11.1.8</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Check Your Understanding</a:t>
                      </a:r>
                    </a:p>
                  </a:txBody>
                  <a:tcPr marL="68580" marR="68580" marT="34290" marB="34290" anchor="ctr"/>
                </a:tc>
                <a:tc>
                  <a:txBody>
                    <a:bodyPr/>
                    <a:lstStyle/>
                    <a:p>
                      <a:r>
                        <a:rPr lang="en-US" sz="1100" dirty="0"/>
                        <a:t>IPv4 Address Structure</a:t>
                      </a:r>
                    </a:p>
                  </a:txBody>
                  <a:tcPr marL="68580" marR="68580" marT="34290" marB="34290" anchor="ctr"/>
                </a:tc>
                <a:tc>
                  <a:txBody>
                    <a:bodyPr/>
                    <a:lstStyle/>
                    <a:p>
                      <a:r>
                        <a:rPr lang="en-US" sz="1100" dirty="0"/>
                        <a:t>Recommended</a:t>
                      </a:r>
                      <a:endParaRPr lang="en-US" sz="1100" dirty="0">
                        <a:solidFill>
                          <a:schemeClr val="tx1"/>
                        </a:solidFill>
                      </a:endParaRP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100" dirty="0"/>
                        <a:t>11.2.4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Activity</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Unicast, Broadcast, or Multicast</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100" dirty="0"/>
                        <a:t>11.3.3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8585B"/>
                          </a:solidFill>
                          <a:effectLst/>
                          <a:uLnTx/>
                          <a:uFillTx/>
                          <a:latin typeface="Arial"/>
                          <a:ea typeface="+mn-ea"/>
                          <a:cs typeface="+mn-cs"/>
                        </a:rPr>
                        <a:t>Activity</a:t>
                      </a:r>
                      <a:endParaRPr lang="en-US" sz="1100" dirty="0"/>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CA" sz="1100" dirty="0"/>
                        <a:t>Pass or Block IPv4 Addresses</a:t>
                      </a:r>
                      <a:endParaRPr lang="en-US" sz="1100" dirty="0"/>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522544737"/>
                  </a:ext>
                </a:extLst>
              </a:tr>
              <a:tr h="350784">
                <a:tc>
                  <a:txBody>
                    <a:bodyPr/>
                    <a:lstStyle/>
                    <a:p>
                      <a:pPr algn="ctr"/>
                      <a:r>
                        <a:rPr lang="en-US" sz="1100" dirty="0"/>
                        <a:t>11.3.7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58585B"/>
                          </a:solidFill>
                          <a:effectLst/>
                          <a:uLnTx/>
                          <a:uFillTx/>
                          <a:latin typeface="Arial"/>
                          <a:ea typeface="+mn-ea"/>
                          <a:cs typeface="+mn-cs"/>
                        </a:rPr>
                        <a:t>Activity</a:t>
                      </a:r>
                      <a:endParaRPr lang="en-US" sz="1100" dirty="0"/>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CA" sz="1100" dirty="0"/>
                        <a:t>Public or Private IPv4 Address</a:t>
                      </a:r>
                      <a:endParaRPr lang="en-US" sz="1100" dirty="0"/>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001172460"/>
                  </a:ext>
                </a:extLst>
              </a:tr>
              <a:tr h="350784">
                <a:tc>
                  <a:txBody>
                    <a:bodyPr/>
                    <a:lstStyle/>
                    <a:p>
                      <a:pPr algn="ctr"/>
                      <a:r>
                        <a:rPr lang="en-US" sz="1100" dirty="0"/>
                        <a:t>11.3.8</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Types of IPv4 Addresses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22206681"/>
                  </a:ext>
                </a:extLst>
              </a:tr>
              <a:tr h="350784">
                <a:tc>
                  <a:txBody>
                    <a:bodyPr/>
                    <a:lstStyle/>
                    <a:p>
                      <a:pPr algn="ctr"/>
                      <a:r>
                        <a:rPr lang="en-US" sz="1100" dirty="0"/>
                        <a:t>11.4.4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Network Segmentation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effectLst/>
                          <a:uLnTx/>
                          <a:uFillTx/>
                        </a:rPr>
                        <a:t>Recommended</a:t>
                      </a:r>
                      <a:endParaRPr kumimoji="0" lang="en-US" sz="1100" b="0" i="0" u="none" strike="noStrike" kern="1200" cap="none" spc="0" normalizeH="0" baseline="0" noProof="0" dirty="0">
                        <a:ln>
                          <a:noFill/>
                        </a:ln>
                        <a:solidFill>
                          <a:srgbClr val="58585B"/>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529209024"/>
                  </a:ext>
                </a:extLst>
              </a:tr>
              <a:tr h="350784">
                <a:tc>
                  <a:txBody>
                    <a:bodyPr/>
                    <a:lstStyle/>
                    <a:p>
                      <a:pPr algn="ctr"/>
                      <a:r>
                        <a:rPr lang="en-US" sz="1100" kern="1200" dirty="0">
                          <a:solidFill>
                            <a:schemeClr val="dk1"/>
                          </a:solidFill>
                          <a:latin typeface="+mn-lt"/>
                          <a:ea typeface="+mn-ea"/>
                          <a:cs typeface="+mn-cs"/>
                        </a:rPr>
                        <a:t>11.5.3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The Subnet Mask</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587265571"/>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0693879-5816-3444-9D50-A12F1F37F5DE}"/>
              </a:ext>
            </a:extLst>
          </p:cNvPr>
          <p:cNvSpPr>
            <a:spLocks noGrp="1"/>
          </p:cNvSpPr>
          <p:nvPr>
            <p:ph idx="1"/>
          </p:nvPr>
        </p:nvSpPr>
        <p:spPr>
          <a:xfrm>
            <a:off x="265242" y="1580233"/>
            <a:ext cx="7815004" cy="2478331"/>
          </a:xfrm>
        </p:spPr>
        <p:txBody>
          <a:bodyPr/>
          <a:lstStyle/>
          <a:p>
            <a:pPr marL="0" indent="0" algn="l" defTabSz="684213" fontAlgn="base">
              <a:spcBef>
                <a:spcPts val="600"/>
              </a:spcBef>
              <a:spcAft>
                <a:spcPts val="600"/>
              </a:spcAft>
              <a:buClr>
                <a:schemeClr val="tx2"/>
              </a:buClr>
              <a:buSzPct val="90000"/>
            </a:pPr>
            <a:r>
              <a:rPr lang="en-US" sz="1800" dirty="0">
                <a:solidFill>
                  <a:srgbClr val="000000"/>
                </a:solidFill>
              </a:rPr>
              <a:t>In both the Packet Tracer Physical Mode activity and in the Lab, you will complete the following objectives:</a:t>
            </a:r>
          </a:p>
          <a:p>
            <a:pPr marL="342900" indent="-342900" algn="l">
              <a:buFont typeface="Arial" panose="020B0604020202020204" pitchFamily="34" charset="0"/>
              <a:buChar char="•"/>
            </a:pPr>
            <a:r>
              <a:rPr lang="en-US" sz="1800" dirty="0">
                <a:solidFill>
                  <a:srgbClr val="000000"/>
                </a:solidFill>
              </a:rPr>
              <a:t>Examine Network Requirements</a:t>
            </a:r>
          </a:p>
          <a:p>
            <a:pPr marL="342900" indent="-342900" algn="l">
              <a:buFont typeface="Arial" panose="020B0604020202020204" pitchFamily="34" charset="0"/>
              <a:buChar char="•"/>
            </a:pPr>
            <a:r>
              <a:rPr lang="en-US" sz="1800" dirty="0">
                <a:solidFill>
                  <a:srgbClr val="000000"/>
                </a:solidFill>
              </a:rPr>
              <a:t>Design the VLSM Address Scheme</a:t>
            </a:r>
          </a:p>
          <a:p>
            <a:pPr marL="342900" indent="-342900" algn="l">
              <a:buFont typeface="Arial" panose="020B0604020202020204" pitchFamily="34" charset="0"/>
              <a:buChar char="•"/>
            </a:pPr>
            <a:r>
              <a:rPr lang="en-US" sz="1800" dirty="0">
                <a:solidFill>
                  <a:srgbClr val="000000"/>
                </a:solidFill>
              </a:rPr>
              <a:t>Cable and Configure the IPv4 Network</a:t>
            </a:r>
            <a:endParaRPr lang="en-CA" sz="1800" dirty="0">
              <a:solidFill>
                <a:srgbClr val="000000"/>
              </a:solidFill>
            </a:endParaRPr>
          </a:p>
        </p:txBody>
      </p:sp>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1487055"/>
          </a:xfrm>
        </p:spPr>
        <p:txBody>
          <a:bodyPr/>
          <a:lstStyle/>
          <a:p>
            <a:r>
              <a:rPr lang="en-CA" sz="1600" dirty="0"/>
              <a:t>Structured Design</a:t>
            </a:r>
            <a:br>
              <a:rPr lang="en-US" dirty="0"/>
            </a:br>
            <a:r>
              <a:rPr lang="en-US" sz="2400" dirty="0"/>
              <a:t>Packet Tracer – </a:t>
            </a:r>
            <a:r>
              <a:rPr kumimoji="0" lang="en-US" sz="2400" b="0" i="0" u="none" strike="noStrike" kern="1200" cap="none" spc="0" normalizeH="0" baseline="0" noProof="0" dirty="0">
                <a:ln>
                  <a:noFill/>
                </a:ln>
                <a:solidFill>
                  <a:srgbClr val="004C69"/>
                </a:solidFill>
                <a:effectLst/>
                <a:uLnTx/>
                <a:uFillTx/>
                <a:latin typeface="Arial"/>
                <a:ea typeface="ＭＳ Ｐゴシック" charset="0"/>
              </a:rPr>
              <a:t>Design and Implement a VLSM Addressing Scheme - Physical Mode</a:t>
            </a:r>
            <a:br>
              <a:rPr lang="en-US" sz="2400" dirty="0"/>
            </a:br>
            <a:r>
              <a:rPr lang="en-US" sz="2400" dirty="0"/>
              <a:t>Lab – Design and Implement a VLSM Addressing Scheme</a:t>
            </a:r>
          </a:p>
        </p:txBody>
      </p:sp>
    </p:spTree>
    <p:extLst>
      <p:ext uri="{BB962C8B-B14F-4D97-AF65-F5344CB8AC3E}">
        <p14:creationId xmlns:p14="http://schemas.microsoft.com/office/powerpoint/2010/main" val="423652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a:t>
            </a:r>
          </a:p>
        </p:txBody>
      </p:sp>
      <p:sp>
        <p:nvSpPr>
          <p:cNvPr id="2" name="Content Placeholder 1">
            <a:extLst>
              <a:ext uri="{FF2B5EF4-FFF2-40B4-BE49-F238E27FC236}">
                <a16:creationId xmlns:a16="http://schemas.microsoft.com/office/drawing/2014/main" id="{BAC22E0C-A8B9-7D4B-BC8E-95F5947642E5}"/>
              </a:ext>
            </a:extLst>
          </p:cNvPr>
          <p:cNvSpPr>
            <a:spLocks noGrp="1"/>
          </p:cNvSpPr>
          <p:nvPr>
            <p:ph idx="1"/>
          </p:nvPr>
        </p:nvSpPr>
        <p:spPr/>
        <p:txBody>
          <a:bodyPr/>
          <a:lstStyle/>
          <a:p>
            <a:pPr marL="182563" indent="-166688">
              <a:spcBef>
                <a:spcPts val="300"/>
              </a:spcBef>
              <a:spcAft>
                <a:spcPts val="300"/>
              </a:spcAft>
              <a:buFont typeface="Arial" panose="020B0604020202020204" pitchFamily="34" charset="0"/>
              <a:buChar char="•"/>
            </a:pPr>
            <a:r>
              <a:rPr lang="en-US" sz="1600" dirty="0"/>
              <a:t>The IP addressing structure consists of a 32-bit hierarchical network address that identifies a network and a host portion. Network devices use a process called ANDing using the IP address and associated subnet mask to identify the network and host portions.</a:t>
            </a:r>
          </a:p>
          <a:p>
            <a:pPr marL="182563" indent="-166688">
              <a:spcBef>
                <a:spcPts val="300"/>
              </a:spcBef>
              <a:spcAft>
                <a:spcPts val="300"/>
              </a:spcAft>
              <a:buFont typeface="Arial" panose="020B0604020202020204" pitchFamily="34" charset="0"/>
              <a:buChar char="•"/>
            </a:pPr>
            <a:r>
              <a:rPr lang="en-US" sz="1600" dirty="0"/>
              <a:t>Destination IPv4 packets can be unicast, broadcast, and multicast.</a:t>
            </a:r>
          </a:p>
          <a:p>
            <a:pPr marL="182563" indent="-166688">
              <a:spcBef>
                <a:spcPts val="300"/>
              </a:spcBef>
              <a:spcAft>
                <a:spcPts val="300"/>
              </a:spcAft>
              <a:buFont typeface="Arial" panose="020B0604020202020204" pitchFamily="34" charset="0"/>
              <a:buChar char="•"/>
            </a:pPr>
            <a:r>
              <a:rPr lang="en-US" sz="1600" dirty="0"/>
              <a:t>There are globally routable IP addresses as assigned by the IANA and there are three ranges of private IP network addresses that cannot be routed globally but can be used on all internal private networks.</a:t>
            </a:r>
          </a:p>
          <a:p>
            <a:pPr marL="182563" indent="-166688">
              <a:spcBef>
                <a:spcPts val="300"/>
              </a:spcBef>
              <a:spcAft>
                <a:spcPts val="300"/>
              </a:spcAft>
              <a:buFont typeface="Arial" panose="020B0604020202020204" pitchFamily="34" charset="0"/>
              <a:buChar char="•"/>
            </a:pPr>
            <a:r>
              <a:rPr lang="en-CA" sz="1600" dirty="0"/>
              <a:t>Reduce large broadcast domains using subnets to create smaller broadcast domains, reduce overall network traffic, and improve network performance. </a:t>
            </a:r>
          </a:p>
          <a:p>
            <a:pPr marL="182563" indent="-166688">
              <a:spcBef>
                <a:spcPts val="300"/>
              </a:spcBef>
              <a:spcAft>
                <a:spcPts val="300"/>
              </a:spcAft>
              <a:buFont typeface="Arial" panose="020B0604020202020204" pitchFamily="34" charset="0"/>
              <a:buChar char="•"/>
            </a:pPr>
            <a:r>
              <a:rPr lang="en-CA" sz="1600" dirty="0"/>
              <a:t>Create IPv4 subnets using one or more of the host bits as network bits. However, networks are most easily subnetted at the octet boundary of /8, /16, and /24.</a:t>
            </a:r>
          </a:p>
          <a:p>
            <a:pPr marL="182563" indent="-166688">
              <a:spcBef>
                <a:spcPts val="300"/>
              </a:spcBef>
              <a:spcAft>
                <a:spcPts val="300"/>
              </a:spcAft>
              <a:buFont typeface="Arial" panose="020B0604020202020204" pitchFamily="34" charset="0"/>
              <a:buChar char="•"/>
            </a:pPr>
            <a:r>
              <a:rPr lang="en-CA" sz="1600" dirty="0"/>
              <a:t>Larger networks can be subnetted at the /8 or /16 boundaries.</a:t>
            </a:r>
          </a:p>
          <a:p>
            <a:pPr marL="182563" indent="-166688">
              <a:spcBef>
                <a:spcPts val="300"/>
              </a:spcBef>
              <a:spcAft>
                <a:spcPts val="300"/>
              </a:spcAft>
              <a:buFont typeface="Arial" panose="020B0604020202020204" pitchFamily="34" charset="0"/>
              <a:buChar char="•"/>
            </a:pPr>
            <a:r>
              <a:rPr lang="en-CA" sz="1600" dirty="0"/>
              <a:t>Use VLSM to reduce the number of unused host addresses per subnet.</a:t>
            </a:r>
          </a:p>
          <a:p>
            <a:pPr marL="173037" indent="-342900">
              <a:spcBef>
                <a:spcPts val="300"/>
              </a:spcBef>
              <a:spcAft>
                <a:spcPts val="300"/>
              </a:spcAft>
              <a:buFont typeface="Arial" panose="020B0604020202020204" pitchFamily="34" charset="0"/>
              <a:buChar char="•"/>
            </a:pPr>
            <a:endParaRPr lang="en-US" sz="1600" dirty="0"/>
          </a:p>
        </p:txBody>
      </p:sp>
    </p:spTree>
    <p:custDataLst>
      <p:tags r:id="rId1"/>
    </p:custDataLst>
    <p:extLst>
      <p:ext uri="{BB962C8B-B14F-4D97-AF65-F5344CB8AC3E}">
        <p14:creationId xmlns:p14="http://schemas.microsoft.com/office/powerpoint/2010/main" val="2548999575"/>
      </p:ext>
    </p:ext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 (Cont.)</a:t>
            </a:r>
          </a:p>
        </p:txBody>
      </p:sp>
      <p:sp>
        <p:nvSpPr>
          <p:cNvPr id="2" name="Content Placeholder 1">
            <a:extLst>
              <a:ext uri="{FF2B5EF4-FFF2-40B4-BE49-F238E27FC236}">
                <a16:creationId xmlns:a16="http://schemas.microsoft.com/office/drawing/2014/main" id="{BAC22E0C-A8B9-7D4B-BC8E-95F5947642E5}"/>
              </a:ext>
            </a:extLst>
          </p:cNvPr>
          <p:cNvSpPr>
            <a:spLocks noGrp="1"/>
          </p:cNvSpPr>
          <p:nvPr>
            <p:ph idx="1"/>
          </p:nvPr>
        </p:nvSpPr>
        <p:spPr/>
        <p:txBody>
          <a:bodyPr/>
          <a:lstStyle/>
          <a:p>
            <a:pPr marL="182563" indent="-166688">
              <a:spcBef>
                <a:spcPts val="300"/>
              </a:spcBef>
              <a:spcAft>
                <a:spcPts val="300"/>
              </a:spcAft>
              <a:buFont typeface="Arial" panose="020B0604020202020204" pitchFamily="34" charset="0"/>
              <a:buChar char="•"/>
            </a:pPr>
            <a:r>
              <a:rPr lang="en-CA" sz="1600" dirty="0"/>
              <a:t>VLSM allows a network space to be divided into unequal parts. Always begin by satisfying the host requirements of the largest subnet. Continue subnetting until the host requirements of the smallest subnet are satisfied. </a:t>
            </a:r>
          </a:p>
          <a:p>
            <a:pPr marL="182563" indent="-166688">
              <a:spcBef>
                <a:spcPts val="300"/>
              </a:spcBef>
              <a:spcAft>
                <a:spcPts val="300"/>
              </a:spcAft>
              <a:buFont typeface="Arial" panose="020B0604020202020204" pitchFamily="34" charset="0"/>
              <a:buChar char="•"/>
            </a:pPr>
            <a:r>
              <a:rPr lang="en-CA" sz="1600" dirty="0"/>
              <a:t>When designing a network addressing scheme, consider internal, DMZ, and external requirements. Use a consistent internal IP addressing scheme with a set pattern of how addresses are allocated to each type of device.</a:t>
            </a:r>
          </a:p>
        </p:txBody>
      </p:sp>
    </p:spTree>
    <p:custDataLst>
      <p:tags r:id="rId1"/>
    </p:custDataLst>
    <p:extLst>
      <p:ext uri="{BB962C8B-B14F-4D97-AF65-F5344CB8AC3E}">
        <p14:creationId xmlns:p14="http://schemas.microsoft.com/office/powerpoint/2010/main" val="3916308058"/>
      </p:ext>
    </p:extLst>
  </p:cSld>
  <p:clrMapOvr>
    <a:masterClrMapping/>
  </p:clrMapOvr>
  <p:transition spd="slow">
    <p:wipe/>
  </p:transition>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4000" cy="609056"/>
          </a:xfrm>
        </p:spPr>
        <p:txBody>
          <a:bodyPr/>
          <a:lstStyle/>
          <a:p>
            <a:pPr eaLnBrk="1" hangingPunct="1"/>
            <a:r>
              <a:rPr lang="en-US" sz="1400" dirty="0">
                <a:latin typeface="Arial" charset="0"/>
              </a:rPr>
              <a:t>Module 11: IPv4 Addressing</a:t>
            </a:r>
            <a:br>
              <a:rPr lang="en-US" dirty="0">
                <a:latin typeface="Arial" charset="0"/>
              </a:rPr>
            </a:br>
            <a:r>
              <a:rPr lang="en-US" dirty="0">
                <a:latin typeface="Arial" charset="0"/>
              </a:rPr>
              <a:t>New Terms and Commands</a:t>
            </a:r>
          </a:p>
        </p:txBody>
      </p:sp>
      <p:graphicFrame>
        <p:nvGraphicFramePr>
          <p:cNvPr id="9" name="Table 9">
            <a:extLst>
              <a:ext uri="{FF2B5EF4-FFF2-40B4-BE49-F238E27FC236}">
                <a16:creationId xmlns:a16="http://schemas.microsoft.com/office/drawing/2014/main" id="{F2480B83-AF5E-4A70-B69B-F1E3A8FAC758}"/>
              </a:ext>
            </a:extLst>
          </p:cNvPr>
          <p:cNvGraphicFramePr>
            <a:graphicFrameLocks noGrp="1"/>
          </p:cNvGraphicFramePr>
          <p:nvPr>
            <p:ph idx="1"/>
            <p:extLst>
              <p:ext uri="{D42A27DB-BD31-4B8C-83A1-F6EECF244321}">
                <p14:modId xmlns:p14="http://schemas.microsoft.com/office/powerpoint/2010/main" val="3603603940"/>
              </p:ext>
            </p:extLst>
          </p:nvPr>
        </p:nvGraphicFramePr>
        <p:xfrm>
          <a:off x="144463" y="798513"/>
          <a:ext cx="8853486" cy="3078480"/>
        </p:xfrm>
        <a:graphic>
          <a:graphicData uri="http://schemas.openxmlformats.org/drawingml/2006/table">
            <a:tbl>
              <a:tblPr firstRow="1" bandRow="1">
                <a:tableStyleId>{F5AB1C69-6EDB-4FF4-983F-18BD219EF322}</a:tableStyleId>
              </a:tblPr>
              <a:tblGrid>
                <a:gridCol w="4426743">
                  <a:extLst>
                    <a:ext uri="{9D8B030D-6E8A-4147-A177-3AD203B41FA5}">
                      <a16:colId xmlns:a16="http://schemas.microsoft.com/office/drawing/2014/main" val="3270854437"/>
                    </a:ext>
                  </a:extLst>
                </a:gridCol>
                <a:gridCol w="4426743">
                  <a:extLst>
                    <a:ext uri="{9D8B030D-6E8A-4147-A177-3AD203B41FA5}">
                      <a16:colId xmlns:a16="http://schemas.microsoft.com/office/drawing/2014/main" val="1988644124"/>
                    </a:ext>
                  </a:extLst>
                </a:gridCol>
              </a:tblGrid>
              <a:tr h="370840">
                <a:tc>
                  <a:txBody>
                    <a:bodyPr/>
                    <a:lstStyle/>
                    <a:p>
                      <a:pPr marL="285750" indent="-285750">
                        <a:buFont typeface="Arial" panose="020B0604020202020204" pitchFamily="34" charset="0"/>
                        <a:buChar char="•"/>
                      </a:pPr>
                      <a:r>
                        <a:rPr lang="en-US" b="0" dirty="0">
                          <a:solidFill>
                            <a:srgbClr val="000000"/>
                          </a:solidFill>
                        </a:rPr>
                        <a:t>prefix length</a:t>
                      </a:r>
                    </a:p>
                    <a:p>
                      <a:pPr marL="285750" indent="-285750">
                        <a:buFont typeface="Arial" panose="020B0604020202020204" pitchFamily="34" charset="0"/>
                        <a:buChar char="•"/>
                      </a:pPr>
                      <a:r>
                        <a:rPr lang="en-US" b="0" dirty="0">
                          <a:solidFill>
                            <a:srgbClr val="000000"/>
                          </a:solidFill>
                        </a:rPr>
                        <a:t>logical AND</a:t>
                      </a:r>
                    </a:p>
                    <a:p>
                      <a:pPr marL="285750" indent="-285750">
                        <a:buFont typeface="Arial" panose="020B0604020202020204" pitchFamily="34" charset="0"/>
                        <a:buChar char="•"/>
                      </a:pPr>
                      <a:r>
                        <a:rPr lang="en-US" b="0" dirty="0">
                          <a:solidFill>
                            <a:srgbClr val="000000"/>
                          </a:solidFill>
                        </a:rPr>
                        <a:t>network address</a:t>
                      </a:r>
                    </a:p>
                    <a:p>
                      <a:pPr marL="285750" indent="-285750">
                        <a:buFont typeface="Arial" panose="020B0604020202020204" pitchFamily="34" charset="0"/>
                        <a:buChar char="•"/>
                      </a:pPr>
                      <a:r>
                        <a:rPr lang="en-US" b="0" dirty="0">
                          <a:solidFill>
                            <a:srgbClr val="000000"/>
                          </a:solidFill>
                        </a:rPr>
                        <a:t>broadcast address</a:t>
                      </a:r>
                    </a:p>
                    <a:p>
                      <a:pPr marL="285750" indent="-285750">
                        <a:buFont typeface="Arial" panose="020B0604020202020204" pitchFamily="34" charset="0"/>
                        <a:buChar char="•"/>
                      </a:pPr>
                      <a:r>
                        <a:rPr lang="en-US" b="0" dirty="0">
                          <a:solidFill>
                            <a:srgbClr val="000000"/>
                          </a:solidFill>
                        </a:rPr>
                        <a:t>first usable address</a:t>
                      </a:r>
                    </a:p>
                    <a:p>
                      <a:pPr marL="285750" indent="-285750">
                        <a:buFont typeface="Arial" panose="020B0604020202020204" pitchFamily="34" charset="0"/>
                        <a:buChar char="•"/>
                      </a:pPr>
                      <a:r>
                        <a:rPr lang="en-US" b="0" dirty="0">
                          <a:solidFill>
                            <a:srgbClr val="000000"/>
                          </a:solidFill>
                        </a:rPr>
                        <a:t>last usable address</a:t>
                      </a:r>
                    </a:p>
                    <a:p>
                      <a:pPr marL="285750" indent="-285750">
                        <a:buFont typeface="Arial" panose="020B0604020202020204" pitchFamily="34" charset="0"/>
                        <a:buChar char="•"/>
                      </a:pPr>
                      <a:r>
                        <a:rPr lang="en-US" b="0" dirty="0">
                          <a:solidFill>
                            <a:srgbClr val="000000"/>
                          </a:solidFill>
                        </a:rPr>
                        <a:t>unicast, broadcast, and multicast transmissions</a:t>
                      </a:r>
                    </a:p>
                    <a:p>
                      <a:pPr marL="285750" indent="-285750">
                        <a:buFont typeface="Arial" panose="020B0604020202020204" pitchFamily="34" charset="0"/>
                        <a:buChar char="•"/>
                      </a:pPr>
                      <a:r>
                        <a:rPr lang="en-US" b="0" dirty="0">
                          <a:solidFill>
                            <a:srgbClr val="000000"/>
                          </a:solidFill>
                        </a:rPr>
                        <a:t>private addresses</a:t>
                      </a:r>
                    </a:p>
                    <a:p>
                      <a:pPr marL="285750" indent="-285750">
                        <a:buFont typeface="Arial" panose="020B0604020202020204" pitchFamily="34" charset="0"/>
                        <a:buChar char="•"/>
                      </a:pPr>
                      <a:r>
                        <a:rPr lang="en-US" b="0" dirty="0">
                          <a:solidFill>
                            <a:srgbClr val="000000"/>
                          </a:solidFill>
                        </a:rPr>
                        <a:t>public addresses</a:t>
                      </a:r>
                    </a:p>
                    <a:p>
                      <a:pPr marL="285750" indent="-285750">
                        <a:buFont typeface="Arial" panose="020B0604020202020204" pitchFamily="34" charset="0"/>
                        <a:buChar char="•"/>
                      </a:pPr>
                      <a:r>
                        <a:rPr lang="en-US" b="0" dirty="0">
                          <a:solidFill>
                            <a:srgbClr val="000000"/>
                          </a:solidFill>
                        </a:rPr>
                        <a:t>Network Address Translation (NAT)</a:t>
                      </a:r>
                    </a:p>
                    <a:p>
                      <a:pPr marL="285750" indent="-285750">
                        <a:buFont typeface="Arial" panose="020B0604020202020204" pitchFamily="34" charset="0"/>
                        <a:buChar char="•"/>
                      </a:pPr>
                      <a:r>
                        <a:rPr lang="en-US" b="0" dirty="0">
                          <a:solidFill>
                            <a:srgbClr val="000000"/>
                          </a:solidFill>
                        </a:rPr>
                        <a:t>loopback addresses</a:t>
                      </a:r>
                    </a:p>
                    <a:p>
                      <a:pPr marL="285750" indent="-285750">
                        <a:buFont typeface="Arial" panose="020B0604020202020204" pitchFamily="34" charset="0"/>
                        <a:buChar char="•"/>
                      </a:pPr>
                      <a:r>
                        <a:rPr lang="en-CA" b="0" dirty="0">
                          <a:solidFill>
                            <a:srgbClr val="000000"/>
                          </a:solidFill>
                        </a:rPr>
                        <a:t>Automatic Private IP Addressing (APIPA) addresses</a:t>
                      </a:r>
                    </a:p>
                    <a:p>
                      <a:pPr marL="285750" indent="-285750">
                        <a:buFont typeface="Arial" panose="020B0604020202020204" pitchFamily="34" charset="0"/>
                        <a:buChar char="•"/>
                      </a:pPr>
                      <a:r>
                        <a:rPr lang="en-US" b="0" dirty="0">
                          <a:solidFill>
                            <a:srgbClr val="000000"/>
                          </a:solidFill>
                        </a:rPr>
                        <a:t>classful addressing (Class A, B, C, D, and 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b="0" dirty="0">
                          <a:solidFill>
                            <a:srgbClr val="000000"/>
                          </a:solidFill>
                        </a:rPr>
                        <a:t>Internet Assigned Numbers Authority (IANA)</a:t>
                      </a:r>
                    </a:p>
                    <a:p>
                      <a:r>
                        <a:rPr lang="en-US" b="0" dirty="0">
                          <a:solidFill>
                            <a:srgbClr val="000000"/>
                          </a:solidFill>
                        </a:rPr>
                        <a:t>Regional Internet Registries (RIRs)</a:t>
                      </a:r>
                    </a:p>
                    <a:p>
                      <a:r>
                        <a:rPr lang="en-US" b="0" dirty="0">
                          <a:solidFill>
                            <a:srgbClr val="000000"/>
                          </a:solidFill>
                        </a:rPr>
                        <a:t>AfriNIC, APNIC, ARIN, LACNIC, and RIPE NCC </a:t>
                      </a:r>
                    </a:p>
                    <a:p>
                      <a:r>
                        <a:rPr lang="en-US" b="0" dirty="0">
                          <a:solidFill>
                            <a:srgbClr val="000000"/>
                          </a:solidFill>
                        </a:rPr>
                        <a:t>broadcast domains</a:t>
                      </a:r>
                    </a:p>
                    <a:p>
                      <a:r>
                        <a:rPr lang="en-US" b="0" dirty="0">
                          <a:solidFill>
                            <a:srgbClr val="000000"/>
                          </a:solidFill>
                        </a:rPr>
                        <a:t>subnets</a:t>
                      </a:r>
                    </a:p>
                    <a:p>
                      <a:r>
                        <a:rPr lang="en-US" b="0" dirty="0">
                          <a:solidFill>
                            <a:srgbClr val="000000"/>
                          </a:solidFill>
                        </a:rPr>
                        <a:t>octet boundary</a:t>
                      </a:r>
                    </a:p>
                    <a:p>
                      <a:r>
                        <a:rPr lang="en-US" b="0" dirty="0">
                          <a:solidFill>
                            <a:srgbClr val="000000"/>
                          </a:solidFill>
                        </a:rPr>
                        <a:t>variable-length subnet mask (VLSM) </a:t>
                      </a:r>
                    </a:p>
                    <a:p>
                      <a:endParaRPr lang="en-US" b="0" dirty="0">
                        <a:solidFill>
                          <a:srgbClr val="000000"/>
                        </a:solidFill>
                      </a:endParaRPr>
                    </a:p>
                    <a:p>
                      <a:endParaRPr lang="en-US" dirty="0">
                        <a:solidFill>
                          <a:srgbClr val="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8796709"/>
                  </a:ext>
                </a:extLst>
              </a:tr>
            </a:tbl>
          </a:graphicData>
        </a:graphic>
      </p:graphicFrame>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r>
              <a:rPr lang="en-US" dirty="0"/>
              <a:t>Module 11: Activities (Cont.)</a:t>
            </a:r>
          </a:p>
        </p:txBody>
      </p:sp>
      <p:sp>
        <p:nvSpPr>
          <p:cNvPr id="6147" name="Rectangle 34"/>
          <p:cNvSpPr>
            <a:spLocks noGrp="1" noChangeArrowheads="1"/>
          </p:cNvSpPr>
          <p:nvPr>
            <p:ph idx="1"/>
          </p:nvPr>
        </p:nvSpPr>
        <p:spPr>
          <a:xfrm>
            <a:off x="144065" y="798945"/>
            <a:ext cx="8853286" cy="281056"/>
          </a:xfrm>
        </p:spPr>
        <p:txBody>
          <a:bodyPr/>
          <a:lstStyle/>
          <a:p>
            <a:pPr>
              <a:buFont typeface="Arial" panose="020B0604020202020204" pitchFamily="34" charset="0"/>
              <a:buChar char="•"/>
            </a:pPr>
            <a:r>
              <a:rPr lang="en-US" dirty="0"/>
              <a:t>What activities are associated with this module?</a:t>
            </a:r>
          </a:p>
          <a:p>
            <a:endParaRPr lang="en-US" dirty="0"/>
          </a:p>
          <a:p>
            <a:endParaRPr lang="en-US" dirty="0"/>
          </a:p>
          <a:p>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2344504215"/>
              </p:ext>
            </p:extLst>
          </p:nvPr>
        </p:nvGraphicFramePr>
        <p:xfrm>
          <a:off x="432000" y="1117708"/>
          <a:ext cx="8229418" cy="3458490"/>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kern="1200" dirty="0">
                          <a:solidFill>
                            <a:schemeClr val="dk1"/>
                          </a:solidFill>
                          <a:latin typeface="+mn-lt"/>
                          <a:ea typeface="+mn-ea"/>
                          <a:cs typeface="+mn-cs"/>
                        </a:rPr>
                        <a:t>11.5.4</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CA" sz="1100" kern="1200" dirty="0">
                          <a:solidFill>
                            <a:schemeClr val="dk1"/>
                          </a:solidFill>
                          <a:latin typeface="+mn-lt"/>
                          <a:ea typeface="+mn-ea"/>
                          <a:cs typeface="+mn-cs"/>
                        </a:rPr>
                        <a:t>Subnet with the Magic Number</a:t>
                      </a:r>
                      <a:endParaRPr lang="en-US" sz="1100" kern="1200" dirty="0">
                        <a:solidFill>
                          <a:schemeClr val="dk1"/>
                        </a:solidFill>
                        <a:latin typeface="+mn-lt"/>
                        <a:ea typeface="+mn-ea"/>
                        <a:cs typeface="+mn-cs"/>
                      </a:endParaRP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3954574810"/>
                  </a:ext>
                </a:extLst>
              </a:tr>
              <a:tr h="350784">
                <a:tc>
                  <a:txBody>
                    <a:bodyPr/>
                    <a:lstStyle/>
                    <a:p>
                      <a:pPr algn="ctr"/>
                      <a:r>
                        <a:rPr lang="en-US" sz="1100" kern="1200" dirty="0">
                          <a:solidFill>
                            <a:schemeClr val="dk1"/>
                          </a:solidFill>
                          <a:latin typeface="+mn-lt"/>
                          <a:ea typeface="+mn-ea"/>
                          <a:cs typeface="+mn-cs"/>
                        </a:rPr>
                        <a:t>11.5.5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Packet Tracer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Subnet an IPv4 Network</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3057775100"/>
                  </a:ext>
                </a:extLst>
              </a:tr>
              <a:tr h="350784">
                <a:tc>
                  <a:txBody>
                    <a:bodyPr/>
                    <a:lstStyle/>
                    <a:p>
                      <a:pPr algn="ctr"/>
                      <a:r>
                        <a:rPr lang="en-US" sz="1100" kern="1200" dirty="0">
                          <a:solidFill>
                            <a:schemeClr val="dk1"/>
                          </a:solidFill>
                          <a:latin typeface="+mn-lt"/>
                          <a:ea typeface="+mn-ea"/>
                          <a:cs typeface="+mn-cs"/>
                        </a:rPr>
                        <a:t>11.6.4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Video</a:t>
                      </a:r>
                    </a:p>
                  </a:txBody>
                  <a:tcPr marL="68580" marR="68580" marT="34290" marB="34290" anchor="ctr"/>
                </a:tc>
                <a:tc>
                  <a:txBody>
                    <a:bodyPr/>
                    <a:lstStyle/>
                    <a:p>
                      <a:r>
                        <a:rPr lang="en-US" sz="1100" kern="1200" dirty="0">
                          <a:solidFill>
                            <a:schemeClr val="dk1"/>
                          </a:solidFill>
                          <a:latin typeface="+mn-lt"/>
                          <a:ea typeface="+mn-ea"/>
                          <a:cs typeface="+mn-cs"/>
                        </a:rPr>
                        <a:t>Subnet Across Multiple Octets</a:t>
                      </a:r>
                    </a:p>
                  </a:txBody>
                  <a:tcPr marL="68580" marR="68580" marT="34290" marB="34290" anchor="ctr"/>
                </a:tc>
                <a:tc>
                  <a:txBody>
                    <a:bodyPr/>
                    <a:lstStyle/>
                    <a:p>
                      <a:r>
                        <a:rPr lang="en-US" sz="1100" kern="120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61874528"/>
                  </a:ext>
                </a:extLst>
              </a:tr>
              <a:tr h="350784">
                <a:tc>
                  <a:txBody>
                    <a:bodyPr/>
                    <a:lstStyle/>
                    <a:p>
                      <a:pPr algn="ctr"/>
                      <a:r>
                        <a:rPr lang="en-US" sz="1100" kern="1200" dirty="0">
                          <a:solidFill>
                            <a:schemeClr val="dk1"/>
                          </a:solidFill>
                          <a:latin typeface="+mn-lt"/>
                          <a:ea typeface="+mn-ea"/>
                          <a:cs typeface="+mn-cs"/>
                        </a:rPr>
                        <a:t>11.6.5</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Activity</a:t>
                      </a:r>
                    </a:p>
                  </a:txBody>
                  <a:tcPr marL="68580" marR="68580" marT="34290" marB="34290" anchor="ctr"/>
                </a:tc>
                <a:tc>
                  <a:txBody>
                    <a:bodyPr/>
                    <a:lstStyle/>
                    <a:p>
                      <a:r>
                        <a:rPr lang="en-US" sz="1100" kern="1200" dirty="0">
                          <a:solidFill>
                            <a:schemeClr val="dk1"/>
                          </a:solidFill>
                          <a:latin typeface="+mn-lt"/>
                          <a:ea typeface="+mn-ea"/>
                          <a:cs typeface="+mn-cs"/>
                        </a:rPr>
                        <a:t>Calculate the Subnet Mask</a:t>
                      </a:r>
                    </a:p>
                  </a:txBody>
                  <a:tcPr marL="68580" marR="68580" marT="34290" marB="34290" anchor="ctr"/>
                </a:tc>
                <a:tc>
                  <a:txBody>
                    <a:bodyPr/>
                    <a:lstStyle/>
                    <a:p>
                      <a:r>
                        <a:rPr lang="en-US" sz="1100" kern="120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336677826"/>
                  </a:ext>
                </a:extLst>
              </a:tr>
              <a:tr h="350784">
                <a:tc>
                  <a:txBody>
                    <a:bodyPr/>
                    <a:lstStyle/>
                    <a:p>
                      <a:pPr algn="ctr"/>
                      <a:r>
                        <a:rPr lang="en-US" sz="1100" kern="1200" dirty="0">
                          <a:solidFill>
                            <a:schemeClr val="dk1"/>
                          </a:solidFill>
                          <a:latin typeface="+mn-lt"/>
                          <a:ea typeface="+mn-ea"/>
                          <a:cs typeface="+mn-cs"/>
                        </a:rPr>
                        <a:t>11.6.6</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Lab</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Calculate IPv4 Subnets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100" kern="1200" dirty="0">
                          <a:solidFill>
                            <a:schemeClr val="dk1"/>
                          </a:solidFill>
                          <a:latin typeface="+mn-lt"/>
                          <a:ea typeface="+mn-ea"/>
                          <a:cs typeface="+mn-cs"/>
                        </a:rPr>
                        <a:t>11.7.4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Activity</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CA" sz="1100" kern="1200" dirty="0">
                          <a:solidFill>
                            <a:schemeClr val="dk1"/>
                          </a:solidFill>
                          <a:latin typeface="+mn-lt"/>
                          <a:ea typeface="+mn-ea"/>
                          <a:cs typeface="+mn-cs"/>
                        </a:rPr>
                        <a:t>Determine the Number of Bits to Borrow</a:t>
                      </a:r>
                      <a:endParaRPr lang="en-US" sz="1100" kern="1200" dirty="0">
                        <a:solidFill>
                          <a:schemeClr val="dk1"/>
                        </a:solidFill>
                        <a:latin typeface="+mn-lt"/>
                        <a:ea typeface="+mn-ea"/>
                        <a:cs typeface="+mn-cs"/>
                      </a:endParaRP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3522544737"/>
                  </a:ext>
                </a:extLst>
              </a:tr>
              <a:tr h="350784">
                <a:tc>
                  <a:txBody>
                    <a:bodyPr/>
                    <a:lstStyle/>
                    <a:p>
                      <a:pPr algn="ctr"/>
                      <a:r>
                        <a:rPr lang="en-US" sz="1100" kern="1200" dirty="0">
                          <a:solidFill>
                            <a:schemeClr val="dk1"/>
                          </a:solidFill>
                          <a:latin typeface="+mn-lt"/>
                          <a:ea typeface="+mn-ea"/>
                          <a:cs typeface="+mn-cs"/>
                        </a:rPr>
                        <a:t>11.7.5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Packet Tracer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Subnetting Scenario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3001172460"/>
                  </a:ext>
                </a:extLst>
              </a:tr>
              <a:tr h="350784">
                <a:tc>
                  <a:txBody>
                    <a:bodyPr/>
                    <a:lstStyle/>
                    <a:p>
                      <a:pPr algn="ctr"/>
                      <a:r>
                        <a:rPr lang="en-US" sz="1100" kern="1200" dirty="0">
                          <a:solidFill>
                            <a:schemeClr val="dk1"/>
                          </a:solidFill>
                          <a:latin typeface="+mn-lt"/>
                          <a:ea typeface="+mn-ea"/>
                          <a:cs typeface="+mn-cs"/>
                        </a:rPr>
                        <a:t>11.8.1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VLSM Basics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4005649858"/>
                  </a:ext>
                </a:extLst>
              </a:tr>
              <a:tr h="350784">
                <a:tc>
                  <a:txBody>
                    <a:bodyPr/>
                    <a:lstStyle/>
                    <a:p>
                      <a:pPr algn="ctr"/>
                      <a:r>
                        <a:rPr lang="en-US" sz="1100" kern="1200" dirty="0">
                          <a:solidFill>
                            <a:schemeClr val="dk1"/>
                          </a:solidFill>
                          <a:latin typeface="+mn-lt"/>
                          <a:ea typeface="+mn-ea"/>
                          <a:cs typeface="+mn-cs"/>
                        </a:rPr>
                        <a:t>11.8.2</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VLSM Example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2958805830"/>
                  </a:ext>
                </a:extLst>
              </a:tr>
            </a:tbl>
          </a:graphicData>
        </a:graphic>
      </p:graphicFrame>
    </p:spTree>
    <p:custDataLst>
      <p:tags r:id="rId1"/>
    </p:custDataLst>
    <p:extLst>
      <p:ext uri="{BB962C8B-B14F-4D97-AF65-F5344CB8AC3E}">
        <p14:creationId xmlns:p14="http://schemas.microsoft.com/office/powerpoint/2010/main" val="423543700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r>
              <a:rPr lang="en-US" dirty="0"/>
              <a:t>Module 11: Activities (Cont.)</a:t>
            </a:r>
          </a:p>
        </p:txBody>
      </p:sp>
      <p:sp>
        <p:nvSpPr>
          <p:cNvPr id="6147" name="Rectangle 34"/>
          <p:cNvSpPr>
            <a:spLocks noGrp="1" noChangeArrowheads="1"/>
          </p:cNvSpPr>
          <p:nvPr>
            <p:ph idx="1"/>
          </p:nvPr>
        </p:nvSpPr>
        <p:spPr>
          <a:xfrm>
            <a:off x="144065" y="798945"/>
            <a:ext cx="8853286" cy="281056"/>
          </a:xfrm>
        </p:spPr>
        <p:txBody>
          <a:bodyPr/>
          <a:lstStyle/>
          <a:p>
            <a:pPr>
              <a:buFont typeface="Arial" panose="020B0604020202020204" pitchFamily="34" charset="0"/>
              <a:buChar char="•"/>
            </a:pPr>
            <a:r>
              <a:rPr lang="en-US" dirty="0"/>
              <a:t>What activities are associated with this module?</a:t>
            </a:r>
          </a:p>
          <a:p>
            <a:endParaRPr lang="en-US" dirty="0"/>
          </a:p>
          <a:p>
            <a:endParaRPr lang="en-US" dirty="0"/>
          </a:p>
          <a:p>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332580387"/>
              </p:ext>
            </p:extLst>
          </p:nvPr>
        </p:nvGraphicFramePr>
        <p:xfrm>
          <a:off x="432000" y="1127135"/>
          <a:ext cx="8229418" cy="2626854"/>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kern="1200" dirty="0">
                          <a:solidFill>
                            <a:schemeClr val="dk1"/>
                          </a:solidFill>
                          <a:latin typeface="+mn-lt"/>
                          <a:ea typeface="+mn-ea"/>
                          <a:cs typeface="+mn-cs"/>
                        </a:rPr>
                        <a:t>11.8.6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Activity</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VLSM Practice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322206681"/>
                  </a:ext>
                </a:extLst>
              </a:tr>
              <a:tr h="350784">
                <a:tc>
                  <a:txBody>
                    <a:bodyPr/>
                    <a:lstStyle/>
                    <a:p>
                      <a:pPr algn="ctr"/>
                      <a:r>
                        <a:rPr lang="en-US" sz="1100" kern="1200" dirty="0">
                          <a:solidFill>
                            <a:schemeClr val="dk1"/>
                          </a:solidFill>
                          <a:latin typeface="+mn-lt"/>
                          <a:ea typeface="+mn-ea"/>
                          <a:cs typeface="+mn-cs"/>
                        </a:rPr>
                        <a:t>11.9.3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Packet Tracer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CA" sz="1100" kern="1200" dirty="0">
                          <a:solidFill>
                            <a:schemeClr val="dk1"/>
                          </a:solidFill>
                          <a:latin typeface="+mn-lt"/>
                          <a:ea typeface="+mn-ea"/>
                          <a:cs typeface="+mn-cs"/>
                        </a:rPr>
                        <a:t>VLSM Design and Implementation Practice</a:t>
                      </a:r>
                      <a:endParaRPr lang="en-US" sz="1100" kern="1200" dirty="0">
                        <a:solidFill>
                          <a:schemeClr val="dk1"/>
                        </a:solidFill>
                        <a:latin typeface="+mn-lt"/>
                        <a:ea typeface="+mn-ea"/>
                        <a:cs typeface="+mn-cs"/>
                      </a:endParaRP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3406068602"/>
                  </a:ext>
                </a:extLst>
              </a:tr>
              <a:tr h="350784">
                <a:tc>
                  <a:txBody>
                    <a:bodyPr/>
                    <a:lstStyle/>
                    <a:p>
                      <a:pPr marL="0" algn="ctr" defTabSz="685777" rtl="0" eaLnBrk="1" latinLnBrk="0" hangingPunct="1"/>
                      <a:r>
                        <a:rPr lang="en-US" sz="1100" kern="1200" dirty="0">
                          <a:solidFill>
                            <a:schemeClr val="dk1"/>
                          </a:solidFill>
                          <a:latin typeface="+mn-lt"/>
                          <a:ea typeface="+mn-ea"/>
                          <a:cs typeface="+mn-cs"/>
                        </a:rPr>
                        <a:t>11.10.1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Packet Tracer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CA" sz="1100" kern="1200" dirty="0">
                          <a:solidFill>
                            <a:schemeClr val="dk1"/>
                          </a:solidFill>
                          <a:latin typeface="+mn-lt"/>
                          <a:ea typeface="+mn-ea"/>
                          <a:cs typeface="+mn-cs"/>
                        </a:rPr>
                        <a:t>Design and Implement a VLSM Addressing Scheme</a:t>
                      </a:r>
                      <a:endParaRPr lang="en-US" sz="1100" kern="1200" dirty="0">
                        <a:solidFill>
                          <a:schemeClr val="dk1"/>
                        </a:solidFill>
                        <a:latin typeface="+mn-lt"/>
                        <a:ea typeface="+mn-ea"/>
                        <a:cs typeface="+mn-cs"/>
                      </a:endParaRP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3514539205"/>
                  </a:ext>
                </a:extLst>
              </a:tr>
              <a:tr h="350784">
                <a:tc>
                  <a:txBody>
                    <a:bodyPr/>
                    <a:lstStyle/>
                    <a:p>
                      <a:pPr marL="0" algn="ctr" defTabSz="685777" rtl="0" eaLnBrk="1" latinLnBrk="0" hangingPunct="1"/>
                      <a:r>
                        <a:rPr lang="en-US" sz="1100" kern="1200" dirty="0">
                          <a:solidFill>
                            <a:schemeClr val="dk1"/>
                          </a:solidFill>
                          <a:latin typeface="+mn-lt"/>
                          <a:ea typeface="+mn-ea"/>
                          <a:cs typeface="+mn-cs"/>
                        </a:rPr>
                        <a:t>11.10.2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Packet Tracer Physical Mode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CA" sz="1100" kern="1200" dirty="0">
                          <a:solidFill>
                            <a:schemeClr val="dk1"/>
                          </a:solidFill>
                          <a:latin typeface="+mn-lt"/>
                          <a:ea typeface="+mn-ea"/>
                          <a:cs typeface="+mn-cs"/>
                        </a:rPr>
                        <a:t>Packet Tracer - Design and Implement a VLSM Addressing Scheme - Physical Mode</a:t>
                      </a:r>
                      <a:endParaRPr lang="en-US" sz="1100" kern="1200" dirty="0">
                        <a:solidFill>
                          <a:schemeClr val="dk1"/>
                        </a:solidFill>
                        <a:latin typeface="+mn-lt"/>
                        <a:ea typeface="+mn-ea"/>
                        <a:cs typeface="+mn-cs"/>
                      </a:endParaRPr>
                    </a:p>
                    <a:p>
                      <a:pPr marL="0" marR="0" lvl="0" indent="0" algn="l" defTabSz="685777" rtl="0" eaLnBrk="1" fontAlgn="auto" latinLnBrk="0" hangingPunct="1">
                        <a:lnSpc>
                          <a:spcPct val="100000"/>
                        </a:lnSpc>
                        <a:spcBef>
                          <a:spcPts val="0"/>
                        </a:spcBef>
                        <a:spcAft>
                          <a:spcPts val="0"/>
                        </a:spcAft>
                        <a:buClrTx/>
                        <a:buSzTx/>
                        <a:buFontTx/>
                        <a:buNone/>
                        <a:tabLst/>
                        <a:defRPr/>
                      </a:pPr>
                      <a:endParaRPr lang="en-US" sz="1100" kern="1200" dirty="0">
                        <a:solidFill>
                          <a:schemeClr val="dk1"/>
                        </a:solidFill>
                        <a:latin typeface="+mn-lt"/>
                        <a:ea typeface="+mn-ea"/>
                        <a:cs typeface="+mn-cs"/>
                      </a:endParaRP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noProof="0" dirty="0">
                          <a:solidFill>
                            <a:schemeClr val="dk1"/>
                          </a:solidFill>
                          <a:latin typeface="+mn-lt"/>
                          <a:ea typeface="+mn-ea"/>
                          <a:cs typeface="+mn-cs"/>
                        </a:rPr>
                        <a:t>Recommended</a:t>
                      </a:r>
                    </a:p>
                    <a:p>
                      <a:pPr marL="0" marR="0" lvl="0" indent="0" algn="l" defTabSz="685777" rtl="0" eaLnBrk="1" fontAlgn="auto" latinLnBrk="0" hangingPunct="1">
                        <a:lnSpc>
                          <a:spcPct val="100000"/>
                        </a:lnSpc>
                        <a:spcBef>
                          <a:spcPts val="0"/>
                        </a:spcBef>
                        <a:spcAft>
                          <a:spcPts val="0"/>
                        </a:spcAft>
                        <a:buClrTx/>
                        <a:buSzTx/>
                        <a:buFontTx/>
                        <a:buNone/>
                        <a:tabLst/>
                        <a:defRPr/>
                      </a:pPr>
                      <a:endParaRPr lang="en-US" sz="1100" kern="1200" noProof="0" dirty="0">
                        <a:solidFill>
                          <a:schemeClr val="dk1"/>
                        </a:solidFill>
                        <a:latin typeface="+mn-lt"/>
                        <a:ea typeface="+mn-ea"/>
                        <a:cs typeface="+mn-cs"/>
                      </a:endParaRPr>
                    </a:p>
                  </a:txBody>
                  <a:tcPr marL="68580" marR="68580" marT="34290" marB="34290" anchor="ctr"/>
                </a:tc>
                <a:extLst>
                  <a:ext uri="{0D108BD9-81ED-4DB2-BD59-A6C34878D82A}">
                    <a16:rowId xmlns:a16="http://schemas.microsoft.com/office/drawing/2014/main" val="609230478"/>
                  </a:ext>
                </a:extLst>
              </a:tr>
              <a:tr h="350784">
                <a:tc>
                  <a:txBody>
                    <a:bodyPr/>
                    <a:lstStyle/>
                    <a:p>
                      <a:pPr marL="0" algn="ctr" defTabSz="685777" rtl="0" eaLnBrk="1" latinLnBrk="0" hangingPunct="1"/>
                      <a:r>
                        <a:rPr lang="en-US" sz="1100" kern="1200" dirty="0">
                          <a:solidFill>
                            <a:schemeClr val="dk1"/>
                          </a:solidFill>
                          <a:latin typeface="+mn-lt"/>
                          <a:ea typeface="+mn-ea"/>
                          <a:cs typeface="+mn-cs"/>
                        </a:rPr>
                        <a:t>11.10.2</a:t>
                      </a: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Lab</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CA" sz="1100" kern="1200" dirty="0">
                          <a:solidFill>
                            <a:schemeClr val="dk1"/>
                          </a:solidFill>
                          <a:latin typeface="+mn-lt"/>
                          <a:ea typeface="+mn-ea"/>
                          <a:cs typeface="+mn-cs"/>
                        </a:rPr>
                        <a:t>Design and Implement a VLSM Addressing Scheme</a:t>
                      </a:r>
                      <a:endParaRPr lang="en-US" sz="1100" kern="1200" dirty="0">
                        <a:solidFill>
                          <a:schemeClr val="dk1"/>
                        </a:solidFill>
                        <a:latin typeface="+mn-lt"/>
                        <a:ea typeface="+mn-ea"/>
                        <a:cs typeface="+mn-cs"/>
                      </a:endParaRPr>
                    </a:p>
                  </a:txBody>
                  <a:tcPr marL="68580" marR="68580" marT="34290" marB="34290" anchor="ctr"/>
                </a:tc>
                <a:tc>
                  <a:txBody>
                    <a:bodyPr/>
                    <a:lstStyle/>
                    <a:p>
                      <a:pPr marL="0" algn="l" defTabSz="685777" rtl="0" eaLnBrk="1" latinLnBrk="0" hangingPunct="1"/>
                      <a:r>
                        <a:rPr lang="en-US" sz="1100" kern="120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631969203"/>
                  </a:ext>
                </a:extLst>
              </a:tr>
              <a:tr h="350784">
                <a:tc>
                  <a:txBody>
                    <a:bodyPr/>
                    <a:lstStyle/>
                    <a:p>
                      <a:pPr marL="0" algn="ctr" defTabSz="685777" rtl="0" eaLnBrk="1" latinLnBrk="0" hangingPunct="1"/>
                      <a:r>
                        <a:rPr lang="en-US" sz="1100" kern="1200" dirty="0">
                          <a:solidFill>
                            <a:schemeClr val="dk1"/>
                          </a:solidFill>
                          <a:latin typeface="+mn-lt"/>
                          <a:ea typeface="+mn-ea"/>
                          <a:cs typeface="+mn-cs"/>
                        </a:rPr>
                        <a:t>11.10.4</a:t>
                      </a: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Module Quiz</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kern="1200" dirty="0">
                          <a:solidFill>
                            <a:schemeClr val="dk1"/>
                          </a:solidFill>
                          <a:latin typeface="+mn-lt"/>
                          <a:ea typeface="+mn-ea"/>
                          <a:cs typeface="+mn-cs"/>
                        </a:rPr>
                        <a:t>IPv4 Addressing</a:t>
                      </a:r>
                    </a:p>
                  </a:txBody>
                  <a:tcPr marL="68580" marR="68580" marT="34290" marB="34290" anchor="ctr"/>
                </a:tc>
                <a:tc>
                  <a:txBody>
                    <a:bodyPr/>
                    <a:lstStyle/>
                    <a:p>
                      <a:pPr marL="0" algn="l" defTabSz="685777" rtl="0" eaLnBrk="1" latinLnBrk="0" hangingPunct="1"/>
                      <a:r>
                        <a:rPr lang="en-US" sz="1100" kern="1200" dirty="0">
                          <a:solidFill>
                            <a:schemeClr val="dk1"/>
                          </a:solidFill>
                          <a:latin typeface="+mn-lt"/>
                          <a:ea typeface="+mn-ea"/>
                          <a:cs typeface="+mn-cs"/>
                        </a:rPr>
                        <a:t>Recommended</a:t>
                      </a:r>
                    </a:p>
                  </a:txBody>
                  <a:tcPr marL="68580" marR="68580" marT="34290" marB="34290" anchor="ctr"/>
                </a:tc>
                <a:extLst>
                  <a:ext uri="{0D108BD9-81ED-4DB2-BD59-A6C34878D82A}">
                    <a16:rowId xmlns:a16="http://schemas.microsoft.com/office/drawing/2014/main" val="4059192888"/>
                  </a:ext>
                </a:extLst>
              </a:tr>
            </a:tbl>
          </a:graphicData>
        </a:graphic>
      </p:graphicFrame>
    </p:spTree>
    <p:custDataLst>
      <p:tags r:id="rId1"/>
    </p:custDataLst>
    <p:extLst>
      <p:ext uri="{BB962C8B-B14F-4D97-AF65-F5344CB8AC3E}">
        <p14:creationId xmlns:p14="http://schemas.microsoft.com/office/powerpoint/2010/main" val="3567995096"/>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26510</TotalTime>
  <Words>6218</Words>
  <Application>Microsoft Office PowerPoint</Application>
  <PresentationFormat>On-screen Show (16:9)</PresentationFormat>
  <Paragraphs>1071</Paragraphs>
  <Slides>74</Slides>
  <Notes>72</Notes>
  <HiddenSlides>14</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74</vt:i4>
      </vt:variant>
    </vt:vector>
  </HeadingPairs>
  <TitlesOfParts>
    <vt:vector size="80" baseType="lpstr">
      <vt:lpstr>Arial</vt:lpstr>
      <vt:lpstr>Calibri</vt:lpstr>
      <vt:lpstr>CiscoSans ExtraLight</vt:lpstr>
      <vt:lpstr>Courier New</vt:lpstr>
      <vt:lpstr>Wingdings</vt:lpstr>
      <vt:lpstr>Default Theme</vt:lpstr>
      <vt:lpstr>Module 11: IPv4 Addressing</vt:lpstr>
      <vt:lpstr>Instructor Materials – Module 11 Planning Guide</vt:lpstr>
      <vt:lpstr>What to Expect in this Module</vt:lpstr>
      <vt:lpstr>What to Expect in this Module (Cont.)</vt:lpstr>
      <vt:lpstr>Check Your Understanding</vt:lpstr>
      <vt:lpstr>Packet Tracer Physical Mode Activities</vt:lpstr>
      <vt:lpstr>Module 11: Activities</vt:lpstr>
      <vt:lpstr>Module 11: Activities (Cont.)</vt:lpstr>
      <vt:lpstr>Module 11: Activities (Cont.)</vt:lpstr>
      <vt:lpstr>Module 11: Best Practices</vt:lpstr>
      <vt:lpstr>Module 11: Best Practices (Cont.)</vt:lpstr>
      <vt:lpstr>Module 11: Best Practices (Cont.)</vt:lpstr>
      <vt:lpstr>Module 11: Best Practices (Cont.)</vt:lpstr>
      <vt:lpstr>Module 11: Best Practices (Cont.)</vt:lpstr>
      <vt:lpstr>Module 11: IPv4 Addressing</vt:lpstr>
      <vt:lpstr>Module Objectives</vt:lpstr>
      <vt:lpstr>Module Objectives (Cont.)</vt:lpstr>
      <vt:lpstr>11.1 IPv4 Address Structure </vt:lpstr>
      <vt:lpstr>IPv4 Address Structure Network and Host Portions</vt:lpstr>
      <vt:lpstr>IPv4 Address Structure The Subnet Mask</vt:lpstr>
      <vt:lpstr>IPv4 Address Structure The Prefix Length</vt:lpstr>
      <vt:lpstr>IPv4 Address Structure Determining the Network: Logical AND</vt:lpstr>
      <vt:lpstr>IPv4 Address Structure Video – Network, Host and Broadcast Addresses</vt:lpstr>
      <vt:lpstr>IPv4 Address Structure Network, Host, and Broadcast Addresses</vt:lpstr>
      <vt:lpstr>11.2 IPv4 Unicast, Broadcast, and Multicast</vt:lpstr>
      <vt:lpstr>IPv4 Unicast, Broadcast, and Multicast Unicast</vt:lpstr>
      <vt:lpstr>IPv4 Unicast, Broadcast, and Multicast Broadcast</vt:lpstr>
      <vt:lpstr>IPv4 Unicast, Broadcast, and Multicast Multicast</vt:lpstr>
      <vt:lpstr>11.3 Types of IPv4 Addresses</vt:lpstr>
      <vt:lpstr>Types of IPv4 Addresses Public and Private IPv4 Addresses</vt:lpstr>
      <vt:lpstr>Types of IPv4 Addresses Routing to the Internet</vt:lpstr>
      <vt:lpstr>Types of IPv4 Addresses Special Use IPv4 Addresses</vt:lpstr>
      <vt:lpstr>Types of IPv4 Addresses Legacy Classful Addressing</vt:lpstr>
      <vt:lpstr>Types of IPv4 Addresses Assignment of IP Addresses</vt:lpstr>
      <vt:lpstr>11.4 Network Segmentation </vt:lpstr>
      <vt:lpstr>Network Segmentation Broadcast Domains and Segmentation</vt:lpstr>
      <vt:lpstr>Network Segmentation Problems with Large Broadcast Domains</vt:lpstr>
      <vt:lpstr>Network Segmentation Reasons for Segmenting Networks</vt:lpstr>
      <vt:lpstr>11.5 Subnet an IPv4 Network </vt:lpstr>
      <vt:lpstr>Subnet an IPv4 Network Subnet on an Octet Boundary</vt:lpstr>
      <vt:lpstr>Subnet an IPv4 Network Subnet on an Octet Boundary (Cont.)</vt:lpstr>
      <vt:lpstr>Subnet an IPv4 Network Subnet within an Octet Boundary</vt:lpstr>
      <vt:lpstr>Subnet an IPv4 Network Video – The Subnet Mask</vt:lpstr>
      <vt:lpstr>Subnet an IPv4 Network Video – Subnet with the Magic Number</vt:lpstr>
      <vt:lpstr>Subnet an IPv4 Network Packet Tracer – Subnet an IPv4 Network</vt:lpstr>
      <vt:lpstr>11.6 Subnet a Slash 16 and a Slash 8 Prefix</vt:lpstr>
      <vt:lpstr>Subnet a Slash 16 and a Slash 8 Prefix Create Subnets with a Slash 16 prefix</vt:lpstr>
      <vt:lpstr>Subnet a Slash 16 and a Slash 8 Prefix Create 100 Subnets with a Slash 16 prefix</vt:lpstr>
      <vt:lpstr>Subnet a Slash 16 and a Slash 8 Prefix Create 1000 Subnets with a Slash 8 prefix</vt:lpstr>
      <vt:lpstr>Subnet a Slash 16 and a Slash 8 Prefix Video – Subnet Across Multiple Octets</vt:lpstr>
      <vt:lpstr>Subnet a Slash 16 and a Slash 8 Prefix Lab – Calculate IPv4 Subnets</vt:lpstr>
      <vt:lpstr>11.7 Subnet to Meet Requirements</vt:lpstr>
      <vt:lpstr>Subnet to Meet Requirements Subnet Private versus Public IPv4 Address Space</vt:lpstr>
      <vt:lpstr>Subnet to Meet Requirements Minimize Unused Host IPv4 Addresses and Maximize Subnets</vt:lpstr>
      <vt:lpstr>Subnet to Meet Requirements Example: Efficient IPv4 Subnetting</vt:lpstr>
      <vt:lpstr>Subnet to Meet Requirements Packet Tracer – Subnetting Scenario</vt:lpstr>
      <vt:lpstr>11.8 VLSM </vt:lpstr>
      <vt:lpstr>VLSM Video – VLSM Basics</vt:lpstr>
      <vt:lpstr>VLSM Video – VLSM Example</vt:lpstr>
      <vt:lpstr>VLSM IPv4 Address Conservation</vt:lpstr>
      <vt:lpstr>VLSM IPv4 Address Conservation (Cont.)</vt:lpstr>
      <vt:lpstr>VLSM VLSM</vt:lpstr>
      <vt:lpstr>VLSM VLSM Topology Address Assignment</vt:lpstr>
      <vt:lpstr>11.9 Structured Design </vt:lpstr>
      <vt:lpstr>Structured Design IPv4 Network Address Planning</vt:lpstr>
      <vt:lpstr>Structured Design Device Address Assignment</vt:lpstr>
      <vt:lpstr>Structured Design Packet Tracer – VLSM Design and Implementation Practice</vt:lpstr>
      <vt:lpstr>11.10 Module Practice and Quiz</vt:lpstr>
      <vt:lpstr>Structured Design Packet Tracer – Design and Implement a VLSM Addressing Scheme</vt:lpstr>
      <vt:lpstr>Structured Design Packet Tracer – Design and Implement a VLSM Addressing Scheme - Physical Mode Lab – Design and Implement a VLSM Addressing Scheme</vt:lpstr>
      <vt:lpstr>Module Practice and Quiz What did I learn in this module?</vt:lpstr>
      <vt:lpstr>Module Practice and Quiz What did I learn in this module? (Cont.)</vt:lpstr>
      <vt:lpstr>Module 11: IPv4 Addressing New Terms and Commands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Sue Livingston -X (suliving - UNICON INC at Cisco)</cp:lastModifiedBy>
  <cp:revision>302</cp:revision>
  <dcterms:created xsi:type="dcterms:W3CDTF">2019-10-18T06:21:22Z</dcterms:created>
  <dcterms:modified xsi:type="dcterms:W3CDTF">2021-01-29T13:24:18Z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