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notesSlides/notesSlide6.xml" ContentType="application/vnd.openxmlformats-officedocument.presentationml.notesSlide+xml"/>
  <Override PartName="/ppt/tags/tag10.xml" ContentType="application/vnd.openxmlformats-officedocument.presentationml.tags+xml"/>
  <Override PartName="/ppt/notesSlides/notesSlide7.xml" ContentType="application/vnd.openxmlformats-officedocument.presentationml.notesSlide+xml"/>
  <Override PartName="/ppt/tags/tag11.xml" ContentType="application/vnd.openxmlformats-officedocument.presentationml.tags+xml"/>
  <Override PartName="/ppt/notesSlides/notesSlide8.xml" ContentType="application/vnd.openxmlformats-officedocument.presentationml.notesSlide+xml"/>
  <Override PartName="/ppt/tags/tag12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13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tags/tag14.xml" ContentType="application/vnd.openxmlformats-officedocument.presentationml.tag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tags/tag15.xml" ContentType="application/vnd.openxmlformats-officedocument.presentationml.tags+xml"/>
  <Override PartName="/ppt/notesSlides/notesSlide28.xml" ContentType="application/vnd.openxmlformats-officedocument.presentationml.notesSlide+xml"/>
  <Override PartName="/ppt/tags/tag16.xml" ContentType="application/vnd.openxmlformats-officedocument.presentationml.tags+xml"/>
  <Override PartName="/ppt/notesSlides/notesSlide29.xml" ContentType="application/vnd.openxmlformats-officedocument.presentationml.notesSlide+xml"/>
  <Override PartName="/ppt/tags/tag17.xml" ContentType="application/vnd.openxmlformats-officedocument.presentationml.tags+xml"/>
  <Override PartName="/ppt/notesSlides/notesSlide30.xml" ContentType="application/vnd.openxmlformats-officedocument.presentationml.notesSlide+xml"/>
  <Override PartName="/ppt/tags/tag18.xml" ContentType="application/vnd.openxmlformats-officedocument.presentationml.tags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0" r:id="rId1"/>
  </p:sldMasterIdLst>
  <p:notesMasterIdLst>
    <p:notesMasterId r:id="rId35"/>
  </p:notesMasterIdLst>
  <p:sldIdLst>
    <p:sldId id="513" r:id="rId2"/>
    <p:sldId id="730" r:id="rId3"/>
    <p:sldId id="1070" r:id="rId4"/>
    <p:sldId id="1071" r:id="rId5"/>
    <p:sldId id="1053" r:id="rId6"/>
    <p:sldId id="763" r:id="rId7"/>
    <p:sldId id="1052" r:id="rId8"/>
    <p:sldId id="1069" r:id="rId9"/>
    <p:sldId id="876" r:id="rId10"/>
    <p:sldId id="860" r:id="rId11"/>
    <p:sldId id="759" r:id="rId12"/>
    <p:sldId id="1054" r:id="rId13"/>
    <p:sldId id="1090" r:id="rId14"/>
    <p:sldId id="1091" r:id="rId15"/>
    <p:sldId id="1092" r:id="rId16"/>
    <p:sldId id="1056" r:id="rId17"/>
    <p:sldId id="1057" r:id="rId18"/>
    <p:sldId id="1093" r:id="rId19"/>
    <p:sldId id="1094" r:id="rId20"/>
    <p:sldId id="1095" r:id="rId21"/>
    <p:sldId id="1096" r:id="rId22"/>
    <p:sldId id="1097" r:id="rId23"/>
    <p:sldId id="1098" r:id="rId24"/>
    <p:sldId id="1099" r:id="rId25"/>
    <p:sldId id="1063" r:id="rId26"/>
    <p:sldId id="1064" r:id="rId27"/>
    <p:sldId id="1100" r:id="rId28"/>
    <p:sldId id="1101" r:id="rId29"/>
    <p:sldId id="1102" r:id="rId30"/>
    <p:sldId id="957" r:id="rId31"/>
    <p:sldId id="958" r:id="rId32"/>
    <p:sldId id="874" r:id="rId33"/>
    <p:sldId id="291" r:id="rId34"/>
  </p:sldIdLst>
  <p:sldSz cx="9144000" cy="5143500" type="screen16x9"/>
  <p:notesSz cx="6858000" cy="9144000"/>
  <p:custDataLst>
    <p:tags r:id="rId36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336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arbara Reif" initials="BR" lastIdx="3" clrIdx="0"/>
  <p:cmAuthor id="1" name="Jane Gibbons -X (jagibbon - DEL ORO CONSULTING INC at Cisco)" initials="JG-(-DOCIaC" lastIdx="28" clrIdx="1">
    <p:extLst>
      <p:ext uri="{19B8F6BF-5375-455C-9EA6-DF929625EA0E}">
        <p15:presenceInfo xmlns:p15="http://schemas.microsoft.com/office/powerpoint/2012/main" userId="S-1-5-21-1708537768-1303643608-725345543-200204" providerId="AD"/>
      </p:ext>
    </p:extLst>
  </p:cmAuthor>
  <p:cmAuthor id="2" name="Bob Vachon" initials="BV" lastIdx="24" clrIdx="2">
    <p:extLst>
      <p:ext uri="{19B8F6BF-5375-455C-9EA6-DF929625EA0E}">
        <p15:presenceInfo xmlns:p15="http://schemas.microsoft.com/office/powerpoint/2012/main" userId="c7abe87968a0b633" providerId="Windows Live"/>
      </p:ext>
    </p:extLst>
  </p:cmAuthor>
  <p:cmAuthor id="3" name="Sue Livingston -X (suliving - UNICON INC at Cisco)" initials="SL-(-UIaC" lastIdx="29" clrIdx="3">
    <p:extLst>
      <p:ext uri="{19B8F6BF-5375-455C-9EA6-DF929625EA0E}">
        <p15:presenceInfo xmlns:p15="http://schemas.microsoft.com/office/powerpoint/2012/main" userId="S::suliving@cisco.com::dc701d48-dd51-411a-9041-b7f1328f1486" providerId="AD"/>
      </p:ext>
    </p:extLst>
  </p:cmAuthor>
  <p:cmAuthor id="4" name="jagibbon" initials="jmg" lastIdx="8" clrIdx="4">
    <p:extLst>
      <p:ext uri="{19B8F6BF-5375-455C-9EA6-DF929625EA0E}">
        <p15:presenceInfo xmlns:p15="http://schemas.microsoft.com/office/powerpoint/2012/main" userId="jagibbo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00CC"/>
    <a:srgbClr val="000099"/>
    <a:srgbClr val="CC99FF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32" autoAdjust="0"/>
    <p:restoredTop sz="77288" autoAdjust="0"/>
  </p:normalViewPr>
  <p:slideViewPr>
    <p:cSldViewPr snapToGrid="0" showGuides="1">
      <p:cViewPr>
        <p:scale>
          <a:sx n="144" d="100"/>
          <a:sy n="144" d="100"/>
        </p:scale>
        <p:origin x="68" y="68"/>
      </p:cViewPr>
      <p:guideLst>
        <p:guide orient="horz" pos="1620"/>
        <p:guide pos="336"/>
      </p:guideLst>
    </p:cSldViewPr>
  </p:slideViewPr>
  <p:outlineViewPr>
    <p:cViewPr>
      <p:scale>
        <a:sx n="33" d="100"/>
        <a:sy n="33" d="100"/>
      </p:scale>
      <p:origin x="0" y="-22670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11" d="100"/>
        <a:sy n="111" d="100"/>
      </p:scale>
      <p:origin x="0" y="-512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6337D9-3022-3D41-8D8A-BDF2F3B0DD8E}" type="datetimeFigureOut">
              <a:rPr lang="en-US" smtClean="0"/>
              <a:t>1/29/2021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41018C-6CAF-B84E-B92C-ECB119457FB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564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Cisco Networking Academy Program</a:t>
            </a:r>
          </a:p>
          <a:p>
            <a:r>
              <a:rPr lang="en-US" dirty="0"/>
              <a:t>Introduction to Networks v7.0 (ITN)</a:t>
            </a:r>
          </a:p>
          <a:p>
            <a:r>
              <a:rPr lang="en-US" dirty="0"/>
              <a:t>Module 6: Data Link Layer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41018C-6CAF-B84E-B92C-ECB119457FBA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55421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6 – Data Link Layer</a:t>
            </a:r>
          </a:p>
          <a:p>
            <a:r>
              <a:rPr lang="en-US" dirty="0"/>
              <a:t>6.1 – Purpose of the Data Link Layer</a:t>
            </a:r>
          </a:p>
          <a:p>
            <a:r>
              <a:rPr lang="en-US" dirty="0"/>
              <a:t>6.1.1 – The Data Link Layer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1018C-6CAF-B84E-B92C-ECB119457FBA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3122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6 – Data Link Layer</a:t>
            </a:r>
          </a:p>
          <a:p>
            <a:r>
              <a:rPr lang="en-US" dirty="0"/>
              <a:t>6.1 – Purpose of the Data Link Layer</a:t>
            </a:r>
          </a:p>
          <a:p>
            <a:r>
              <a:rPr lang="en-US" dirty="0"/>
              <a:t>6.1.2 – IEEE 802 LAN/MAN Data Link Sublayers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1018C-6CAF-B84E-B92C-ECB119457FBA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09283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6 – Data Link Layer</a:t>
            </a:r>
          </a:p>
          <a:p>
            <a:r>
              <a:rPr lang="en-US" dirty="0"/>
              <a:t>6.1 – Purpose of the Data Link Layer</a:t>
            </a:r>
          </a:p>
          <a:p>
            <a:r>
              <a:rPr lang="en-US" dirty="0"/>
              <a:t>6.1.3 – Providing Access to Media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1018C-6CAF-B84E-B92C-ECB119457FBA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81375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6 – Data Link Layer</a:t>
            </a:r>
          </a:p>
          <a:p>
            <a:r>
              <a:rPr lang="en-US" dirty="0"/>
              <a:t>6.1 – Purpose of the Data Link Layer</a:t>
            </a:r>
          </a:p>
          <a:p>
            <a:r>
              <a:rPr lang="en-US" dirty="0"/>
              <a:t>6.1.4 – Data Link Layer Standards</a:t>
            </a:r>
          </a:p>
          <a:p>
            <a:r>
              <a:rPr lang="en-US" dirty="0"/>
              <a:t>6.1.5 – Check Your Understanding – Purpose of Data Link Layer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1018C-6CAF-B84E-B92C-ECB119457FBA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54598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6 - Data Link Layer</a:t>
            </a:r>
          </a:p>
          <a:p>
            <a:r>
              <a:rPr lang="en-US" dirty="0"/>
              <a:t>6.2 - Topologies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41018C-6CAF-B84E-B92C-ECB119457FBA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2910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6 – Data Link Layer</a:t>
            </a:r>
          </a:p>
          <a:p>
            <a:r>
              <a:rPr lang="en-US" dirty="0"/>
              <a:t>6.2 – Topologies</a:t>
            </a:r>
          </a:p>
          <a:p>
            <a:r>
              <a:rPr lang="en-US" dirty="0"/>
              <a:t>6.2.1 – Physical and Logical Topologies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1018C-6CAF-B84E-B92C-ECB119457FBA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1254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6 – Data Link Layer</a:t>
            </a:r>
          </a:p>
          <a:p>
            <a:r>
              <a:rPr lang="en-US" dirty="0"/>
              <a:t>6.2 – Topologies</a:t>
            </a:r>
          </a:p>
          <a:p>
            <a:r>
              <a:rPr lang="en-US" dirty="0"/>
              <a:t>6.2.2 – WAN Topologies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1018C-6CAF-B84E-B92C-ECB119457FBA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43519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6 – Data Link Layer</a:t>
            </a:r>
          </a:p>
          <a:p>
            <a:r>
              <a:rPr lang="en-US" dirty="0"/>
              <a:t>6.2 – Topologies</a:t>
            </a:r>
          </a:p>
          <a:p>
            <a:r>
              <a:rPr lang="en-US" dirty="0"/>
              <a:t>6.2.3– Point-to-Point WAN Topology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1018C-6CAF-B84E-B92C-ECB119457FBA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63211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6 – Data Link Layer</a:t>
            </a:r>
          </a:p>
          <a:p>
            <a:r>
              <a:rPr lang="en-US" dirty="0"/>
              <a:t>6.2 – Topologies</a:t>
            </a:r>
          </a:p>
          <a:p>
            <a:r>
              <a:rPr lang="en-US" dirty="0"/>
              <a:t>6.2.4 – LAN Topologies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1018C-6CAF-B84E-B92C-ECB119457FBA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440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6 – Data Link Layer</a:t>
            </a:r>
          </a:p>
          <a:p>
            <a:r>
              <a:rPr lang="en-US" dirty="0"/>
              <a:t>6.2 – Topologies</a:t>
            </a:r>
          </a:p>
          <a:p>
            <a:r>
              <a:rPr lang="en-US" dirty="0"/>
              <a:t>6.2.5 – Half and Full Duplex Communication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1018C-6CAF-B84E-B92C-ECB119457FBA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90157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7C839C26-801B-42B6-A101-60F37FE2B0A8}" type="slidenum">
              <a:rPr lang="en-US" sz="800" b="0"/>
              <a:pPr algn="r"/>
              <a:t>2</a:t>
            </a:fld>
            <a:endParaRPr lang="en-US" sz="800" b="0" dirty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67713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6 – Data Link Layer</a:t>
            </a:r>
          </a:p>
          <a:p>
            <a:r>
              <a:rPr lang="en-US" dirty="0"/>
              <a:t>6.2 – Topologies</a:t>
            </a:r>
          </a:p>
          <a:p>
            <a:r>
              <a:rPr lang="en-US" dirty="0"/>
              <a:t>6.2.6 – Access Control Methods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1018C-6CAF-B84E-B92C-ECB119457FBA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0684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6 – Data Link Layer</a:t>
            </a:r>
          </a:p>
          <a:p>
            <a:r>
              <a:rPr lang="en-US" dirty="0"/>
              <a:t>6.2 – Topologies</a:t>
            </a:r>
          </a:p>
          <a:p>
            <a:r>
              <a:rPr lang="en-US" dirty="0"/>
              <a:t>6.2.7 – Contention-Based Access – CSMA/CD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1018C-6CAF-B84E-B92C-ECB119457FBA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7287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6 – Data Link Layer</a:t>
            </a:r>
          </a:p>
          <a:p>
            <a:r>
              <a:rPr lang="en-US" dirty="0"/>
              <a:t>6.2 – Topologies</a:t>
            </a:r>
          </a:p>
          <a:p>
            <a:r>
              <a:rPr lang="en-US" dirty="0"/>
              <a:t>6.2.8 – Contention-Based Access – CSMA/CA</a:t>
            </a:r>
          </a:p>
          <a:p>
            <a:r>
              <a:rPr lang="en-US" dirty="0"/>
              <a:t>6.2.9 – Check Your Understanding - Topologies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1018C-6CAF-B84E-B92C-ECB119457FBA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76408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6 - Data Link Layer</a:t>
            </a:r>
          </a:p>
          <a:p>
            <a:r>
              <a:rPr lang="en-US" dirty="0"/>
              <a:t>6.3 -  Data Link Frame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41018C-6CAF-B84E-B92C-ECB119457FBA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75541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6 – Data Link Layer</a:t>
            </a:r>
          </a:p>
          <a:p>
            <a:r>
              <a:rPr lang="en-US" dirty="0"/>
              <a:t>6.3 – Data Link Frame</a:t>
            </a:r>
          </a:p>
          <a:p>
            <a:r>
              <a:rPr lang="en-US" dirty="0"/>
              <a:t>6.3.1 – The Frame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1018C-6CAF-B84E-B92C-ECB119457FBA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557088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6 – Data Link Layer</a:t>
            </a:r>
          </a:p>
          <a:p>
            <a:r>
              <a:rPr lang="en-US" dirty="0"/>
              <a:t>6.3 – Data Link Frame</a:t>
            </a:r>
          </a:p>
          <a:p>
            <a:r>
              <a:rPr lang="en-US" dirty="0"/>
              <a:t>6.3.2 – Frame Fields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1018C-6CAF-B84E-B92C-ECB119457FBA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4245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6 – Data Link Layer</a:t>
            </a:r>
          </a:p>
          <a:p>
            <a:r>
              <a:rPr lang="en-US" dirty="0"/>
              <a:t>6.3 – Data Link Frame</a:t>
            </a:r>
          </a:p>
          <a:p>
            <a:r>
              <a:rPr lang="en-US" dirty="0"/>
              <a:t>6.3.3 – Layer 2 Address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1018C-6CAF-B84E-B92C-ECB119457FBA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72106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6 – Data Link Layer</a:t>
            </a:r>
          </a:p>
          <a:p>
            <a:r>
              <a:rPr lang="en-US" dirty="0"/>
              <a:t>6.3 – Data Link Frame</a:t>
            </a:r>
          </a:p>
          <a:p>
            <a:r>
              <a:rPr lang="en-US" dirty="0"/>
              <a:t>6.3.4 – LAN and WAN Frames</a:t>
            </a:r>
          </a:p>
          <a:p>
            <a:r>
              <a:rPr lang="en-US" dirty="0"/>
              <a:t>6.3.5 – Check Your Understanding – Data Link Frame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1018C-6CAF-B84E-B92C-ECB119457FBA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128988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6-  Data Link Layer</a:t>
            </a:r>
          </a:p>
          <a:p>
            <a:r>
              <a:rPr lang="en-US" dirty="0"/>
              <a:t>6.4 - Module Practice and Quiz</a:t>
            </a:r>
          </a:p>
          <a:p>
            <a:pPr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41018C-6CAF-B84E-B92C-ECB119457FBA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14368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>
                <a:solidFill>
                  <a:prstClr val="black"/>
                </a:solidFill>
              </a:rPr>
              <a:pPr/>
              <a:t>31</a:t>
            </a:fld>
            <a:endParaRPr lang="en-US" sz="800" dirty="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/>
              <a:t>6 – Data Link Layer</a:t>
            </a:r>
          </a:p>
          <a:p>
            <a:r>
              <a:rPr lang="en-US" dirty="0"/>
              <a:t>6.4 – Module Practice and Quiz</a:t>
            </a:r>
          </a:p>
          <a:p>
            <a:r>
              <a:rPr lang="en-US" dirty="0"/>
              <a:t>6.4.1 – What did I learn in this module?</a:t>
            </a:r>
          </a:p>
          <a:p>
            <a:r>
              <a:rPr lang="en-US" dirty="0"/>
              <a:t>6.4.2 – Module Quiz – Data Link Layer</a:t>
            </a:r>
          </a:p>
        </p:txBody>
      </p:sp>
    </p:spTree>
    <p:extLst>
      <p:ext uri="{BB962C8B-B14F-4D97-AF65-F5344CB8AC3E}">
        <p14:creationId xmlns:p14="http://schemas.microsoft.com/office/powerpoint/2010/main" val="14768241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7" tIns="0" rIns="18817" bIns="0" anchor="b"/>
          <a:lstStyle>
            <a:lvl1pPr defTabSz="901700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1700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1700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1700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1700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17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17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17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17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ACE20BE7-F2F3-4E26-9454-50B18F790A4E}" type="slidenum">
              <a:rPr lang="en-US" sz="800" b="0">
                <a:ea typeface="ＭＳ Ｐゴシック" pitchFamily="34" charset="-128"/>
              </a:rPr>
              <a:pPr algn="r"/>
              <a:t>5</a:t>
            </a:fld>
            <a:endParaRPr lang="en-US" sz="800" b="0" dirty="0">
              <a:ea typeface="ＭＳ Ｐゴシック" pitchFamily="34" charset="-128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027446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C92755B-29FD-8743-9094-C0E3A734D22E}" type="slidenum">
              <a:rPr lang="en-US" sz="800">
                <a:solidFill>
                  <a:prstClr val="black"/>
                </a:solidFill>
              </a:rPr>
              <a:pPr/>
              <a:t>32</a:t>
            </a:fld>
            <a:endParaRPr lang="en-US" sz="800" dirty="0">
              <a:solidFill>
                <a:prstClr val="black"/>
              </a:solidFill>
            </a:endParaRPr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74291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41018C-6CAF-B84E-B92C-ECB119457FBA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13942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0A313ED8-785B-4D16-9B17-4143385249B9}" type="slidenum">
              <a:rPr lang="en-US" sz="800" b="0"/>
              <a:pPr algn="r"/>
              <a:t>6</a:t>
            </a:fld>
            <a:endParaRPr lang="en-US" sz="800" b="0" dirty="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7453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7391C207-9349-46D5-9D89-8ADDA5014D1F}" type="slidenum">
              <a:rPr lang="en-US" sz="800" b="0"/>
              <a:pPr algn="r"/>
              <a:t>7</a:t>
            </a:fld>
            <a:endParaRPr lang="en-US" sz="800" b="0" dirty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46002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7391C207-9349-46D5-9D89-8ADDA5014D1F}" type="slidenum">
              <a:rPr lang="en-US" sz="800" b="0"/>
              <a:pPr algn="r"/>
              <a:t>8</a:t>
            </a:fld>
            <a:endParaRPr lang="en-US" sz="800" b="0" dirty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49292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Cisco Networking Academy Program</a:t>
            </a:r>
          </a:p>
          <a:p>
            <a:r>
              <a:rPr lang="en-US" dirty="0"/>
              <a:t>Introduction to Networks v7.0 (ITN)</a:t>
            </a:r>
          </a:p>
          <a:p>
            <a:r>
              <a:rPr lang="en-US" dirty="0"/>
              <a:t>Module 6: Data Link Layer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41018C-6CAF-B84E-B92C-ECB119457FBA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81187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7C839C26-801B-42B6-A101-60F37FE2B0A8}" type="slidenum">
              <a:rPr lang="en-US" sz="800" b="0">
                <a:solidFill>
                  <a:prstClr val="black"/>
                </a:solidFill>
              </a:rPr>
              <a:pPr algn="r"/>
              <a:t>10</a:t>
            </a:fld>
            <a:endParaRPr lang="en-US" sz="800" b="0" dirty="0">
              <a:solidFill>
                <a:prstClr val="black"/>
              </a:solidFill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6.0 - Data Link Layer </a:t>
            </a:r>
            <a:r>
              <a:rPr lang="en-US"/>
              <a:t>- Introduction</a:t>
            </a:r>
            <a:endParaRPr lang="en-US" dirty="0"/>
          </a:p>
          <a:p>
            <a:pPr>
              <a:buFontTx/>
              <a:buNone/>
            </a:pPr>
            <a:r>
              <a:rPr lang="en-GB" dirty="0"/>
              <a:t>6.0.2 – What will I learn to do in this module?</a:t>
            </a:r>
          </a:p>
        </p:txBody>
      </p:sp>
    </p:spTree>
    <p:extLst>
      <p:ext uri="{BB962C8B-B14F-4D97-AF65-F5344CB8AC3E}">
        <p14:creationId xmlns:p14="http://schemas.microsoft.com/office/powerpoint/2010/main" val="17344456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6 - Data Link Layer</a:t>
            </a:r>
          </a:p>
          <a:p>
            <a:r>
              <a:rPr lang="en-US" dirty="0"/>
              <a:t>6.1 - Purpose of the Data Link Layer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41018C-6CAF-B84E-B92C-ECB119457FBA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55296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809526"/>
            <a:ext cx="4319105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accent5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49523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89520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2872236"/>
            <a:ext cx="5925246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000" baseline="0">
                <a:solidFill>
                  <a:schemeClr val="bg2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/>
          </p:nvPr>
        </p:nvSpPr>
        <p:spPr>
          <a:xfrm>
            <a:off x="425765" y="2300750"/>
            <a:ext cx="5955513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0" i="0" spc="0" baseline="0">
                <a:solidFill>
                  <a:srgbClr val="38C6F4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492125" y="395288"/>
            <a:ext cx="796924" cy="423863"/>
            <a:chOff x="310" y="249"/>
            <a:chExt cx="502" cy="267"/>
          </a:xfrm>
          <a:solidFill>
            <a:schemeClr val="accent5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086725553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228" userDrawn="1">
          <p15:clr>
            <a:srgbClr val="FBAE40"/>
          </p15:clr>
        </p15:guide>
        <p15:guide id="2" pos="360" userDrawn="1">
          <p15:clr>
            <a:srgbClr val="FBAE40"/>
          </p15:clr>
        </p15:guide>
        <p15:guide id="3" orient="horz" pos="518" userDrawn="1">
          <p15:clr>
            <a:srgbClr val="FBAE40"/>
          </p15:clr>
        </p15:guide>
        <p15:guide id="4" pos="812" userDrawn="1">
          <p15:clr>
            <a:srgbClr val="FBAE40"/>
          </p15:clr>
        </p15:guide>
        <p15:guide id="5" pos="311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Closing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9143999" cy="5165874"/>
          </a:xfrm>
          <a:prstGeom prst="rect">
            <a:avLst/>
          </a:prstGeom>
        </p:spPr>
      </p:pic>
      <p:grpSp>
        <p:nvGrpSpPr>
          <p:cNvPr id="4" name="Group 4"/>
          <p:cNvGrpSpPr>
            <a:grpSpLocks noChangeAspect="1"/>
          </p:cNvGrpSpPr>
          <p:nvPr userDrawn="1"/>
        </p:nvGrpSpPr>
        <p:grpSpPr bwMode="auto">
          <a:xfrm>
            <a:off x="3746294" y="2129856"/>
            <a:ext cx="1617944" cy="860542"/>
            <a:chOff x="310" y="249"/>
            <a:chExt cx="502" cy="267"/>
          </a:xfrm>
          <a:solidFill>
            <a:schemeClr val="accent5"/>
          </a:solidFill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98843304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394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" name="Group 4"/>
          <p:cNvGrpSpPr>
            <a:grpSpLocks noChangeAspect="1"/>
          </p:cNvGrpSpPr>
          <p:nvPr userDrawn="1"/>
        </p:nvGrpSpPr>
        <p:grpSpPr bwMode="auto">
          <a:xfrm>
            <a:off x="3746294" y="2129856"/>
            <a:ext cx="1617944" cy="860542"/>
            <a:chOff x="310" y="249"/>
            <a:chExt cx="502" cy="267"/>
          </a:xfrm>
          <a:solidFill>
            <a:schemeClr val="accent5"/>
          </a:solidFill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7974899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Closing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>
            <a:grpSpLocks noChangeAspect="1"/>
          </p:cNvGrpSpPr>
          <p:nvPr userDrawn="1"/>
        </p:nvGrpSpPr>
        <p:grpSpPr bwMode="auto">
          <a:xfrm>
            <a:off x="3746294" y="2129856"/>
            <a:ext cx="1617944" cy="860542"/>
            <a:chOff x="310" y="249"/>
            <a:chExt cx="502" cy="267"/>
          </a:xfrm>
          <a:solidFill>
            <a:schemeClr val="accent1">
              <a:lumMod val="75000"/>
            </a:schemeClr>
          </a:solidFill>
        </p:grpSpPr>
        <p:sp>
          <p:nvSpPr>
            <p:cNvPr id="5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51544963"/>
      </p:ext>
    </p:extLst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473441" y="4954263"/>
            <a:ext cx="676910" cy="1892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25">
                <a:solidFill>
                  <a:schemeClr val="tx2"/>
                </a:solidFill>
              </a:defRPr>
            </a:lvl1pPr>
          </a:lstStyle>
          <a:p>
            <a:pPr defTabSz="385763">
              <a:defRPr/>
            </a:pPr>
            <a:fld id="{2F5CCB13-0A32-4557-88E9-079F0C330695}" type="slidenum">
              <a:rPr lang="en-US" kern="0" smtClean="0">
                <a:solidFill>
                  <a:srgbClr val="595959"/>
                </a:solidFill>
              </a:rPr>
              <a:pPr defTabSz="385763">
                <a:defRPr/>
              </a:pPr>
              <a:t>‹#›</a:t>
            </a:fld>
            <a:endParaRPr lang="en-US" kern="0" dirty="0">
              <a:solidFill>
                <a:srgbClr val="595959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144065" y="798944"/>
            <a:ext cx="8853286" cy="4155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182880" bIns="45720" numCol="1" anchor="t" anchorCtr="0" compatLnSpc="1">
            <a:prstTxWarp prst="textNoShape">
              <a:avLst/>
            </a:prstTxWarp>
          </a:bodyPr>
          <a:lstStyle>
            <a:lvl1pPr marL="169863" indent="-169863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>
                <a:solidFill>
                  <a:srgbClr val="000000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>
                <a:solidFill>
                  <a:srgbClr val="000000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>
                <a:solidFill>
                  <a:srgbClr val="000000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>
                <a:solidFill>
                  <a:srgbClr val="000000"/>
                </a:solidFill>
              </a:defRPr>
            </a:lvl4pPr>
          </a:lstStyle>
          <a:p>
            <a:pPr lvl="0"/>
            <a:r>
              <a:rPr lang="en-US">
                <a:sym typeface="Arial" pitchFamily="34" charset="0"/>
              </a:rPr>
              <a:t>Click to edit Master text styles</a:t>
            </a:r>
          </a:p>
          <a:p>
            <a:pPr lvl="1"/>
            <a:r>
              <a:rPr lang="en-US">
                <a:sym typeface="Arial" pitchFamily="34" charset="0"/>
              </a:rPr>
              <a:t>Second level</a:t>
            </a:r>
          </a:p>
          <a:p>
            <a:pPr lvl="2"/>
            <a:r>
              <a:rPr lang="en-US">
                <a:sym typeface="Arial" pitchFamily="34" charset="0"/>
              </a:rPr>
              <a:t>Third level</a:t>
            </a:r>
          </a:p>
          <a:p>
            <a:pPr lvl="3"/>
            <a:r>
              <a:rPr lang="en-US">
                <a:sym typeface="Arial" pitchFamily="34" charset="0"/>
              </a:rPr>
              <a:t>Fourth level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" y="41393"/>
            <a:ext cx="9144000" cy="757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2400"/>
            </a:lvl1pPr>
          </a:lstStyle>
          <a:p>
            <a:pPr lvl="0"/>
            <a:r>
              <a:rPr lang="en-US">
                <a:sym typeface="Arial" pitchFamily="34" charset="0"/>
              </a:rPr>
              <a:t>Click to edit Master title style</a:t>
            </a:r>
            <a:endParaRPr lang="en-US" dirty="0">
              <a:sym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996623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99250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809526"/>
            <a:ext cx="4319105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accent1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49523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89520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1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492125" y="395288"/>
            <a:ext cx="796924" cy="423863"/>
            <a:chOff x="310" y="249"/>
            <a:chExt cx="502" cy="267"/>
          </a:xfrm>
          <a:solidFill>
            <a:srgbClr val="004C69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2872236"/>
            <a:ext cx="5925246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000" baseline="0">
                <a:solidFill>
                  <a:schemeClr val="accent1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425765" y="2300750"/>
            <a:ext cx="5955513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0" i="0" spc="0" baseline="0">
                <a:solidFill>
                  <a:schemeClr val="accent1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042546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228" userDrawn="1">
          <p15:clr>
            <a:srgbClr val="FBAE40"/>
          </p15:clr>
        </p15:guide>
        <p15:guide id="2" pos="360" userDrawn="1">
          <p15:clr>
            <a:srgbClr val="FBAE40"/>
          </p15:clr>
        </p15:guide>
        <p15:guide id="3" orient="horz" pos="518" userDrawn="1">
          <p15:clr>
            <a:srgbClr val="FBAE40"/>
          </p15:clr>
        </p15:guide>
        <p15:guide id="4" pos="812" userDrawn="1">
          <p15:clr>
            <a:srgbClr val="FBAE40"/>
          </p15:clr>
        </p15:guide>
        <p15:guide id="5" pos="311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Slide-animated gradi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469496" y="3809526"/>
            <a:ext cx="4319105" cy="288131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1200" b="0" i="0">
                <a:solidFill>
                  <a:schemeClr val="accent5"/>
                </a:solidFill>
                <a:latin typeface="+mn-lt"/>
                <a:cs typeface="CiscoSans"/>
              </a:defRPr>
            </a:lvl1pPr>
            <a:lvl2pPr marL="342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/>
          </p:nvPr>
        </p:nvSpPr>
        <p:spPr>
          <a:xfrm>
            <a:off x="469496" y="4049523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/>
          </p:nvPr>
        </p:nvSpPr>
        <p:spPr>
          <a:xfrm>
            <a:off x="469496" y="4289520"/>
            <a:ext cx="4319105" cy="28813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1200" b="0" i="0" kern="1200" dirty="0" smtClean="0">
                <a:solidFill>
                  <a:schemeClr val="accent5"/>
                </a:solidFill>
                <a:latin typeface="+mn-lt"/>
                <a:ea typeface="+mn-ea"/>
                <a:cs typeface="CiscoSans ExtraLight" pitchFamily="34" charset="0"/>
              </a:defRPr>
            </a:lvl1pPr>
            <a:lvl2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15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492125" y="395288"/>
            <a:ext cx="796924" cy="423863"/>
            <a:chOff x="310" y="249"/>
            <a:chExt cx="502" cy="267"/>
          </a:xfrm>
          <a:solidFill>
            <a:schemeClr val="accent5"/>
          </a:solidFill>
        </p:grpSpPr>
        <p:sp>
          <p:nvSpPr>
            <p:cNvPr id="9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9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3292" y="2872236"/>
            <a:ext cx="5925246" cy="299001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000" baseline="0">
                <a:solidFill>
                  <a:schemeClr val="bg2"/>
                </a:solidFill>
                <a:latin typeface="+mj-lt"/>
              </a:defRPr>
            </a:lvl1pPr>
            <a:lvl2pPr marL="304781" indent="0">
              <a:buNone/>
              <a:defRPr/>
            </a:lvl2pPr>
            <a:lvl3pPr marL="427401" indent="0">
              <a:buNone/>
              <a:defRPr/>
            </a:lvl3pPr>
            <a:lvl4pPr marL="516694" indent="0">
              <a:buNone/>
              <a:defRPr/>
            </a:lvl4pPr>
            <a:lvl5pPr marL="601221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itle 1"/>
          <p:cNvSpPr>
            <a:spLocks noGrp="1"/>
          </p:cNvSpPr>
          <p:nvPr>
            <p:ph type="ctrTitle"/>
          </p:nvPr>
        </p:nvSpPr>
        <p:spPr>
          <a:xfrm>
            <a:off x="425765" y="2300750"/>
            <a:ext cx="5955513" cy="64473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3600" b="0" i="0" spc="0" baseline="0">
                <a:solidFill>
                  <a:srgbClr val="38C6F4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617842"/>
      </p:ext>
    </p:extLst>
  </p:cSld>
  <p:clrMapOvr>
    <a:masterClrMapping/>
  </p:clrMapOvr>
  <p:transition spd="slow">
    <p:wipe/>
  </p:transition>
  <p:extLst>
    <p:ext uri="{DCECCB84-F9BA-43D5-87BE-67443E8EF086}">
      <p15:sldGuideLst xmlns:p15="http://schemas.microsoft.com/office/powerpoint/2012/main">
        <p15:guide id="1" orient="horz" pos="228" userDrawn="1">
          <p15:clr>
            <a:srgbClr val="FBAE40"/>
          </p15:clr>
        </p15:guide>
        <p15:guide id="2" pos="360" userDrawn="1">
          <p15:clr>
            <a:srgbClr val="FBAE40"/>
          </p15:clr>
        </p15:guide>
        <p15:guide id="3" orient="horz" pos="518" userDrawn="1">
          <p15:clr>
            <a:srgbClr val="FBAE40"/>
          </p15:clr>
        </p15:guide>
        <p15:guide id="4" pos="812" userDrawn="1">
          <p15:clr>
            <a:srgbClr val="FBAE40"/>
          </p15:clr>
        </p15:guide>
        <p15:guide id="5" pos="311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Seg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00394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16425" y="915409"/>
            <a:ext cx="7598042" cy="2569946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4600" b="0" i="0" spc="0" baseline="0">
                <a:solidFill>
                  <a:schemeClr val="accent5"/>
                </a:solidFill>
                <a:latin typeface="+mj-lt"/>
                <a:cs typeface="CiscoSans Thin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6A1E46DC-7EF6-4EA2-B285-14272867D133}" type="slidenum">
              <a:rPr lang="en-US" sz="60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CiscoSans Thin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600" dirty="0"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CiscoSans Thin"/>
            </a:endParaRPr>
          </a:p>
        </p:txBody>
      </p:sp>
      <p:sp>
        <p:nvSpPr>
          <p:cNvPr id="9" name="Rectangle 4"/>
          <p:cNvSpPr>
            <a:spLocks noChangeArrowheads="1"/>
          </p:cNvSpPr>
          <p:nvPr userDrawn="1"/>
        </p:nvSpPr>
        <p:spPr bwMode="ltGray">
          <a:xfrm>
            <a:off x="5867508" y="4741653"/>
            <a:ext cx="2658018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1586" tIns="30792" rIns="61586" bIns="30792" anchor="b">
            <a:spAutoFit/>
          </a:bodyPr>
          <a:lstStyle/>
          <a:p>
            <a:pPr defTabSz="61074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CiscoSans Thin"/>
              </a:rPr>
              <a:t>© 2016  Cisco and/or its affiliates. All rights reserved.   Cisco Confidential</a:t>
            </a:r>
          </a:p>
        </p:txBody>
      </p:sp>
      <p:grpSp>
        <p:nvGrpSpPr>
          <p:cNvPr id="11" name="Group 4"/>
          <p:cNvGrpSpPr>
            <a:grpSpLocks noChangeAspect="1"/>
          </p:cNvGrpSpPr>
          <p:nvPr userDrawn="1"/>
        </p:nvGrpSpPr>
        <p:grpSpPr bwMode="auto">
          <a:xfrm>
            <a:off x="508039" y="4715197"/>
            <a:ext cx="340257" cy="180974"/>
            <a:chOff x="310" y="249"/>
            <a:chExt cx="502" cy="267"/>
          </a:xfrm>
          <a:solidFill>
            <a:srgbClr val="086D8E"/>
          </a:solidFill>
        </p:grpSpPr>
        <p:sp>
          <p:nvSpPr>
            <p:cNvPr id="12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90854121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ulti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74662" y="1347788"/>
            <a:ext cx="8280057" cy="3073946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85690" marR="0" indent="-285690" algn="ctr" defTabSz="45710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baseline="0">
                <a:solidFill>
                  <a:schemeClr val="bg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tle Placeholder 5"/>
          <p:cNvSpPr>
            <a:spLocks noGrp="1"/>
          </p:cNvSpPr>
          <p:nvPr>
            <p:ph type="title"/>
          </p:nvPr>
        </p:nvSpPr>
        <p:spPr bwMode="auto">
          <a:xfrm>
            <a:off x="437766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rgbClr val="004C6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2967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29121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575610" y="2552550"/>
            <a:ext cx="698624" cy="698624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75610" y="1426607"/>
            <a:ext cx="698624" cy="698624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bg1"/>
              </a:solidFill>
              <a:cs typeface="Arial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75610" y="3653093"/>
            <a:ext cx="698624" cy="698624"/>
          </a:xfrm>
          <a:prstGeom prst="ellipse">
            <a:avLst/>
          </a:prstGeom>
          <a:solidFill>
            <a:schemeClr val="accent5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solidFill>
                <a:srgbClr val="049FD9"/>
              </a:solidFill>
              <a:cs typeface="Arial"/>
            </a:endParaRPr>
          </a:p>
        </p:txBody>
      </p:sp>
      <p:sp>
        <p:nvSpPr>
          <p:cNvPr id="24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365250" y="1432522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365250" y="2557793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365250" y="3653093"/>
            <a:ext cx="5473700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0" y="2552550"/>
            <a:ext cx="698624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29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1" y="3651140"/>
            <a:ext cx="698624" cy="693381"/>
          </a:xfrm>
          <a:prstGeom prst="rect">
            <a:avLst/>
          </a:prstGeom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13" name="Text Placeholder 17"/>
          <p:cNvSpPr>
            <a:spLocks noGrp="1"/>
          </p:cNvSpPr>
          <p:nvPr>
            <p:ph type="body" sz="quarter" idx="19" hasCustomPrompt="1"/>
          </p:nvPr>
        </p:nvSpPr>
        <p:spPr>
          <a:xfrm>
            <a:off x="575610" y="1427248"/>
            <a:ext cx="698624" cy="693381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4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053872667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575611" y="1979318"/>
            <a:ext cx="464815" cy="464815"/>
          </a:xfrm>
          <a:prstGeom prst="ellipse">
            <a:avLst/>
          </a:prstGeom>
          <a:solidFill>
            <a:srgbClr val="38C6F4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75610" y="1328927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75611" y="2627446"/>
            <a:ext cx="464815" cy="464815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24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172384" y="1334842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172385" y="1984561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172385" y="2627446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575611" y="1327521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28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1" y="197931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29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2" y="262549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13" name="Oval 12"/>
          <p:cNvSpPr/>
          <p:nvPr/>
        </p:nvSpPr>
        <p:spPr>
          <a:xfrm>
            <a:off x="575612" y="3274581"/>
            <a:ext cx="464815" cy="464815"/>
          </a:xfrm>
          <a:prstGeom prst="ellipse">
            <a:avLst/>
          </a:prstGeom>
          <a:solidFill>
            <a:schemeClr val="accent6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14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1172386" y="3274581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7"/>
          <p:cNvSpPr>
            <a:spLocks noGrp="1"/>
          </p:cNvSpPr>
          <p:nvPr>
            <p:ph type="body" sz="quarter" idx="20" hasCustomPrompt="1"/>
          </p:nvPr>
        </p:nvSpPr>
        <p:spPr>
          <a:xfrm>
            <a:off x="575613" y="327262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17" name="Oval 16"/>
          <p:cNvSpPr/>
          <p:nvPr/>
        </p:nvSpPr>
        <p:spPr>
          <a:xfrm>
            <a:off x="575613" y="3921716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4000" dirty="0">
              <a:ln>
                <a:solidFill>
                  <a:schemeClr val="bg2"/>
                </a:solidFill>
              </a:ln>
              <a:solidFill>
                <a:schemeClr val="accent5"/>
              </a:solidFill>
              <a:cs typeface="Arial"/>
            </a:endParaRP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1"/>
          </p:nvPr>
        </p:nvSpPr>
        <p:spPr>
          <a:xfrm>
            <a:off x="1172387" y="3921716"/>
            <a:ext cx="5678748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2000" b="0" i="0" baseline="0">
                <a:solidFill>
                  <a:schemeClr val="accent1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75614" y="3919763"/>
            <a:ext cx="464815" cy="461327"/>
          </a:xfrm>
          <a:prstGeom prst="rect">
            <a:avLst/>
          </a:prstGeom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20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962125011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Circled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4C6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2" name="Oval 41"/>
          <p:cNvSpPr/>
          <p:nvPr/>
        </p:nvSpPr>
        <p:spPr>
          <a:xfrm>
            <a:off x="575611" y="1979318"/>
            <a:ext cx="464815" cy="464815"/>
          </a:xfrm>
          <a:prstGeom prst="ellipse">
            <a:avLst/>
          </a:prstGeom>
          <a:solidFill>
            <a:srgbClr val="38C6F4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43" name="Oval 42"/>
          <p:cNvSpPr/>
          <p:nvPr/>
        </p:nvSpPr>
        <p:spPr>
          <a:xfrm>
            <a:off x="575610" y="1328927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rgbClr val="FFFFFF"/>
              </a:solidFill>
              <a:cs typeface="Arial"/>
            </a:endParaRPr>
          </a:p>
        </p:txBody>
      </p:sp>
      <p:sp>
        <p:nvSpPr>
          <p:cNvPr id="44" name="Oval 43"/>
          <p:cNvSpPr/>
          <p:nvPr/>
        </p:nvSpPr>
        <p:spPr>
          <a:xfrm>
            <a:off x="575611" y="2627446"/>
            <a:ext cx="464815" cy="464815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45" name="Text Placeholder 17"/>
          <p:cNvSpPr>
            <a:spLocks noGrp="1"/>
          </p:cNvSpPr>
          <p:nvPr>
            <p:ph type="body" sz="quarter" idx="13"/>
          </p:nvPr>
        </p:nvSpPr>
        <p:spPr>
          <a:xfrm>
            <a:off x="1172384" y="133484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17"/>
          <p:cNvSpPr>
            <a:spLocks noGrp="1"/>
          </p:cNvSpPr>
          <p:nvPr>
            <p:ph type="body" sz="quarter" idx="14"/>
          </p:nvPr>
        </p:nvSpPr>
        <p:spPr>
          <a:xfrm>
            <a:off x="1172385" y="1984561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17"/>
          <p:cNvSpPr>
            <a:spLocks noGrp="1"/>
          </p:cNvSpPr>
          <p:nvPr>
            <p:ph type="body" sz="quarter" idx="15"/>
          </p:nvPr>
        </p:nvSpPr>
        <p:spPr>
          <a:xfrm>
            <a:off x="1172385" y="2627446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575611" y="1327521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49" name="Text Placeholder 17"/>
          <p:cNvSpPr>
            <a:spLocks noGrp="1"/>
          </p:cNvSpPr>
          <p:nvPr>
            <p:ph type="body" sz="quarter" idx="17" hasCustomPrompt="1"/>
          </p:nvPr>
        </p:nvSpPr>
        <p:spPr>
          <a:xfrm>
            <a:off x="575611" y="197931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50" name="Text Placeholder 17"/>
          <p:cNvSpPr>
            <a:spLocks noGrp="1"/>
          </p:cNvSpPr>
          <p:nvPr>
            <p:ph type="body" sz="quarter" idx="18" hasCustomPrompt="1"/>
          </p:nvPr>
        </p:nvSpPr>
        <p:spPr>
          <a:xfrm>
            <a:off x="575612" y="262549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51" name="Oval 50"/>
          <p:cNvSpPr/>
          <p:nvPr/>
        </p:nvSpPr>
        <p:spPr>
          <a:xfrm>
            <a:off x="575612" y="3274581"/>
            <a:ext cx="464815" cy="464815"/>
          </a:xfrm>
          <a:prstGeom prst="ellipse">
            <a:avLst/>
          </a:prstGeom>
          <a:solidFill>
            <a:schemeClr val="accent6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2" name="Text Placeholder 17"/>
          <p:cNvSpPr>
            <a:spLocks noGrp="1"/>
          </p:cNvSpPr>
          <p:nvPr>
            <p:ph type="body" sz="quarter" idx="19"/>
          </p:nvPr>
        </p:nvSpPr>
        <p:spPr>
          <a:xfrm>
            <a:off x="1172386" y="3274581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" name="Text Placeholder 17"/>
          <p:cNvSpPr>
            <a:spLocks noGrp="1"/>
          </p:cNvSpPr>
          <p:nvPr>
            <p:ph type="body" sz="quarter" idx="20" hasCustomPrompt="1"/>
          </p:nvPr>
        </p:nvSpPr>
        <p:spPr>
          <a:xfrm>
            <a:off x="575613" y="3272628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54" name="Oval 53"/>
          <p:cNvSpPr/>
          <p:nvPr/>
        </p:nvSpPr>
        <p:spPr>
          <a:xfrm>
            <a:off x="575613" y="3921716"/>
            <a:ext cx="464815" cy="464815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5" name="Text Placeholder 17"/>
          <p:cNvSpPr>
            <a:spLocks noGrp="1"/>
          </p:cNvSpPr>
          <p:nvPr>
            <p:ph type="body" sz="quarter" idx="21"/>
          </p:nvPr>
        </p:nvSpPr>
        <p:spPr>
          <a:xfrm>
            <a:off x="1172387" y="3921716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75614" y="3919763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5</a:t>
            </a:r>
          </a:p>
        </p:txBody>
      </p:sp>
      <p:sp>
        <p:nvSpPr>
          <p:cNvPr id="57" name="Oval 56"/>
          <p:cNvSpPr/>
          <p:nvPr/>
        </p:nvSpPr>
        <p:spPr>
          <a:xfrm>
            <a:off x="4414576" y="1983084"/>
            <a:ext cx="464815" cy="464815"/>
          </a:xfrm>
          <a:prstGeom prst="ellipse">
            <a:avLst/>
          </a:prstGeom>
          <a:solidFill>
            <a:schemeClr val="accent6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4414575" y="1332693"/>
            <a:ext cx="464815" cy="464815"/>
          </a:xfrm>
          <a:prstGeom prst="ellipse">
            <a:avLst/>
          </a:prstGeom>
          <a:solidFill>
            <a:srgbClr val="00394F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59" name="Oval 58"/>
          <p:cNvSpPr/>
          <p:nvPr/>
        </p:nvSpPr>
        <p:spPr>
          <a:xfrm>
            <a:off x="4414576" y="2631212"/>
            <a:ext cx="464815" cy="464815"/>
          </a:xfrm>
          <a:prstGeom prst="ellipse">
            <a:avLst/>
          </a:prstGeom>
          <a:solidFill>
            <a:schemeClr val="accent5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60" name="Text Placeholder 17"/>
          <p:cNvSpPr>
            <a:spLocks noGrp="1"/>
          </p:cNvSpPr>
          <p:nvPr>
            <p:ph type="body" sz="quarter" idx="23"/>
          </p:nvPr>
        </p:nvSpPr>
        <p:spPr>
          <a:xfrm>
            <a:off x="5011349" y="1338608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1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5011350" y="1988327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17"/>
          <p:cNvSpPr>
            <a:spLocks noGrp="1"/>
          </p:cNvSpPr>
          <p:nvPr>
            <p:ph type="body" sz="quarter" idx="25"/>
          </p:nvPr>
        </p:nvSpPr>
        <p:spPr>
          <a:xfrm>
            <a:off x="5011350" y="263121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17"/>
          <p:cNvSpPr>
            <a:spLocks noGrp="1"/>
          </p:cNvSpPr>
          <p:nvPr>
            <p:ph type="body" sz="quarter" idx="26" hasCustomPrompt="1"/>
          </p:nvPr>
        </p:nvSpPr>
        <p:spPr>
          <a:xfrm>
            <a:off x="4414576" y="1331287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6</a:t>
            </a:r>
          </a:p>
        </p:txBody>
      </p:sp>
      <p:sp>
        <p:nvSpPr>
          <p:cNvPr id="64" name="Text Placeholder 17"/>
          <p:cNvSpPr>
            <a:spLocks noGrp="1"/>
          </p:cNvSpPr>
          <p:nvPr>
            <p:ph type="body" sz="quarter" idx="27" hasCustomPrompt="1"/>
          </p:nvPr>
        </p:nvSpPr>
        <p:spPr>
          <a:xfrm>
            <a:off x="4414576" y="1983084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7</a:t>
            </a:r>
          </a:p>
        </p:txBody>
      </p:sp>
      <p:sp>
        <p:nvSpPr>
          <p:cNvPr id="65" name="Text Placeholder 17"/>
          <p:cNvSpPr>
            <a:spLocks noGrp="1"/>
          </p:cNvSpPr>
          <p:nvPr>
            <p:ph type="body" sz="quarter" idx="28" hasCustomPrompt="1"/>
          </p:nvPr>
        </p:nvSpPr>
        <p:spPr>
          <a:xfrm>
            <a:off x="4414577" y="2629259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8</a:t>
            </a:r>
          </a:p>
        </p:txBody>
      </p:sp>
      <p:sp>
        <p:nvSpPr>
          <p:cNvPr id="66" name="Oval 65"/>
          <p:cNvSpPr/>
          <p:nvPr/>
        </p:nvSpPr>
        <p:spPr>
          <a:xfrm>
            <a:off x="4414577" y="3278347"/>
            <a:ext cx="464815" cy="464815"/>
          </a:xfrm>
          <a:prstGeom prst="ellipse">
            <a:avLst/>
          </a:prstGeom>
          <a:solidFill>
            <a:schemeClr val="bg2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67" name="Text Placeholder 17"/>
          <p:cNvSpPr>
            <a:spLocks noGrp="1"/>
          </p:cNvSpPr>
          <p:nvPr>
            <p:ph type="body" sz="quarter" idx="29"/>
          </p:nvPr>
        </p:nvSpPr>
        <p:spPr>
          <a:xfrm>
            <a:off x="5011351" y="3278347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8" name="Text Placeholder 17"/>
          <p:cNvSpPr>
            <a:spLocks noGrp="1"/>
          </p:cNvSpPr>
          <p:nvPr>
            <p:ph type="body" sz="quarter" idx="30" hasCustomPrompt="1"/>
          </p:nvPr>
        </p:nvSpPr>
        <p:spPr>
          <a:xfrm>
            <a:off x="4414578" y="3276394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9</a:t>
            </a:r>
          </a:p>
        </p:txBody>
      </p:sp>
      <p:sp>
        <p:nvSpPr>
          <p:cNvPr id="69" name="Oval 68"/>
          <p:cNvSpPr/>
          <p:nvPr/>
        </p:nvSpPr>
        <p:spPr>
          <a:xfrm>
            <a:off x="4414578" y="3925482"/>
            <a:ext cx="464815" cy="464815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 anchorCtr="0"/>
          <a:lstStyle/>
          <a:p>
            <a:pPr algn="ctr"/>
            <a:endParaRPr lang="en-US" sz="1800" dirty="0">
              <a:ln>
                <a:solidFill>
                  <a:schemeClr val="bg2"/>
                </a:solidFill>
              </a:ln>
              <a:solidFill>
                <a:schemeClr val="bg2"/>
              </a:solidFill>
              <a:cs typeface="Arial"/>
            </a:endParaRPr>
          </a:p>
        </p:txBody>
      </p:sp>
      <p:sp>
        <p:nvSpPr>
          <p:cNvPr id="70" name="Text Placeholder 17"/>
          <p:cNvSpPr>
            <a:spLocks noGrp="1"/>
          </p:cNvSpPr>
          <p:nvPr>
            <p:ph type="body" sz="quarter" idx="31"/>
          </p:nvPr>
        </p:nvSpPr>
        <p:spPr>
          <a:xfrm>
            <a:off x="5011352" y="3925482"/>
            <a:ext cx="2175886" cy="461327"/>
          </a:xfrm>
          <a:prstGeom prst="rect">
            <a:avLst/>
          </a:prstGeom>
        </p:spPr>
        <p:txBody>
          <a:bodyPr lIns="91420" tIns="45710" rIns="91420" bIns="45710" anchor="ctr" anchorCtr="0">
            <a:noAutofit/>
          </a:bodyPr>
          <a:lstStyle>
            <a:lvl1pPr marL="0" indent="0" algn="l">
              <a:buNone/>
              <a:defRPr sz="1800" b="0" i="0" baseline="0">
                <a:solidFill>
                  <a:srgbClr val="004C69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1" name="Text Placeholder 17"/>
          <p:cNvSpPr>
            <a:spLocks noGrp="1"/>
          </p:cNvSpPr>
          <p:nvPr>
            <p:ph type="body" sz="quarter" idx="32" hasCustomPrompt="1"/>
          </p:nvPr>
        </p:nvSpPr>
        <p:spPr>
          <a:xfrm>
            <a:off x="4414579" y="3923529"/>
            <a:ext cx="464815" cy="461327"/>
          </a:xfrm>
          <a:prstGeom prst="rect">
            <a:avLst/>
          </a:prstGeom>
          <a:noFill/>
          <a:ln>
            <a:noFill/>
          </a:ln>
        </p:spPr>
        <p:txBody>
          <a:bodyPr lIns="91420" tIns="45710" rIns="91420" bIns="45710" anchor="ctr" anchorCtr="0">
            <a:noAutofit/>
          </a:bodyPr>
          <a:lstStyle>
            <a:lvl1pPr marL="0" indent="0" algn="ctr">
              <a:buNone/>
              <a:defRPr sz="1800" b="0" i="0" baseline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latin typeface="+mn-lt"/>
                <a:cs typeface="CiscoSans ExtraLight"/>
              </a:defRPr>
            </a:lvl1pPr>
            <a:lvl2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2pPr>
            <a:lvl3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3pPr>
            <a:lvl4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4pPr>
            <a:lvl5pPr>
              <a:defRPr b="0" i="0">
                <a:solidFill>
                  <a:srgbClr val="FFFFFF"/>
                </a:solidFill>
                <a:latin typeface="CiscoSans ExtraLight"/>
                <a:cs typeface="CiscoSans ExtraLight"/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643099958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438150" y="341313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Title Goes Here</a:t>
            </a: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ltGray">
          <a:xfrm>
            <a:off x="8515707" y="4742907"/>
            <a:ext cx="218414" cy="1545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61586" tIns="30792" rIns="61586" bIns="30792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6A1E46DC-7EF6-4EA2-B285-14272867D133}" type="slidenum">
              <a:rPr lang="en-US" sz="600">
                <a:solidFill>
                  <a:schemeClr val="accent3">
                    <a:lumMod val="85000"/>
                  </a:schemeClr>
                </a:solidFill>
                <a:latin typeface="+mn-lt"/>
                <a:ea typeface="+mn-ea"/>
                <a:cs typeface="CiscoSans Thin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600" dirty="0">
              <a:solidFill>
                <a:schemeClr val="accent3">
                  <a:lumMod val="85000"/>
                </a:schemeClr>
              </a:solidFill>
              <a:latin typeface="+mn-lt"/>
              <a:ea typeface="+mn-ea"/>
              <a:cs typeface="CiscoSans Thin"/>
            </a:endParaRP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ltGray">
          <a:xfrm>
            <a:off x="5644870" y="4741653"/>
            <a:ext cx="2880656" cy="154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1586" tIns="30792" rIns="61586" bIns="30792" anchor="b">
            <a:spAutoFit/>
          </a:bodyPr>
          <a:lstStyle/>
          <a:p>
            <a:pPr defTabSz="61074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>
                <a:solidFill>
                  <a:schemeClr val="accent3">
                    <a:lumMod val="85000"/>
                  </a:schemeClr>
                </a:solidFill>
                <a:latin typeface="+mn-lt"/>
                <a:ea typeface="+mn-ea"/>
                <a:cs typeface="CiscoSans Thin"/>
              </a:rPr>
              <a:t>© 2019  Cisco and/or its affiliates. All rights reserved.   Cisco Confidential</a:t>
            </a:r>
          </a:p>
        </p:txBody>
      </p:sp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508039" y="4715197"/>
            <a:ext cx="340257" cy="180974"/>
            <a:chOff x="310" y="249"/>
            <a:chExt cx="502" cy="267"/>
          </a:xfrm>
          <a:solidFill>
            <a:schemeClr val="accent5"/>
          </a:solidFill>
        </p:grpSpPr>
        <p:sp>
          <p:nvSpPr>
            <p:cNvPr id="7" name="Rectangle 5"/>
            <p:cNvSpPr>
              <a:spLocks noChangeArrowheads="1"/>
            </p:cNvSpPr>
            <p:nvPr userDrawn="1"/>
          </p:nvSpPr>
          <p:spPr bwMode="auto">
            <a:xfrm>
              <a:off x="452" y="426"/>
              <a:ext cx="22" cy="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6"/>
            <p:cNvSpPr>
              <a:spLocks/>
            </p:cNvSpPr>
            <p:nvPr userDrawn="1"/>
          </p:nvSpPr>
          <p:spPr bwMode="auto">
            <a:xfrm>
              <a:off x="585" y="425"/>
              <a:ext cx="66" cy="91"/>
            </a:xfrm>
            <a:custGeom>
              <a:avLst/>
              <a:gdLst>
                <a:gd name="T0" fmla="*/ 51 w 51"/>
                <a:gd name="T1" fmla="*/ 20 h 69"/>
                <a:gd name="T2" fmla="*/ 37 w 51"/>
                <a:gd name="T3" fmla="*/ 16 h 69"/>
                <a:gd name="T4" fmla="*/ 18 w 51"/>
                <a:gd name="T5" fmla="*/ 34 h 69"/>
                <a:gd name="T6" fmla="*/ 37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7" y="16"/>
                  </a:cubicBezTo>
                  <a:cubicBezTo>
                    <a:pt x="26" y="16"/>
                    <a:pt x="18" y="24"/>
                    <a:pt x="18" y="34"/>
                  </a:cubicBezTo>
                  <a:cubicBezTo>
                    <a:pt x="18" y="44"/>
                    <a:pt x="25" y="52"/>
                    <a:pt x="37" y="52"/>
                  </a:cubicBezTo>
                  <a:cubicBezTo>
                    <a:pt x="45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7"/>
            <p:cNvSpPr>
              <a:spLocks/>
            </p:cNvSpPr>
            <p:nvPr userDrawn="1"/>
          </p:nvSpPr>
          <p:spPr bwMode="auto">
            <a:xfrm>
              <a:off x="355" y="425"/>
              <a:ext cx="67" cy="91"/>
            </a:xfrm>
            <a:custGeom>
              <a:avLst/>
              <a:gdLst>
                <a:gd name="T0" fmla="*/ 51 w 51"/>
                <a:gd name="T1" fmla="*/ 20 h 69"/>
                <a:gd name="T2" fmla="*/ 36 w 51"/>
                <a:gd name="T3" fmla="*/ 16 h 69"/>
                <a:gd name="T4" fmla="*/ 18 w 51"/>
                <a:gd name="T5" fmla="*/ 34 h 69"/>
                <a:gd name="T6" fmla="*/ 36 w 51"/>
                <a:gd name="T7" fmla="*/ 52 h 69"/>
                <a:gd name="T8" fmla="*/ 51 w 51"/>
                <a:gd name="T9" fmla="*/ 49 h 69"/>
                <a:gd name="T10" fmla="*/ 51 w 51"/>
                <a:gd name="T11" fmla="*/ 67 h 69"/>
                <a:gd name="T12" fmla="*/ 35 w 51"/>
                <a:gd name="T13" fmla="*/ 69 h 69"/>
                <a:gd name="T14" fmla="*/ 0 w 51"/>
                <a:gd name="T15" fmla="*/ 34 h 69"/>
                <a:gd name="T16" fmla="*/ 35 w 51"/>
                <a:gd name="T17" fmla="*/ 0 h 69"/>
                <a:gd name="T18" fmla="*/ 51 w 51"/>
                <a:gd name="T19" fmla="*/ 2 h 69"/>
                <a:gd name="T20" fmla="*/ 51 w 51"/>
                <a:gd name="T21" fmla="*/ 2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1" h="69">
                  <a:moveTo>
                    <a:pt x="51" y="20"/>
                  </a:moveTo>
                  <a:cubicBezTo>
                    <a:pt x="50" y="20"/>
                    <a:pt x="45" y="16"/>
                    <a:pt x="36" y="16"/>
                  </a:cubicBezTo>
                  <a:cubicBezTo>
                    <a:pt x="25" y="16"/>
                    <a:pt x="18" y="24"/>
                    <a:pt x="18" y="34"/>
                  </a:cubicBezTo>
                  <a:cubicBezTo>
                    <a:pt x="18" y="44"/>
                    <a:pt x="25" y="52"/>
                    <a:pt x="36" y="52"/>
                  </a:cubicBezTo>
                  <a:cubicBezTo>
                    <a:pt x="44" y="52"/>
                    <a:pt x="50" y="49"/>
                    <a:pt x="51" y="49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49" y="67"/>
                    <a:pt x="43" y="69"/>
                    <a:pt x="35" y="69"/>
                  </a:cubicBezTo>
                  <a:cubicBezTo>
                    <a:pt x="16" y="69"/>
                    <a:pt x="0" y="56"/>
                    <a:pt x="0" y="34"/>
                  </a:cubicBezTo>
                  <a:cubicBezTo>
                    <a:pt x="0" y="14"/>
                    <a:pt x="15" y="0"/>
                    <a:pt x="35" y="0"/>
                  </a:cubicBezTo>
                  <a:cubicBezTo>
                    <a:pt x="43" y="0"/>
                    <a:pt x="49" y="2"/>
                    <a:pt x="51" y="2"/>
                  </a:cubicBezTo>
                  <a:lnTo>
                    <a:pt x="51" y="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8"/>
            <p:cNvSpPr>
              <a:spLocks noEditPoints="1"/>
            </p:cNvSpPr>
            <p:nvPr userDrawn="1"/>
          </p:nvSpPr>
          <p:spPr bwMode="auto">
            <a:xfrm>
              <a:off x="675" y="425"/>
              <a:ext cx="91" cy="91"/>
            </a:xfrm>
            <a:custGeom>
              <a:avLst/>
              <a:gdLst>
                <a:gd name="T0" fmla="*/ 70 w 70"/>
                <a:gd name="T1" fmla="*/ 34 h 69"/>
                <a:gd name="T2" fmla="*/ 35 w 70"/>
                <a:gd name="T3" fmla="*/ 69 h 69"/>
                <a:gd name="T4" fmla="*/ 0 w 70"/>
                <a:gd name="T5" fmla="*/ 34 h 69"/>
                <a:gd name="T6" fmla="*/ 35 w 70"/>
                <a:gd name="T7" fmla="*/ 0 h 69"/>
                <a:gd name="T8" fmla="*/ 70 w 70"/>
                <a:gd name="T9" fmla="*/ 34 h 69"/>
                <a:gd name="T10" fmla="*/ 35 w 70"/>
                <a:gd name="T11" fmla="*/ 17 h 69"/>
                <a:gd name="T12" fmla="*/ 18 w 70"/>
                <a:gd name="T13" fmla="*/ 34 h 69"/>
                <a:gd name="T14" fmla="*/ 35 w 70"/>
                <a:gd name="T15" fmla="*/ 52 h 69"/>
                <a:gd name="T16" fmla="*/ 52 w 70"/>
                <a:gd name="T17" fmla="*/ 34 h 69"/>
                <a:gd name="T18" fmla="*/ 35 w 70"/>
                <a:gd name="T19" fmla="*/ 17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69">
                  <a:moveTo>
                    <a:pt x="70" y="34"/>
                  </a:moveTo>
                  <a:cubicBezTo>
                    <a:pt x="70" y="53"/>
                    <a:pt x="56" y="69"/>
                    <a:pt x="35" y="69"/>
                  </a:cubicBezTo>
                  <a:cubicBezTo>
                    <a:pt x="14" y="69"/>
                    <a:pt x="0" y="53"/>
                    <a:pt x="0" y="34"/>
                  </a:cubicBezTo>
                  <a:cubicBezTo>
                    <a:pt x="0" y="15"/>
                    <a:pt x="14" y="0"/>
                    <a:pt x="35" y="0"/>
                  </a:cubicBezTo>
                  <a:cubicBezTo>
                    <a:pt x="56" y="0"/>
                    <a:pt x="70" y="15"/>
                    <a:pt x="70" y="34"/>
                  </a:cubicBezTo>
                  <a:close/>
                  <a:moveTo>
                    <a:pt x="35" y="17"/>
                  </a:moveTo>
                  <a:cubicBezTo>
                    <a:pt x="25" y="17"/>
                    <a:pt x="18" y="25"/>
                    <a:pt x="18" y="34"/>
                  </a:cubicBezTo>
                  <a:cubicBezTo>
                    <a:pt x="18" y="44"/>
                    <a:pt x="25" y="52"/>
                    <a:pt x="35" y="52"/>
                  </a:cubicBezTo>
                  <a:cubicBezTo>
                    <a:pt x="45" y="52"/>
                    <a:pt x="52" y="44"/>
                    <a:pt x="52" y="34"/>
                  </a:cubicBezTo>
                  <a:cubicBezTo>
                    <a:pt x="52" y="25"/>
                    <a:pt x="45" y="17"/>
                    <a:pt x="3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9"/>
            <p:cNvSpPr>
              <a:spLocks/>
            </p:cNvSpPr>
            <p:nvPr userDrawn="1"/>
          </p:nvSpPr>
          <p:spPr bwMode="auto">
            <a:xfrm>
              <a:off x="503" y="425"/>
              <a:ext cx="60" cy="91"/>
            </a:xfrm>
            <a:custGeom>
              <a:avLst/>
              <a:gdLst>
                <a:gd name="T0" fmla="*/ 42 w 46"/>
                <a:gd name="T1" fmla="*/ 16 h 69"/>
                <a:gd name="T2" fmla="*/ 29 w 46"/>
                <a:gd name="T3" fmla="*/ 14 h 69"/>
                <a:gd name="T4" fmla="*/ 18 w 46"/>
                <a:gd name="T5" fmla="*/ 20 h 69"/>
                <a:gd name="T6" fmla="*/ 26 w 46"/>
                <a:gd name="T7" fmla="*/ 26 h 69"/>
                <a:gd name="T8" fmla="*/ 30 w 46"/>
                <a:gd name="T9" fmla="*/ 27 h 69"/>
                <a:gd name="T10" fmla="*/ 46 w 46"/>
                <a:gd name="T11" fmla="*/ 47 h 69"/>
                <a:gd name="T12" fmla="*/ 19 w 46"/>
                <a:gd name="T13" fmla="*/ 69 h 69"/>
                <a:gd name="T14" fmla="*/ 1 w 46"/>
                <a:gd name="T15" fmla="*/ 67 h 69"/>
                <a:gd name="T16" fmla="*/ 1 w 46"/>
                <a:gd name="T17" fmla="*/ 52 h 69"/>
                <a:gd name="T18" fmla="*/ 16 w 46"/>
                <a:gd name="T19" fmla="*/ 54 h 69"/>
                <a:gd name="T20" fmla="*/ 29 w 46"/>
                <a:gd name="T21" fmla="*/ 48 h 69"/>
                <a:gd name="T22" fmla="*/ 21 w 46"/>
                <a:gd name="T23" fmla="*/ 41 h 69"/>
                <a:gd name="T24" fmla="*/ 18 w 46"/>
                <a:gd name="T25" fmla="*/ 40 h 69"/>
                <a:gd name="T26" fmla="*/ 0 w 46"/>
                <a:gd name="T27" fmla="*/ 21 h 69"/>
                <a:gd name="T28" fmla="*/ 25 w 46"/>
                <a:gd name="T29" fmla="*/ 0 h 69"/>
                <a:gd name="T30" fmla="*/ 42 w 46"/>
                <a:gd name="T31" fmla="*/ 2 h 69"/>
                <a:gd name="T32" fmla="*/ 42 w 46"/>
                <a:gd name="T33" fmla="*/ 1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69">
                  <a:moveTo>
                    <a:pt x="42" y="16"/>
                  </a:moveTo>
                  <a:cubicBezTo>
                    <a:pt x="41" y="16"/>
                    <a:pt x="34" y="14"/>
                    <a:pt x="29" y="14"/>
                  </a:cubicBezTo>
                  <a:cubicBezTo>
                    <a:pt x="22" y="14"/>
                    <a:pt x="18" y="16"/>
                    <a:pt x="18" y="20"/>
                  </a:cubicBezTo>
                  <a:cubicBezTo>
                    <a:pt x="18" y="24"/>
                    <a:pt x="23" y="25"/>
                    <a:pt x="26" y="26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41" y="31"/>
                    <a:pt x="46" y="38"/>
                    <a:pt x="46" y="47"/>
                  </a:cubicBezTo>
                  <a:cubicBezTo>
                    <a:pt x="46" y="63"/>
                    <a:pt x="32" y="69"/>
                    <a:pt x="19" y="69"/>
                  </a:cubicBezTo>
                  <a:cubicBezTo>
                    <a:pt x="10" y="69"/>
                    <a:pt x="1" y="67"/>
                    <a:pt x="1" y="67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2"/>
                    <a:pt x="9" y="54"/>
                    <a:pt x="16" y="54"/>
                  </a:cubicBezTo>
                  <a:cubicBezTo>
                    <a:pt x="25" y="54"/>
                    <a:pt x="29" y="52"/>
                    <a:pt x="29" y="48"/>
                  </a:cubicBezTo>
                  <a:cubicBezTo>
                    <a:pt x="29" y="45"/>
                    <a:pt x="25" y="43"/>
                    <a:pt x="21" y="41"/>
                  </a:cubicBezTo>
                  <a:cubicBezTo>
                    <a:pt x="20" y="41"/>
                    <a:pt x="19" y="41"/>
                    <a:pt x="18" y="40"/>
                  </a:cubicBezTo>
                  <a:cubicBezTo>
                    <a:pt x="8" y="37"/>
                    <a:pt x="0" y="32"/>
                    <a:pt x="0" y="21"/>
                  </a:cubicBezTo>
                  <a:cubicBezTo>
                    <a:pt x="0" y="8"/>
                    <a:pt x="10" y="0"/>
                    <a:pt x="25" y="0"/>
                  </a:cubicBezTo>
                  <a:cubicBezTo>
                    <a:pt x="34" y="0"/>
                    <a:pt x="41" y="2"/>
                    <a:pt x="42" y="2"/>
                  </a:cubicBezTo>
                  <a:lnTo>
                    <a:pt x="42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0"/>
            <p:cNvSpPr>
              <a:spLocks/>
            </p:cNvSpPr>
            <p:nvPr userDrawn="1"/>
          </p:nvSpPr>
          <p:spPr bwMode="auto">
            <a:xfrm>
              <a:off x="31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1"/>
            <p:cNvSpPr>
              <a:spLocks/>
            </p:cNvSpPr>
            <p:nvPr userDrawn="1"/>
          </p:nvSpPr>
          <p:spPr bwMode="auto">
            <a:xfrm>
              <a:off x="37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2"/>
            <p:cNvSpPr>
              <a:spLocks/>
            </p:cNvSpPr>
            <p:nvPr userDrawn="1"/>
          </p:nvSpPr>
          <p:spPr bwMode="auto">
            <a:xfrm>
              <a:off x="43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8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8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8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3"/>
            <p:cNvSpPr>
              <a:spLocks/>
            </p:cNvSpPr>
            <p:nvPr userDrawn="1"/>
          </p:nvSpPr>
          <p:spPr bwMode="auto">
            <a:xfrm>
              <a:off x="49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8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8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8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4"/>
            <p:cNvSpPr>
              <a:spLocks/>
            </p:cNvSpPr>
            <p:nvPr userDrawn="1"/>
          </p:nvSpPr>
          <p:spPr bwMode="auto">
            <a:xfrm>
              <a:off x="55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8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8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8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5"/>
            <p:cNvSpPr>
              <a:spLocks/>
            </p:cNvSpPr>
            <p:nvPr userDrawn="1"/>
          </p:nvSpPr>
          <p:spPr bwMode="auto">
            <a:xfrm>
              <a:off x="61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6"/>
            <p:cNvSpPr>
              <a:spLocks/>
            </p:cNvSpPr>
            <p:nvPr userDrawn="1"/>
          </p:nvSpPr>
          <p:spPr bwMode="auto">
            <a:xfrm>
              <a:off x="670" y="249"/>
              <a:ext cx="22" cy="139"/>
            </a:xfrm>
            <a:custGeom>
              <a:avLst/>
              <a:gdLst>
                <a:gd name="T0" fmla="*/ 17 w 17"/>
                <a:gd name="T1" fmla="*/ 8 h 106"/>
                <a:gd name="T2" fmla="*/ 9 w 17"/>
                <a:gd name="T3" fmla="*/ 0 h 106"/>
                <a:gd name="T4" fmla="*/ 0 w 17"/>
                <a:gd name="T5" fmla="*/ 8 h 106"/>
                <a:gd name="T6" fmla="*/ 0 w 17"/>
                <a:gd name="T7" fmla="*/ 97 h 106"/>
                <a:gd name="T8" fmla="*/ 9 w 17"/>
                <a:gd name="T9" fmla="*/ 106 h 106"/>
                <a:gd name="T10" fmla="*/ 17 w 17"/>
                <a:gd name="T11" fmla="*/ 97 h 106"/>
                <a:gd name="T12" fmla="*/ 17 w 17"/>
                <a:gd name="T13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6">
                  <a:moveTo>
                    <a:pt x="17" y="8"/>
                  </a:moveTo>
                  <a:cubicBezTo>
                    <a:pt x="17" y="4"/>
                    <a:pt x="13" y="0"/>
                    <a:pt x="9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2"/>
                    <a:pt x="4" y="106"/>
                    <a:pt x="9" y="106"/>
                  </a:cubicBezTo>
                  <a:cubicBezTo>
                    <a:pt x="13" y="106"/>
                    <a:pt x="17" y="102"/>
                    <a:pt x="17" y="97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7"/>
            <p:cNvSpPr>
              <a:spLocks/>
            </p:cNvSpPr>
            <p:nvPr userDrawn="1"/>
          </p:nvSpPr>
          <p:spPr bwMode="auto">
            <a:xfrm>
              <a:off x="730" y="291"/>
              <a:ext cx="22" cy="75"/>
            </a:xfrm>
            <a:custGeom>
              <a:avLst/>
              <a:gdLst>
                <a:gd name="T0" fmla="*/ 17 w 17"/>
                <a:gd name="T1" fmla="*/ 8 h 57"/>
                <a:gd name="T2" fmla="*/ 9 w 17"/>
                <a:gd name="T3" fmla="*/ 0 h 57"/>
                <a:gd name="T4" fmla="*/ 0 w 17"/>
                <a:gd name="T5" fmla="*/ 8 h 57"/>
                <a:gd name="T6" fmla="*/ 0 w 17"/>
                <a:gd name="T7" fmla="*/ 49 h 57"/>
                <a:gd name="T8" fmla="*/ 9 w 17"/>
                <a:gd name="T9" fmla="*/ 57 h 57"/>
                <a:gd name="T10" fmla="*/ 17 w 17"/>
                <a:gd name="T11" fmla="*/ 49 h 57"/>
                <a:gd name="T12" fmla="*/ 17 w 17"/>
                <a:gd name="T13" fmla="*/ 8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57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3"/>
                    <a:pt x="4" y="57"/>
                    <a:pt x="9" y="57"/>
                  </a:cubicBezTo>
                  <a:cubicBezTo>
                    <a:pt x="13" y="57"/>
                    <a:pt x="17" y="53"/>
                    <a:pt x="17" y="49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8"/>
            <p:cNvSpPr>
              <a:spLocks/>
            </p:cNvSpPr>
            <p:nvPr userDrawn="1"/>
          </p:nvSpPr>
          <p:spPr bwMode="auto">
            <a:xfrm>
              <a:off x="790" y="321"/>
              <a:ext cx="22" cy="45"/>
            </a:xfrm>
            <a:custGeom>
              <a:avLst/>
              <a:gdLst>
                <a:gd name="T0" fmla="*/ 17 w 17"/>
                <a:gd name="T1" fmla="*/ 8 h 34"/>
                <a:gd name="T2" fmla="*/ 9 w 17"/>
                <a:gd name="T3" fmla="*/ 0 h 34"/>
                <a:gd name="T4" fmla="*/ 0 w 17"/>
                <a:gd name="T5" fmla="*/ 8 h 34"/>
                <a:gd name="T6" fmla="*/ 0 w 17"/>
                <a:gd name="T7" fmla="*/ 26 h 34"/>
                <a:gd name="T8" fmla="*/ 9 w 17"/>
                <a:gd name="T9" fmla="*/ 34 h 34"/>
                <a:gd name="T10" fmla="*/ 17 w 17"/>
                <a:gd name="T11" fmla="*/ 26 h 34"/>
                <a:gd name="T12" fmla="*/ 17 w 17"/>
                <a:gd name="T13" fmla="*/ 8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34">
                  <a:moveTo>
                    <a:pt x="17" y="8"/>
                  </a:moveTo>
                  <a:cubicBezTo>
                    <a:pt x="17" y="3"/>
                    <a:pt x="13" y="0"/>
                    <a:pt x="9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30"/>
                    <a:pt x="4" y="34"/>
                    <a:pt x="9" y="34"/>
                  </a:cubicBezTo>
                  <a:cubicBezTo>
                    <a:pt x="13" y="34"/>
                    <a:pt x="17" y="30"/>
                    <a:pt x="17" y="26"/>
                  </a:cubicBezTo>
                  <a:lnTo>
                    <a:pt x="17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2" r:id="rId1"/>
    <p:sldLayoutId id="2147484013" r:id="rId2"/>
    <p:sldLayoutId id="2147484014" r:id="rId3"/>
    <p:sldLayoutId id="2147483965" r:id="rId4"/>
    <p:sldLayoutId id="2147483967" r:id="rId5"/>
    <p:sldLayoutId id="2147483995" r:id="rId6"/>
    <p:sldLayoutId id="2147484007" r:id="rId7"/>
    <p:sldLayoutId id="2147484010" r:id="rId8"/>
    <p:sldLayoutId id="2147484011" r:id="rId9"/>
    <p:sldLayoutId id="2147484015" r:id="rId10"/>
    <p:sldLayoutId id="2147483998" r:id="rId11"/>
    <p:sldLayoutId id="2147484027" r:id="rId12"/>
    <p:sldLayoutId id="2147484029" r:id="rId13"/>
    <p:sldLayoutId id="2147484031" r:id="rId14"/>
  </p:sldLayoutIdLst>
  <p:transition spd="slow">
    <p:wipe/>
  </p:transition>
  <p:txStyles>
    <p:titleStyle>
      <a:lvl1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lang="en-US" sz="3200" kern="1200" dirty="0">
          <a:solidFill>
            <a:schemeClr val="accent4"/>
          </a:solidFill>
          <a:latin typeface="+mj-lt"/>
          <a:ea typeface="ＭＳ Ｐゴシック" charset="0"/>
          <a:cs typeface="CiscoSans"/>
        </a:defRPr>
      </a:lvl1pPr>
      <a:lvl2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2pPr>
      <a:lvl3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3pPr>
      <a:lvl4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4pPr>
      <a:lvl5pPr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  <a:cs typeface="CiscoSans" pitchFamily="34" charset="0"/>
        </a:defRPr>
      </a:lvl5pPr>
      <a:lvl6pPr marL="4572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6pPr>
      <a:lvl7pPr marL="9144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7pPr>
      <a:lvl8pPr marL="13716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8pPr>
      <a:lvl9pPr marL="1828800" algn="l" defTabSz="684213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200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169863" indent="-169863" algn="l" defTabSz="684213" rtl="0" eaLnBrk="1" fontAlgn="base" hangingPunct="1">
        <a:lnSpc>
          <a:spcPct val="95000"/>
        </a:lnSpc>
        <a:spcBef>
          <a:spcPts val="1075"/>
        </a:spcBef>
        <a:spcAft>
          <a:spcPct val="0"/>
        </a:spcAft>
        <a:buClr>
          <a:schemeClr val="tx2"/>
        </a:buClr>
        <a:buSzPct val="90000"/>
        <a:buFont typeface="Arial" charset="0"/>
        <a:buChar char="•"/>
        <a:defRPr lang="en-US" sz="15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1pPr>
      <a:lvl2pPr marL="358775" indent="-215900" algn="l" defTabSz="684213" rtl="0" eaLnBrk="1" fontAlgn="base" hangingPunct="1">
        <a:lnSpc>
          <a:spcPct val="95000"/>
        </a:lnSpc>
        <a:spcBef>
          <a:spcPts val="600"/>
        </a:spcBef>
        <a:spcAft>
          <a:spcPct val="0"/>
        </a:spcAft>
        <a:buClr>
          <a:schemeClr val="tx2"/>
        </a:buClr>
        <a:buFont typeface="Arial" charset="0"/>
        <a:buChar char="•"/>
        <a:defRPr lang="en-US" sz="14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2pPr>
      <a:lvl3pPr marL="431800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2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3pPr>
      <a:lvl4pPr marL="503238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4pPr>
      <a:lvl5pPr marL="574675" indent="-169863" algn="l" defTabSz="684213" rtl="0" eaLnBrk="1" fontAlgn="base" hangingPunct="1">
        <a:lnSpc>
          <a:spcPct val="95000"/>
        </a:lnSpc>
        <a:spcBef>
          <a:spcPts val="625"/>
        </a:spcBef>
        <a:spcAft>
          <a:spcPct val="0"/>
        </a:spcAft>
        <a:buFont typeface="Arial" charset="0"/>
        <a:buChar char="•"/>
        <a:defRPr lang="en-US" sz="11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5pPr>
      <a:lvl6pPr marL="863856" indent="-171445" algn="l" defTabSz="685777" rtl="0" eaLnBrk="1" latinLnBrk="0" hangingPunct="1">
        <a:spcBef>
          <a:spcPts val="600"/>
        </a:spcBef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35844" indent="-171422" algn="l" defTabSz="685777" rtl="0" eaLnBrk="1" latinLnBrk="0" hangingPunct="1">
        <a:spcBef>
          <a:spcPts val="600"/>
        </a:spcBef>
        <a:buFont typeface="Arial" pitchFamily="34" charset="0"/>
        <a:buChar char="•"/>
        <a:defRPr sz="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00220" indent="0" algn="l" defTabSz="685777" rtl="0" eaLnBrk="1" latinLnBrk="0" hangingPunct="1">
        <a:spcBef>
          <a:spcPct val="20000"/>
        </a:spcBef>
        <a:buFont typeface="Arial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53" indent="-171445" algn="l" defTabSz="685777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7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6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55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41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32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2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10" algn="l" defTabSz="68577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33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469497" y="1219200"/>
            <a:ext cx="6557379" cy="1666626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Module 6: Data Link Layer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69497" y="3127609"/>
            <a:ext cx="5925246" cy="299001"/>
          </a:xfrm>
        </p:spPr>
        <p:txBody>
          <a:bodyPr/>
          <a:lstStyle/>
          <a:p>
            <a:r>
              <a:rPr lang="en-US" dirty="0">
                <a:solidFill>
                  <a:schemeClr val="bg2">
                    <a:lumMod val="40000"/>
                    <a:lumOff val="60000"/>
                  </a:schemeClr>
                </a:solidFill>
              </a:rPr>
              <a:t>Instructor Materials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469497" y="3809526"/>
            <a:ext cx="2368954" cy="902174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Introduction to Networks v7.0 (ITN)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3650477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Module Objectives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B5758CB9-E7D6-4639-ACDC-3F86DC2D2F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511" y="698645"/>
            <a:ext cx="8012573" cy="1354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Module Title: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Data Link Layer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Module Objective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: Explain how media access control in the data link layer supports communication across networks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alt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974E1EB-2DBE-496F-B0B0-6C44227DA4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8653368"/>
              </p:ext>
            </p:extLst>
          </p:nvPr>
        </p:nvGraphicFramePr>
        <p:xfrm>
          <a:off x="457677" y="2152014"/>
          <a:ext cx="7826240" cy="21923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13120">
                  <a:extLst>
                    <a:ext uri="{9D8B030D-6E8A-4147-A177-3AD203B41FA5}">
                      <a16:colId xmlns:a16="http://schemas.microsoft.com/office/drawing/2014/main" val="1523797708"/>
                    </a:ext>
                  </a:extLst>
                </a:gridCol>
                <a:gridCol w="3913120">
                  <a:extLst>
                    <a:ext uri="{9D8B030D-6E8A-4147-A177-3AD203B41FA5}">
                      <a16:colId xmlns:a16="http://schemas.microsoft.com/office/drawing/2014/main" val="2750207184"/>
                    </a:ext>
                  </a:extLst>
                </a:gridCol>
              </a:tblGrid>
              <a:tr h="29368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Topic Title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Topic Objective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74061904"/>
                  </a:ext>
                </a:extLst>
              </a:tr>
              <a:tr h="78363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Purpose of the Data Link Layer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Describe the purpose and function of the data link layer in preparing communication for transmission on specific media.</a:t>
                      </a:r>
                      <a:endParaRPr lang="en-US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46858405"/>
                  </a:ext>
                </a:extLst>
              </a:tr>
              <a:tr h="5121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Topologies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Compare the characteristics of media access control methods on WAN and LAN topologies.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35904258"/>
                  </a:ext>
                </a:extLst>
              </a:tr>
              <a:tr h="60292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Data Link Frame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Describe the characteristics and functions of the data link frame.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1737215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11192384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244338"/>
            <a:ext cx="7598042" cy="1473462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6.1 Purpose of the Data Link Layer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3099643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r>
              <a:rPr lang="en-US" sz="1600" dirty="0"/>
              <a:t>Purpose of the Data Link Layer</a:t>
            </a:r>
            <a:br>
              <a:rPr lang="en-US" dirty="0"/>
            </a:br>
            <a:r>
              <a:rPr lang="en-US" sz="2400" dirty="0"/>
              <a:t>The Data Link Layer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72" y="855419"/>
            <a:ext cx="4140028" cy="3073946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The Data Link layer is responsible for communications between end-device network interface cards.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It allows upper layer protocols to access the physical layer media and encapsulates Layer 3 packets (IPv4 and IPv6) into Layer 2 Frames.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It also performs error detection and rejects corrupts frames.</a:t>
            </a:r>
          </a:p>
          <a:p>
            <a:pPr marL="0" indent="0" algn="l"/>
            <a:endParaRPr lang="en-US" sz="16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6A2775E-EEA2-B340-AC65-D029824E8F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9746" y="1046747"/>
            <a:ext cx="3823810" cy="2016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064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r>
              <a:rPr lang="en-US" sz="1600" dirty="0"/>
              <a:t>Purpose of the Data Link Layer</a:t>
            </a:r>
            <a:br>
              <a:rPr lang="en-US" dirty="0"/>
            </a:br>
            <a:r>
              <a:rPr lang="en-US" sz="2400" dirty="0"/>
              <a:t>IEEE 802 LAN/MAN Data Link Sublayers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964" y="855419"/>
            <a:ext cx="4305820" cy="3683530"/>
          </a:xfrm>
        </p:spPr>
        <p:txBody>
          <a:bodyPr/>
          <a:lstStyle/>
          <a:p>
            <a:pPr marL="0" indent="0" algn="l"/>
            <a:r>
              <a:rPr lang="en-US" sz="1600" dirty="0">
                <a:solidFill>
                  <a:srgbClr val="000000"/>
                </a:solidFill>
              </a:rPr>
              <a:t>IEEE 802 LAN/MAN standards are specific to the type of network (Ethernet, WLAN, WPAN, etc).</a:t>
            </a:r>
          </a:p>
          <a:p>
            <a:pPr marL="0" indent="0" algn="l"/>
            <a:endParaRPr lang="en-US" sz="1600" dirty="0">
              <a:solidFill>
                <a:srgbClr val="000000"/>
              </a:solidFill>
            </a:endParaRPr>
          </a:p>
          <a:p>
            <a:pPr marL="0" indent="0" algn="l"/>
            <a:r>
              <a:rPr lang="en-US" sz="1600" dirty="0">
                <a:solidFill>
                  <a:srgbClr val="000000"/>
                </a:solidFill>
              </a:rPr>
              <a:t>The Data Link Layer consists of two sublayers. </a:t>
            </a:r>
            <a:r>
              <a:rPr lang="en-US" sz="1600" b="1" dirty="0">
                <a:solidFill>
                  <a:srgbClr val="000000"/>
                </a:solidFill>
              </a:rPr>
              <a:t>Logical Link Control (LLC)</a:t>
            </a:r>
            <a:r>
              <a:rPr lang="en-US" sz="1600" dirty="0">
                <a:solidFill>
                  <a:srgbClr val="000000"/>
                </a:solidFill>
              </a:rPr>
              <a:t> and </a:t>
            </a:r>
            <a:r>
              <a:rPr lang="en-US" sz="1600" b="1" dirty="0">
                <a:solidFill>
                  <a:srgbClr val="000000"/>
                </a:solidFill>
              </a:rPr>
              <a:t>Media Access Control (MAC).</a:t>
            </a:r>
          </a:p>
          <a:p>
            <a:pPr marL="489010" lvl="2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The LLC sublayer communicates between the networking software at the upper layers and the device hardware at the lower layers.</a:t>
            </a:r>
          </a:p>
          <a:p>
            <a:pPr marL="489010" lvl="2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The MAC sublayer is responsible for data encapsulation and media access control.</a:t>
            </a:r>
          </a:p>
          <a:p>
            <a:pPr marL="489010" lvl="2" indent="-342900">
              <a:buFont typeface="Arial" panose="020B0604020202020204" pitchFamily="34" charset="0"/>
              <a:buChar char="•"/>
            </a:pPr>
            <a:endParaRPr lang="en-US" sz="2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0" indent="0" algn="l"/>
            <a:endParaRPr lang="en-US" sz="16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4482E20-85AC-4A71-B6F1-35D714F52E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3783" y="855419"/>
            <a:ext cx="4640217" cy="3683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335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r>
              <a:rPr lang="en-US" sz="1600" dirty="0"/>
              <a:t>Purpose of the Data Link Layer</a:t>
            </a:r>
            <a:br>
              <a:rPr lang="en-US" dirty="0"/>
            </a:br>
            <a:r>
              <a:rPr lang="en-US" sz="2400" dirty="0"/>
              <a:t>Providing Access to Media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72" y="855419"/>
            <a:ext cx="7913516" cy="3073946"/>
          </a:xfrm>
        </p:spPr>
        <p:txBody>
          <a:bodyPr/>
          <a:lstStyle/>
          <a:p>
            <a:pPr marL="0" indent="0" algn="l"/>
            <a:r>
              <a:rPr lang="en-US" dirty="0">
                <a:solidFill>
                  <a:srgbClr val="000000"/>
                </a:solidFill>
              </a:rPr>
              <a:t>Packets exchanged between nodes may experience numerous data link layers and media transitions.</a:t>
            </a:r>
          </a:p>
          <a:p>
            <a:pPr marL="0" indent="0" algn="l"/>
            <a:endParaRPr lang="en-US" dirty="0">
              <a:solidFill>
                <a:srgbClr val="000000"/>
              </a:solidFill>
            </a:endParaRPr>
          </a:p>
          <a:p>
            <a:pPr marL="0" indent="0" algn="l"/>
            <a:r>
              <a:rPr lang="en-US" dirty="0">
                <a:solidFill>
                  <a:srgbClr val="000000"/>
                </a:solidFill>
              </a:rPr>
              <a:t>At each hop along the path, a router performs four basic Layer 2 functions:</a:t>
            </a:r>
          </a:p>
          <a:p>
            <a:pPr marL="415985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Accepts a frame from the network medium.</a:t>
            </a:r>
          </a:p>
          <a:p>
            <a:pPr marL="415985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De-encapsulates the frame to expose the encapsulated packet.</a:t>
            </a:r>
          </a:p>
          <a:p>
            <a:pPr marL="415985" lvl="1" indent="-342900"/>
            <a:r>
              <a:rPr lang="en-US" sz="1600" dirty="0">
                <a:solidFill>
                  <a:srgbClr val="000000"/>
                </a:solidFill>
              </a:rPr>
              <a:t>Re-encapsulates the packet into a new frame.</a:t>
            </a:r>
          </a:p>
          <a:p>
            <a:pPr marL="415985" lvl="1" indent="-342900"/>
            <a:r>
              <a:rPr lang="en-US" sz="1600" dirty="0">
                <a:solidFill>
                  <a:srgbClr val="000000"/>
                </a:solidFill>
              </a:rPr>
              <a:t>Forwards the new frame on the medium of the next network segment.</a:t>
            </a:r>
          </a:p>
          <a:p>
            <a:pPr marL="415985" lvl="1" indent="-342900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</a:endParaRPr>
          </a:p>
          <a:p>
            <a:pPr marL="489010" lvl="2" indent="-342900">
              <a:buFont typeface="Arial" panose="020B0604020202020204" pitchFamily="34" charset="0"/>
              <a:buChar char="•"/>
            </a:pPr>
            <a:endParaRPr lang="en-US" sz="2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0" indent="0" algn="l"/>
            <a:endParaRPr lang="en-US" sz="16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275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3E1FC63F-1738-4F20-B656-0C076A42F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8"/>
          </a:xfrm>
        </p:spPr>
        <p:txBody>
          <a:bodyPr/>
          <a:lstStyle/>
          <a:p>
            <a:r>
              <a:rPr lang="en-US" sz="1600" dirty="0"/>
              <a:t>Purpose of the Data Link Layer</a:t>
            </a:r>
            <a:br>
              <a:rPr lang="en-US" dirty="0"/>
            </a:br>
            <a:r>
              <a:rPr lang="en-US" sz="2400" dirty="0"/>
              <a:t>Data Link Layer Standards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693879-5816-3444-9D50-A12F1F37F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72" y="855419"/>
            <a:ext cx="3746328" cy="3073946"/>
          </a:xfrm>
        </p:spPr>
        <p:txBody>
          <a:bodyPr/>
          <a:lstStyle/>
          <a:p>
            <a:pPr marL="0" indent="0" algn="l"/>
            <a:r>
              <a:rPr lang="en-US" dirty="0">
                <a:solidFill>
                  <a:srgbClr val="000000"/>
                </a:solidFill>
              </a:rPr>
              <a:t>Data link layer protocols are defined by engineering organizations:</a:t>
            </a:r>
          </a:p>
          <a:p>
            <a:pPr marL="415985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Institute for Electrical and Electronic Engineers (IEEE).</a:t>
            </a:r>
          </a:p>
          <a:p>
            <a:pPr marL="415985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International Telecommunications Union (ITU).</a:t>
            </a:r>
          </a:p>
          <a:p>
            <a:pPr marL="415985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International Organizations for Standardization (ISO).</a:t>
            </a:r>
          </a:p>
          <a:p>
            <a:pPr marL="415985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American National Standards Institute (ANSI).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489010" lvl="2" indent="-342900">
              <a:buFont typeface="Arial" panose="020B0604020202020204" pitchFamily="34" charset="0"/>
              <a:buChar char="•"/>
            </a:pPr>
            <a:endParaRPr lang="en-US" sz="2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0" indent="0" algn="l"/>
            <a:endParaRPr lang="en-US" sz="16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1E48A9C-7AC9-4385-99A6-E88DD132E6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855419"/>
            <a:ext cx="4055062" cy="276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00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788160"/>
            <a:ext cx="7848344" cy="929640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6.2 Topologies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19359580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r>
              <a:rPr lang="en-US" sz="1600" dirty="0"/>
              <a:t>Topologies</a:t>
            </a:r>
            <a:br>
              <a:rPr lang="en-US" dirty="0"/>
            </a:br>
            <a:r>
              <a:rPr lang="en-US" sz="2400" dirty="0"/>
              <a:t>Physical and Logical Topologies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003F5F5-7654-47FE-8245-0FE364DE3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035050"/>
            <a:ext cx="8280400" cy="3073400"/>
          </a:xfrm>
        </p:spPr>
        <p:txBody>
          <a:bodyPr/>
          <a:lstStyle/>
          <a:p>
            <a:pPr marL="0" indent="0" algn="l"/>
            <a:r>
              <a:rPr lang="en-US" sz="1800" dirty="0">
                <a:solidFill>
                  <a:srgbClr val="000000"/>
                </a:solidFill>
              </a:rPr>
              <a:t>The topology of a network is the arrangement and relationship of the network devices and the interconnections between them.</a:t>
            </a:r>
          </a:p>
          <a:p>
            <a:pPr marL="0" indent="0" algn="l"/>
            <a:endParaRPr lang="en-US" sz="1800" dirty="0">
              <a:solidFill>
                <a:srgbClr val="000000"/>
              </a:solidFill>
            </a:endParaRPr>
          </a:p>
          <a:p>
            <a:pPr marL="0" indent="0" algn="l"/>
            <a:r>
              <a:rPr lang="en-US" sz="1800" dirty="0">
                <a:solidFill>
                  <a:srgbClr val="000000"/>
                </a:solidFill>
              </a:rPr>
              <a:t>There are two types of topologies used when describing networks:</a:t>
            </a:r>
          </a:p>
          <a:p>
            <a:pPr marL="415985" lvl="1" indent="-342900"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rgbClr val="000000"/>
                </a:solidFill>
              </a:rPr>
              <a:t>Physical topology </a:t>
            </a:r>
            <a:r>
              <a:rPr lang="en-US" sz="1800" dirty="0">
                <a:solidFill>
                  <a:srgbClr val="000000"/>
                </a:solidFill>
              </a:rPr>
              <a:t>– shows physical connections and how devices are interconnected.</a:t>
            </a:r>
          </a:p>
          <a:p>
            <a:pPr marL="415985" lvl="1" indent="-342900"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rgbClr val="000000"/>
                </a:solidFill>
              </a:rPr>
              <a:t>Logical topology </a:t>
            </a:r>
            <a:r>
              <a:rPr lang="en-US" sz="1800" dirty="0">
                <a:solidFill>
                  <a:srgbClr val="000000"/>
                </a:solidFill>
              </a:rPr>
              <a:t>– identifies the virtual connections between devices using device interfaces and IP addressing schemes.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489010" lvl="2" indent="-342900">
              <a:buFont typeface="Arial" panose="020B0604020202020204" pitchFamily="34" charset="0"/>
              <a:buChar char="•"/>
            </a:pPr>
            <a:endParaRPr lang="en-US" sz="2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0" indent="0" algn="l"/>
            <a:endParaRPr lang="en-US" sz="16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503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r>
              <a:rPr lang="en-US" sz="1600" dirty="0"/>
              <a:t>Topologies</a:t>
            </a:r>
            <a:br>
              <a:rPr lang="en-US" dirty="0"/>
            </a:br>
            <a:r>
              <a:rPr lang="en-US" sz="2400" dirty="0"/>
              <a:t>WAN Topologies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003F5F5-7654-47FE-8245-0FE364DE3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943508"/>
            <a:ext cx="8280400" cy="2804664"/>
          </a:xfrm>
        </p:spPr>
        <p:txBody>
          <a:bodyPr/>
          <a:lstStyle/>
          <a:p>
            <a:pPr marL="0" indent="0" algn="l"/>
            <a:r>
              <a:rPr lang="en-US" sz="1800" dirty="0">
                <a:solidFill>
                  <a:srgbClr val="000000"/>
                </a:solidFill>
              </a:rPr>
              <a:t>There are three common physical WAN topologies: </a:t>
            </a:r>
          </a:p>
          <a:p>
            <a:pPr marL="415985" lvl="1" indent="-342900"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rgbClr val="000000"/>
                </a:solidFill>
              </a:rPr>
              <a:t>Point-to-point</a:t>
            </a:r>
            <a:r>
              <a:rPr lang="en-US" sz="1800" dirty="0">
                <a:solidFill>
                  <a:srgbClr val="000000"/>
                </a:solidFill>
              </a:rPr>
              <a:t> – the simplest and most common WAN topology. Consists of a permanent link between two endpoints.</a:t>
            </a:r>
          </a:p>
          <a:p>
            <a:pPr marL="415985" lvl="1" indent="-342900"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rgbClr val="000000"/>
                </a:solidFill>
              </a:rPr>
              <a:t>Hub and spoke </a:t>
            </a:r>
            <a:r>
              <a:rPr lang="en-US" sz="1800" dirty="0">
                <a:solidFill>
                  <a:srgbClr val="000000"/>
                </a:solidFill>
              </a:rPr>
              <a:t>– similar to a star topology where a central site interconnects branch sites through point-to-point links.</a:t>
            </a:r>
          </a:p>
          <a:p>
            <a:pPr marL="415985" lvl="1" indent="-342900"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rgbClr val="000000"/>
                </a:solidFill>
              </a:rPr>
              <a:t>Mesh</a:t>
            </a:r>
            <a:r>
              <a:rPr lang="en-US" sz="1800" dirty="0">
                <a:solidFill>
                  <a:srgbClr val="000000"/>
                </a:solidFill>
              </a:rPr>
              <a:t> – provides high availability but requires every end system to be connected to every other end system.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489010" lvl="2" indent="-342900">
              <a:buFont typeface="Arial" panose="020B0604020202020204" pitchFamily="34" charset="0"/>
              <a:buChar char="•"/>
            </a:pPr>
            <a:endParaRPr lang="en-US" sz="2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0" indent="0" algn="l"/>
            <a:endParaRPr lang="en-US" sz="16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6652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r>
              <a:rPr lang="en-US" sz="1600" dirty="0"/>
              <a:t>Topologies</a:t>
            </a:r>
            <a:br>
              <a:rPr lang="en-US" dirty="0"/>
            </a:br>
            <a:r>
              <a:rPr lang="en-US" sz="2400" dirty="0"/>
              <a:t>Point-to-Point WAN Topology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003F5F5-7654-47FE-8245-0FE364DE3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035050"/>
            <a:ext cx="8280400" cy="1536700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Physical point-to-point topologies directly connect two nodes.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The nodes may not share the media with other hosts.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Because all frames on the media can only travel to or from the two nodes, Point-to-Point WAN protocols can be very simple.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489010" lvl="2" indent="-342900">
              <a:buFont typeface="Arial" panose="020B0604020202020204" pitchFamily="34" charset="0"/>
              <a:buChar char="•"/>
            </a:pPr>
            <a:endParaRPr lang="en-US" sz="2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0" indent="0" algn="l"/>
            <a:endParaRPr lang="en-US" sz="1600" dirty="0">
              <a:solidFill>
                <a:srgbClr val="000000"/>
              </a:solidFill>
            </a:endParaRPr>
          </a:p>
          <a:p>
            <a:pPr marL="0" indent="0" algn="l"/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38DFB8-7E4C-49CD-931F-4C4AC96133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10" y="2874963"/>
            <a:ext cx="6666667" cy="159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099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3"/>
          <p:cNvSpPr>
            <a:spLocks noGrp="1" noChangeArrowheads="1"/>
          </p:cNvSpPr>
          <p:nvPr>
            <p:ph type="title"/>
          </p:nvPr>
        </p:nvSpPr>
        <p:spPr>
          <a:xfrm>
            <a:off x="1" y="50629"/>
            <a:ext cx="9144000" cy="757551"/>
          </a:xfrm>
        </p:spPr>
        <p:txBody>
          <a:bodyPr/>
          <a:lstStyle/>
          <a:p>
            <a:r>
              <a:rPr lang="en-US" dirty="0"/>
              <a:t>Instructor Materials – Module 6 Planning Guide</a:t>
            </a:r>
          </a:p>
        </p:txBody>
      </p:sp>
      <p:sp>
        <p:nvSpPr>
          <p:cNvPr id="4099" name="Rectangle 34"/>
          <p:cNvSpPr>
            <a:spLocks noGrp="1" noChangeArrowheads="1"/>
          </p:cNvSpPr>
          <p:nvPr>
            <p:ph idx="1"/>
          </p:nvPr>
        </p:nvSpPr>
        <p:spPr>
          <a:xfrm>
            <a:off x="145357" y="808180"/>
            <a:ext cx="8461315" cy="3818904"/>
          </a:xfrm>
        </p:spPr>
        <p:txBody>
          <a:bodyPr/>
          <a:lstStyle/>
          <a:p>
            <a:pPr marL="0" indent="0">
              <a:buNone/>
            </a:pPr>
            <a:r>
              <a:rPr lang="en-CA" dirty="0"/>
              <a:t>This PowerPoint deck is divided in two parts: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Instructor Planning Guide</a:t>
            </a:r>
            <a:endParaRPr lang="en-CA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CA" dirty="0"/>
              <a:t>Information to help you become familiar with the module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CA" dirty="0"/>
              <a:t>Teaching aids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dirty="0"/>
              <a:t>Instructor Class Presentation</a:t>
            </a:r>
          </a:p>
          <a:p>
            <a:pPr lvl="1"/>
            <a:r>
              <a:rPr lang="en-CA" dirty="0"/>
              <a:t>Optional slides that you can use in the classroom</a:t>
            </a:r>
          </a:p>
          <a:p>
            <a:pPr lvl="1"/>
            <a:r>
              <a:rPr lang="en-CA" dirty="0"/>
              <a:t>Begins on slide # 9</a:t>
            </a:r>
          </a:p>
          <a:p>
            <a:pPr marL="142875" lvl="1" indent="0" algn="ctr">
              <a:buNone/>
            </a:pPr>
            <a:r>
              <a:rPr lang="en-CA" sz="1600" b="1" dirty="0"/>
              <a:t>Note</a:t>
            </a:r>
            <a:r>
              <a:rPr lang="en-CA" sz="1600" dirty="0"/>
              <a:t>: Remove the Planning Guide from this presentation before sharing with anyone.</a:t>
            </a:r>
          </a:p>
          <a:p>
            <a:pPr marL="0" indent="0">
              <a:buNone/>
            </a:pPr>
            <a:r>
              <a:rPr lang="en-CA" sz="1600" b="1" dirty="0">
                <a:solidFill>
                  <a:schemeClr val="accent4"/>
                </a:solidFill>
              </a:rPr>
              <a:t>For additional help and resources go to the Instructor Home Page and Course Resources for this course. </a:t>
            </a:r>
            <a:r>
              <a:rPr lang="en-US" sz="1600" b="1" dirty="0">
                <a:solidFill>
                  <a:schemeClr val="accent4"/>
                </a:solidFill>
              </a:rPr>
              <a:t>You also can visit the professional development site on netacad.com, the official Cisco Networking Academy Facebook page, or Instructor Only FB group.</a:t>
            </a:r>
            <a:endParaRPr lang="en-CA" sz="1600" b="1" dirty="0">
              <a:solidFill>
                <a:schemeClr val="accent4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99581950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r>
              <a:rPr lang="en-US" sz="1600" dirty="0"/>
              <a:t>Topologies</a:t>
            </a:r>
            <a:br>
              <a:rPr lang="en-US" dirty="0"/>
            </a:br>
            <a:r>
              <a:rPr lang="en-US" sz="2400" dirty="0"/>
              <a:t>LAN Topologies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003F5F5-7654-47FE-8245-0FE364DE3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440" y="826265"/>
            <a:ext cx="4047061" cy="3613533"/>
          </a:xfrm>
        </p:spPr>
        <p:txBody>
          <a:bodyPr/>
          <a:lstStyle/>
          <a:p>
            <a:pPr marL="0" indent="0" algn="l"/>
            <a:r>
              <a:rPr lang="en-US" sz="1600" dirty="0">
                <a:solidFill>
                  <a:srgbClr val="000000"/>
                </a:solidFill>
              </a:rPr>
              <a:t>End devices on LANs are typically interconnected using a star or extended star topology. Star and extended star topologies are easy to install, very scalable and easy to troubleshoot.</a:t>
            </a:r>
          </a:p>
          <a:p>
            <a:pPr marL="0" indent="0" algn="l"/>
            <a:endParaRPr lang="en-US" sz="1600" dirty="0">
              <a:solidFill>
                <a:srgbClr val="000000"/>
              </a:solidFill>
            </a:endParaRPr>
          </a:p>
          <a:p>
            <a:pPr marL="0" indent="0" algn="l"/>
            <a:r>
              <a:rPr lang="en-US" sz="1600" dirty="0">
                <a:solidFill>
                  <a:srgbClr val="000000"/>
                </a:solidFill>
              </a:rPr>
              <a:t>Early Ethernet and Legacy Token Ring technologies provide two additional topologies:</a:t>
            </a:r>
          </a:p>
          <a:p>
            <a:pPr marL="415985" lvl="1" indent="-34290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00000"/>
                </a:solidFill>
              </a:rPr>
              <a:t>Bus</a:t>
            </a:r>
            <a:r>
              <a:rPr lang="en-US" sz="1600" dirty="0">
                <a:solidFill>
                  <a:srgbClr val="000000"/>
                </a:solidFill>
              </a:rPr>
              <a:t> – All end systems chained together and terminated on each end.</a:t>
            </a:r>
          </a:p>
          <a:p>
            <a:pPr marL="415985" lvl="1" indent="-34290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00000"/>
                </a:solidFill>
              </a:rPr>
              <a:t>Ring </a:t>
            </a:r>
            <a:r>
              <a:rPr lang="en-US" sz="1600" dirty="0">
                <a:solidFill>
                  <a:srgbClr val="000000"/>
                </a:solidFill>
              </a:rPr>
              <a:t>– Each end system is connected to its respective neighbors to form a ring.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489010" lvl="2" indent="-342900">
              <a:buFont typeface="Arial" panose="020B0604020202020204" pitchFamily="34" charset="0"/>
              <a:buChar char="•"/>
            </a:pPr>
            <a:endParaRPr lang="en-US" sz="2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0" indent="0" algn="l"/>
            <a:endParaRPr lang="en-US" sz="16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F75D65E-B72F-4095-958C-B321F7C577A5}"/>
              </a:ext>
            </a:extLst>
          </p:cNvPr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5501" y="681400"/>
            <a:ext cx="4820059" cy="378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700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B8166C4A-518E-4846-A274-363AAE5FF01D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lang="en-US" sz="3200" kern="1200">
                <a:solidFill>
                  <a:srgbClr val="004C69"/>
                </a:solidFill>
                <a:latin typeface="+mj-lt"/>
                <a:ea typeface="ＭＳ Ｐゴシック" charset="0"/>
                <a:cs typeface="CiscoSans"/>
              </a:defRPr>
            </a:lvl1pPr>
            <a:lvl2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2pPr>
            <a:lvl3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3pPr>
            <a:lvl4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4pPr>
            <a:lvl5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5pPr>
            <a:lvl6pPr marL="4572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6pPr>
            <a:lvl7pPr marL="9144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7pPr>
            <a:lvl8pPr marL="13716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8pPr>
            <a:lvl9pPr marL="18288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dirty="0"/>
              <a:t>Topologies</a:t>
            </a:r>
            <a:br>
              <a:rPr lang="en-US" dirty="0"/>
            </a:br>
            <a:r>
              <a:rPr lang="en-US" sz="2400" dirty="0"/>
              <a:t>Half and Full Duplex Communication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003F5F5-7654-47FE-8245-0FE364DE3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035050"/>
            <a:ext cx="8280400" cy="3073400"/>
          </a:xfrm>
        </p:spPr>
        <p:txBody>
          <a:bodyPr/>
          <a:lstStyle/>
          <a:p>
            <a:pPr marL="0" indent="0" algn="l"/>
            <a:r>
              <a:rPr lang="en-US" sz="1600" b="1" dirty="0">
                <a:solidFill>
                  <a:srgbClr val="000000"/>
                </a:solidFill>
              </a:rPr>
              <a:t>Half-duplex communication</a:t>
            </a:r>
          </a:p>
          <a:p>
            <a:pPr marL="415985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Only allows one device to send or receive at a time on a shared medium.</a:t>
            </a:r>
          </a:p>
          <a:p>
            <a:pPr marL="415985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Used on WLANs and legacy bus topologies with Ethernet hubs.</a:t>
            </a:r>
          </a:p>
          <a:p>
            <a:pPr marL="0" indent="0" algn="l"/>
            <a:endParaRPr lang="en-US" sz="1600" b="1" dirty="0">
              <a:solidFill>
                <a:srgbClr val="000000"/>
              </a:solidFill>
            </a:endParaRPr>
          </a:p>
          <a:p>
            <a:pPr marL="0" indent="0" algn="l"/>
            <a:r>
              <a:rPr lang="en-US" sz="1600" b="1" dirty="0">
                <a:solidFill>
                  <a:srgbClr val="000000"/>
                </a:solidFill>
              </a:rPr>
              <a:t>Full-duplex communication</a:t>
            </a:r>
          </a:p>
          <a:p>
            <a:pPr marL="415985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Allows both devices to simultaneously transmit and receive on a shared medium.</a:t>
            </a:r>
          </a:p>
          <a:p>
            <a:pPr marL="415985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Ethernet switches operate in full-duplex mode.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489010" lvl="2" indent="-342900">
              <a:buFont typeface="Arial" panose="020B0604020202020204" pitchFamily="34" charset="0"/>
              <a:buChar char="•"/>
            </a:pPr>
            <a:endParaRPr lang="en-US" sz="2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0" indent="0" algn="l"/>
            <a:endParaRPr lang="en-US" sz="16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034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B8166C4A-518E-4846-A274-363AAE5FF01D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lang="en-US" sz="3200" kern="1200">
                <a:solidFill>
                  <a:srgbClr val="004C69"/>
                </a:solidFill>
                <a:latin typeface="+mj-lt"/>
                <a:ea typeface="ＭＳ Ｐゴシック" charset="0"/>
                <a:cs typeface="CiscoSans"/>
              </a:defRPr>
            </a:lvl1pPr>
            <a:lvl2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2pPr>
            <a:lvl3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3pPr>
            <a:lvl4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4pPr>
            <a:lvl5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5pPr>
            <a:lvl6pPr marL="4572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6pPr>
            <a:lvl7pPr marL="9144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7pPr>
            <a:lvl8pPr marL="13716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8pPr>
            <a:lvl9pPr marL="18288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dirty="0"/>
              <a:t>Topologies</a:t>
            </a:r>
            <a:br>
              <a:rPr lang="en-US" dirty="0"/>
            </a:br>
            <a:r>
              <a:rPr lang="en-US" sz="2400" dirty="0"/>
              <a:t>Access Control Methods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003F5F5-7654-47FE-8245-0FE364DE3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035050"/>
            <a:ext cx="8280400" cy="3073400"/>
          </a:xfrm>
        </p:spPr>
        <p:txBody>
          <a:bodyPr/>
          <a:lstStyle/>
          <a:p>
            <a:pPr marL="0" indent="0" algn="l"/>
            <a:r>
              <a:rPr lang="en-US" sz="1600" b="1" dirty="0">
                <a:solidFill>
                  <a:srgbClr val="000000"/>
                </a:solidFill>
              </a:rPr>
              <a:t>Contention-based access</a:t>
            </a:r>
          </a:p>
          <a:p>
            <a:pPr marL="73085" lvl="1" indent="0">
              <a:buNone/>
            </a:pPr>
            <a:r>
              <a:rPr lang="en-US" sz="1600" dirty="0">
                <a:solidFill>
                  <a:srgbClr val="000000"/>
                </a:solidFill>
              </a:rPr>
              <a:t>All nodes operating in half-duplex, competing for use of the medium. Examples are:</a:t>
            </a:r>
          </a:p>
          <a:p>
            <a:pPr marL="489010" lvl="2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Carrier sense multiple access with collision detection (CSMA/CD) as used on legacy bus-topology Ethernet.</a:t>
            </a:r>
          </a:p>
          <a:p>
            <a:pPr marL="489010" lvl="2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Carrier sense multiple access with collision avoidance (CSMA/CA) as used on Wireless LANs.</a:t>
            </a:r>
          </a:p>
          <a:p>
            <a:pPr marL="146110" lvl="2" indent="0">
              <a:buNone/>
            </a:pPr>
            <a:endParaRPr lang="en-US" sz="1600" dirty="0">
              <a:solidFill>
                <a:srgbClr val="000000"/>
              </a:solidFill>
            </a:endParaRPr>
          </a:p>
          <a:p>
            <a:pPr marL="0" indent="0" algn="l"/>
            <a:r>
              <a:rPr lang="en-US" sz="1600" b="1" dirty="0">
                <a:solidFill>
                  <a:srgbClr val="000000"/>
                </a:solidFill>
              </a:rPr>
              <a:t>Controlled access</a:t>
            </a:r>
          </a:p>
          <a:p>
            <a:pPr marL="415985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Deterministic access where each node has its own time on the medium.</a:t>
            </a:r>
          </a:p>
          <a:p>
            <a:pPr marL="415985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Used on legacy networks such as Token Ring and ARCNET.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489010" lvl="2" indent="-342900">
              <a:buFont typeface="Arial" panose="020B0604020202020204" pitchFamily="34" charset="0"/>
              <a:buChar char="•"/>
            </a:pPr>
            <a:endParaRPr lang="en-US" sz="2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0" indent="0" algn="l"/>
            <a:endParaRPr lang="en-US" sz="16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561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B8166C4A-518E-4846-A274-363AAE5FF01D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lang="en-US" sz="3200" kern="1200">
                <a:solidFill>
                  <a:srgbClr val="004C69"/>
                </a:solidFill>
                <a:latin typeface="+mj-lt"/>
                <a:ea typeface="ＭＳ Ｐゴシック" charset="0"/>
                <a:cs typeface="CiscoSans"/>
              </a:defRPr>
            </a:lvl1pPr>
            <a:lvl2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2pPr>
            <a:lvl3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3pPr>
            <a:lvl4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4pPr>
            <a:lvl5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5pPr>
            <a:lvl6pPr marL="4572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6pPr>
            <a:lvl7pPr marL="9144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7pPr>
            <a:lvl8pPr marL="13716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8pPr>
            <a:lvl9pPr marL="18288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dirty="0"/>
              <a:t>Topologies</a:t>
            </a:r>
            <a:br>
              <a:rPr lang="en-US" dirty="0"/>
            </a:br>
            <a:r>
              <a:rPr lang="en-US" sz="2400" dirty="0"/>
              <a:t>Contention-Based Access – CSMA/CD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003F5F5-7654-47FE-8245-0FE364DE3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035049"/>
            <a:ext cx="8280400" cy="3393731"/>
          </a:xfrm>
        </p:spPr>
        <p:txBody>
          <a:bodyPr/>
          <a:lstStyle/>
          <a:p>
            <a:pPr marL="0" indent="0" algn="l"/>
            <a:r>
              <a:rPr lang="en-US" sz="1600" b="1" dirty="0">
                <a:solidFill>
                  <a:srgbClr val="000000"/>
                </a:solidFill>
              </a:rPr>
              <a:t>CSMA/CD</a:t>
            </a:r>
          </a:p>
          <a:p>
            <a:pPr marL="415985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Used by legacy Ethernet LANs.</a:t>
            </a:r>
          </a:p>
          <a:p>
            <a:pPr marL="415985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Operates in half-duplex mode where only one device sends or receives at a time.</a:t>
            </a:r>
          </a:p>
          <a:p>
            <a:pPr marL="415985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Uses a collision detection process to govern when a device can send and what happens if multiple devices send at the same time.</a:t>
            </a:r>
          </a:p>
          <a:p>
            <a:pPr marL="73085" lvl="1" indent="0">
              <a:buNone/>
            </a:pPr>
            <a:endParaRPr lang="en-US" sz="1600" dirty="0">
              <a:solidFill>
                <a:srgbClr val="000000"/>
              </a:solidFill>
            </a:endParaRPr>
          </a:p>
          <a:p>
            <a:pPr marL="73085" lvl="1" indent="0">
              <a:buNone/>
            </a:pPr>
            <a:r>
              <a:rPr lang="en-US" sz="1600" b="1" dirty="0">
                <a:solidFill>
                  <a:srgbClr val="000000"/>
                </a:solidFill>
              </a:rPr>
              <a:t>CSMA/CD collision detection process</a:t>
            </a:r>
            <a:r>
              <a:rPr lang="en-US" sz="1600" dirty="0">
                <a:solidFill>
                  <a:srgbClr val="000000"/>
                </a:solidFill>
              </a:rPr>
              <a:t>:</a:t>
            </a:r>
          </a:p>
          <a:p>
            <a:pPr marL="489010" lvl="2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Devices transmitting simultaneously will result in a signal collision on the shared media.</a:t>
            </a:r>
          </a:p>
          <a:p>
            <a:pPr marL="489010" lvl="2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Devices detect the collision.</a:t>
            </a:r>
          </a:p>
          <a:p>
            <a:pPr marL="489010" lvl="2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Devices wait a random period of time and retransmit data.</a:t>
            </a:r>
          </a:p>
          <a:p>
            <a:pPr marL="146110" lvl="2" indent="0">
              <a:buNone/>
            </a:pPr>
            <a:endParaRPr lang="en-US" dirty="0">
              <a:solidFill>
                <a:srgbClr val="000000"/>
              </a:solidFill>
            </a:endParaRPr>
          </a:p>
          <a:p>
            <a:pPr marL="0" indent="0" algn="l"/>
            <a:endParaRPr lang="en-US" sz="1600" dirty="0">
              <a:solidFill>
                <a:srgbClr val="000000"/>
              </a:solidFill>
            </a:endParaRPr>
          </a:p>
          <a:p>
            <a:pPr marL="489010" lvl="2" indent="-342900">
              <a:buFont typeface="Arial" panose="020B0604020202020204" pitchFamily="34" charset="0"/>
              <a:buChar char="•"/>
            </a:pPr>
            <a:endParaRPr lang="en-US" sz="2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0" indent="0" algn="l"/>
            <a:endParaRPr lang="en-US" sz="16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020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B8166C4A-518E-4846-A274-363AAE5FF01D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8345488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>
            <a:lvl1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lang="en-US" sz="3200" kern="1200">
                <a:solidFill>
                  <a:srgbClr val="004C69"/>
                </a:solidFill>
                <a:latin typeface="+mj-lt"/>
                <a:ea typeface="ＭＳ Ｐゴシック" charset="0"/>
                <a:cs typeface="CiscoSans"/>
              </a:defRPr>
            </a:lvl1pPr>
            <a:lvl2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2pPr>
            <a:lvl3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3pPr>
            <a:lvl4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4pPr>
            <a:lvl5pPr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  <a:cs typeface="CiscoSans" pitchFamily="34" charset="0"/>
              </a:defRPr>
            </a:lvl5pPr>
            <a:lvl6pPr marL="4572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6pPr>
            <a:lvl7pPr marL="9144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7pPr>
            <a:lvl8pPr marL="13716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8pPr>
            <a:lvl9pPr marL="1828800" algn="l" defTabSz="684213" rtl="0" eaLnBrk="1" fontAlgn="base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rgbClr val="676767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dirty="0"/>
              <a:t>Topologies</a:t>
            </a:r>
            <a:br>
              <a:rPr lang="en-US" dirty="0"/>
            </a:br>
            <a:r>
              <a:rPr lang="en-US" sz="2400" dirty="0"/>
              <a:t>Contention-Based Access – CSMA/CA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003F5F5-7654-47FE-8245-0FE364DE3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035050"/>
            <a:ext cx="8280400" cy="3073400"/>
          </a:xfrm>
        </p:spPr>
        <p:txBody>
          <a:bodyPr/>
          <a:lstStyle/>
          <a:p>
            <a:pPr marL="0" indent="0" algn="l"/>
            <a:r>
              <a:rPr lang="en-US" sz="1600" b="1" dirty="0">
                <a:solidFill>
                  <a:srgbClr val="000000"/>
                </a:solidFill>
              </a:rPr>
              <a:t>CSMA/CA</a:t>
            </a:r>
          </a:p>
          <a:p>
            <a:pPr marL="415985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Used by IEEE 802.11 WLANs.</a:t>
            </a:r>
          </a:p>
          <a:p>
            <a:pPr marL="415985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Operates in half-duplex mode where only one device sends or receives at a time.</a:t>
            </a:r>
          </a:p>
          <a:p>
            <a:pPr marL="415985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Uses a collision avoidance process to govern when a device can send and what happens if multiple devices send at the same time.</a:t>
            </a:r>
          </a:p>
          <a:p>
            <a:pPr marL="73085" lvl="1" indent="0">
              <a:buNone/>
            </a:pPr>
            <a:endParaRPr lang="en-US" sz="1600" dirty="0">
              <a:solidFill>
                <a:srgbClr val="000000"/>
              </a:solidFill>
            </a:endParaRPr>
          </a:p>
          <a:p>
            <a:pPr marL="0" lvl="1" indent="0" defTabSz="457105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None/>
            </a:pPr>
            <a:r>
              <a:rPr lang="en-US" sz="1600" b="1" dirty="0">
                <a:solidFill>
                  <a:srgbClr val="000000"/>
                </a:solidFill>
              </a:rPr>
              <a:t>CSMA/CA collision avoidance process</a:t>
            </a:r>
            <a:r>
              <a:rPr lang="en-US" sz="1600" dirty="0">
                <a:solidFill>
                  <a:srgbClr val="000000"/>
                </a:solidFill>
              </a:rPr>
              <a:t>:</a:t>
            </a:r>
          </a:p>
          <a:p>
            <a:pPr marL="415985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When transmitting, devices also include the time duration needed for the transmission.</a:t>
            </a:r>
          </a:p>
          <a:p>
            <a:pPr marL="415985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Other devices on the shared medium receive the time duration information and know how long the medium will be unavailable.</a:t>
            </a:r>
          </a:p>
          <a:p>
            <a:pPr marL="489010" lvl="2" indent="-342900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</a:endParaRPr>
          </a:p>
          <a:p>
            <a:pPr marL="0" indent="0" algn="l"/>
            <a:endParaRPr lang="en-US" sz="1600" dirty="0">
              <a:solidFill>
                <a:srgbClr val="000000"/>
              </a:solidFill>
            </a:endParaRPr>
          </a:p>
          <a:p>
            <a:pPr marL="489010" lvl="2" indent="-342900">
              <a:buFont typeface="Arial" panose="020B0604020202020204" pitchFamily="34" charset="0"/>
              <a:buChar char="•"/>
            </a:pPr>
            <a:endParaRPr lang="en-US" sz="2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0" indent="0" algn="l"/>
            <a:endParaRPr lang="en-US" sz="16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353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788160"/>
            <a:ext cx="7848344" cy="929640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6.3 Data Link Frame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73391011"/>
      </p:ext>
    </p:extLst>
  </p:cSld>
  <p:clrMapOvr>
    <a:masterClrMapping/>
  </p:clrMapOvr>
  <p:transition spd="slow"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r>
              <a:rPr lang="en-US" sz="1600" dirty="0"/>
              <a:t>Data Link Frame</a:t>
            </a:r>
            <a:br>
              <a:rPr lang="en-US" dirty="0"/>
            </a:br>
            <a:r>
              <a:rPr lang="en-US" sz="2400" dirty="0"/>
              <a:t>The Frame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C4F0493-B526-DE4A-B220-F79C82C4F1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71" y="902311"/>
            <a:ext cx="8280057" cy="3505566"/>
          </a:xfrm>
        </p:spPr>
        <p:txBody>
          <a:bodyPr/>
          <a:lstStyle/>
          <a:p>
            <a:pPr marL="0" indent="0" algn="l"/>
            <a:r>
              <a:rPr lang="en-US" sz="1600" dirty="0">
                <a:solidFill>
                  <a:srgbClr val="000000"/>
                </a:solidFill>
              </a:rPr>
              <a:t>Data is encapsulated by the data link layer with a header and a trailer to form a frame.</a:t>
            </a:r>
          </a:p>
          <a:p>
            <a:pPr marL="0" indent="0" algn="l"/>
            <a:r>
              <a:rPr lang="en-US" sz="1600" dirty="0">
                <a:solidFill>
                  <a:srgbClr val="000000"/>
                </a:solidFill>
              </a:rPr>
              <a:t>A data link frame has three parts:</a:t>
            </a:r>
          </a:p>
          <a:p>
            <a:pPr marL="415985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Header</a:t>
            </a:r>
          </a:p>
          <a:p>
            <a:pPr marL="415985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Data</a:t>
            </a:r>
          </a:p>
          <a:p>
            <a:pPr marL="415985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Trailer</a:t>
            </a:r>
          </a:p>
          <a:p>
            <a:pPr marL="0" lvl="1" indent="0" defTabSz="457105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None/>
            </a:pPr>
            <a:r>
              <a:rPr lang="en-US" sz="1600" dirty="0">
                <a:solidFill>
                  <a:srgbClr val="000000"/>
                </a:solidFill>
              </a:rPr>
              <a:t>The fields of the header and trailer vary according to data link layer protocol.</a:t>
            </a:r>
          </a:p>
          <a:p>
            <a:pPr marL="0" lvl="1" indent="0" defTabSz="457105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None/>
            </a:pPr>
            <a:endParaRPr lang="en-US" sz="1600" dirty="0">
              <a:solidFill>
                <a:srgbClr val="000000"/>
              </a:solidFill>
            </a:endParaRPr>
          </a:p>
          <a:p>
            <a:pPr marL="0" lvl="1" indent="0" defTabSz="457105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None/>
            </a:pPr>
            <a:r>
              <a:rPr lang="en-US" sz="1600" dirty="0">
                <a:solidFill>
                  <a:srgbClr val="000000"/>
                </a:solidFill>
              </a:rPr>
              <a:t>The amount of control information carried with in the frame varies according to access control information and logical topology.</a:t>
            </a:r>
          </a:p>
        </p:txBody>
      </p:sp>
    </p:spTree>
    <p:extLst>
      <p:ext uri="{BB962C8B-B14F-4D97-AF65-F5344CB8AC3E}">
        <p14:creationId xmlns:p14="http://schemas.microsoft.com/office/powerpoint/2010/main" val="394579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r>
              <a:rPr lang="en-US" sz="1600" dirty="0"/>
              <a:t>Data Link Frame</a:t>
            </a:r>
            <a:br>
              <a:rPr lang="en-US" dirty="0"/>
            </a:br>
            <a:r>
              <a:rPr lang="en-US" sz="2400" dirty="0"/>
              <a:t>Frame Fields</a:t>
            </a:r>
          </a:p>
        </p:txBody>
      </p:sp>
      <p:graphicFrame>
        <p:nvGraphicFramePr>
          <p:cNvPr id="6" name="Content Placeholder 6">
            <a:extLst>
              <a:ext uri="{FF2B5EF4-FFF2-40B4-BE49-F238E27FC236}">
                <a16:creationId xmlns:a16="http://schemas.microsoft.com/office/drawing/2014/main" id="{D7B87715-3E1C-4D1E-9428-D7A3628B190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0472035"/>
              </p:ext>
            </p:extLst>
          </p:nvPr>
        </p:nvGraphicFramePr>
        <p:xfrm>
          <a:off x="474662" y="2749860"/>
          <a:ext cx="8237366" cy="18284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1847">
                  <a:extLst>
                    <a:ext uri="{9D8B030D-6E8A-4147-A177-3AD203B41FA5}">
                      <a16:colId xmlns:a16="http://schemas.microsoft.com/office/drawing/2014/main" val="3729139006"/>
                    </a:ext>
                  </a:extLst>
                </a:gridCol>
                <a:gridCol w="5735519">
                  <a:extLst>
                    <a:ext uri="{9D8B030D-6E8A-4147-A177-3AD203B41FA5}">
                      <a16:colId xmlns:a16="http://schemas.microsoft.com/office/drawing/2014/main" val="198891349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1100" dirty="0"/>
                        <a:t>Field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Description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367678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Frame Start and Stop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Identifies beginning and end of frame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9654457"/>
                  </a:ext>
                </a:extLst>
              </a:tr>
              <a:tr h="170900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Addressing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Indicates source and destination nodes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735172"/>
                  </a:ext>
                </a:extLst>
              </a:tr>
              <a:tr h="201380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Identifies encapsulated Layer 3 protocol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68046"/>
                  </a:ext>
                </a:extLst>
              </a:tr>
              <a:tr h="174195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Control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Identifies flow control services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8107787"/>
                  </a:ext>
                </a:extLst>
              </a:tr>
              <a:tr h="274011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Data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Contains the frame payload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5454272"/>
                  </a:ext>
                </a:extLst>
              </a:tr>
              <a:tr h="185728"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Error Detection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Used for determine transmission errors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317317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698841DA-AE58-B547-A619-1948729598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1925" y="565149"/>
            <a:ext cx="5524833" cy="201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17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r>
              <a:rPr lang="en-US" sz="1600" dirty="0"/>
              <a:t>Data Link Frame</a:t>
            </a:r>
            <a:br>
              <a:rPr lang="en-US" dirty="0"/>
            </a:br>
            <a:r>
              <a:rPr lang="en-US" sz="2400" dirty="0"/>
              <a:t>Layer 2 Addresses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C4F0493-B526-DE4A-B220-F79C82C4F1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71" y="902311"/>
            <a:ext cx="8280057" cy="1247000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Also referred to as a physical address.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Contained in the frame header.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Used only for local delivery of a frame on the link.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Updated by each device that forwards the frame.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C11CB4-FB7A-A44D-8693-5CADB4E741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2644" y="2149311"/>
            <a:ext cx="4778709" cy="2296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091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2AA8F8-1E43-384B-8982-C0BB94049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345488" cy="731837"/>
          </a:xfrm>
        </p:spPr>
        <p:txBody>
          <a:bodyPr/>
          <a:lstStyle/>
          <a:p>
            <a:r>
              <a:rPr lang="en-US" sz="1600" dirty="0"/>
              <a:t>Data Link Frame</a:t>
            </a:r>
            <a:br>
              <a:rPr lang="en-US" dirty="0"/>
            </a:br>
            <a:r>
              <a:rPr lang="en-US" sz="2400" dirty="0"/>
              <a:t>LAN and WAN Frames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C4F0493-B526-DE4A-B220-F79C82C4F1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71" y="902311"/>
            <a:ext cx="8280057" cy="3505566"/>
          </a:xfrm>
        </p:spPr>
        <p:txBody>
          <a:bodyPr/>
          <a:lstStyle/>
          <a:p>
            <a:pPr marL="0" indent="0" algn="l"/>
            <a:r>
              <a:rPr lang="en-US" dirty="0">
                <a:solidFill>
                  <a:srgbClr val="000000"/>
                </a:solidFill>
              </a:rPr>
              <a:t>The logical topology and physical media determine the data link protocol used:</a:t>
            </a:r>
          </a:p>
          <a:p>
            <a:pPr marL="415985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Ethernet</a:t>
            </a:r>
          </a:p>
          <a:p>
            <a:pPr marL="415985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802.11 Wireless</a:t>
            </a:r>
          </a:p>
          <a:p>
            <a:pPr marL="415985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Point-to-Point (PPP)</a:t>
            </a:r>
          </a:p>
          <a:p>
            <a:pPr marL="415985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High-Level Data Link Control (HDLC)</a:t>
            </a:r>
          </a:p>
          <a:p>
            <a:pPr marL="415985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Frame-Relay</a:t>
            </a:r>
          </a:p>
          <a:p>
            <a:pPr marL="0" indent="0" algn="l"/>
            <a:endParaRPr lang="en-US" dirty="0">
              <a:solidFill>
                <a:srgbClr val="000000"/>
              </a:solidFill>
            </a:endParaRPr>
          </a:p>
          <a:p>
            <a:pPr marL="0" indent="0" algn="l"/>
            <a:r>
              <a:rPr lang="en-US" dirty="0">
                <a:solidFill>
                  <a:srgbClr val="000000"/>
                </a:solidFill>
              </a:rPr>
              <a:t>Each protocol performs media access control for specified logical topologies.</a:t>
            </a:r>
          </a:p>
          <a:p>
            <a:pPr marL="0" indent="0" algn="l"/>
            <a:endParaRPr lang="en-US" dirty="0">
              <a:solidFill>
                <a:srgbClr val="000000"/>
              </a:solidFill>
            </a:endParaRPr>
          </a:p>
          <a:p>
            <a:pPr marL="0" indent="0" algn="l"/>
            <a:endParaRPr lang="en-US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3434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2EDE137-350D-6D47-BD51-750CD19838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65" y="798945"/>
            <a:ext cx="8853286" cy="346366"/>
          </a:xfrm>
        </p:spPr>
        <p:txBody>
          <a:bodyPr/>
          <a:lstStyle/>
          <a:p>
            <a:r>
              <a:rPr lang="en-US" dirty="0"/>
              <a:t>To facilitate learning, the following features within the GUI may be included in this module: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0DBD329-AB20-664C-9697-486FE5CED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9238"/>
            <a:ext cx="9144000" cy="609708"/>
          </a:xfrm>
        </p:spPr>
        <p:txBody>
          <a:bodyPr/>
          <a:lstStyle/>
          <a:p>
            <a:r>
              <a:rPr lang="en-US" dirty="0"/>
              <a:t>What to Expect in this Module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4EE699F-A87C-2246-9235-C1DFDF6B2651}"/>
              </a:ext>
            </a:extLst>
          </p:cNvPr>
          <p:cNvGraphicFramePr>
            <a:graphicFrameLocks noGrp="1"/>
          </p:cNvGraphicFramePr>
          <p:nvPr/>
        </p:nvGraphicFramePr>
        <p:xfrm>
          <a:off x="301658" y="1145310"/>
          <a:ext cx="8557528" cy="30064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0558">
                  <a:extLst>
                    <a:ext uri="{9D8B030D-6E8A-4147-A177-3AD203B41FA5}">
                      <a16:colId xmlns:a16="http://schemas.microsoft.com/office/drawing/2014/main" val="200107645"/>
                    </a:ext>
                  </a:extLst>
                </a:gridCol>
                <a:gridCol w="6416970">
                  <a:extLst>
                    <a:ext uri="{9D8B030D-6E8A-4147-A177-3AD203B41FA5}">
                      <a16:colId xmlns:a16="http://schemas.microsoft.com/office/drawing/2014/main" val="2648404099"/>
                    </a:ext>
                  </a:extLst>
                </a:gridCol>
              </a:tblGrid>
              <a:tr h="265091">
                <a:tc>
                  <a:txBody>
                    <a:bodyPr/>
                    <a:lstStyle/>
                    <a:p>
                      <a:r>
                        <a:rPr lang="en-US" dirty="0"/>
                        <a:t>Feature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Description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710602"/>
                  </a:ext>
                </a:extLst>
              </a:tr>
              <a:tr h="33155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Animations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Expose learners to new skills and concepts.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8835149"/>
                  </a:ext>
                </a:extLst>
              </a:tr>
              <a:tr h="379411">
                <a:tc>
                  <a:txBody>
                    <a:bodyPr/>
                    <a:lstStyle/>
                    <a:p>
                      <a:pPr marL="0" marR="0" lvl="0" indent="0" algn="l" defTabSz="68577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Videos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Expose learners to new skills and concepts.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4576505"/>
                  </a:ext>
                </a:extLst>
              </a:tr>
              <a:tr h="265091">
                <a:tc>
                  <a:txBody>
                    <a:bodyPr/>
                    <a:lstStyle/>
                    <a:p>
                      <a:pPr marL="0" marR="0" lvl="0" indent="0" algn="l" defTabSz="68577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Check Your Understanding(CYU)</a:t>
                      </a:r>
                    </a:p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Per topic online quiz to help learners gauge content understanding.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6586054"/>
                  </a:ext>
                </a:extLst>
              </a:tr>
              <a:tr h="178145">
                <a:tc>
                  <a:txBody>
                    <a:bodyPr/>
                    <a:lstStyle/>
                    <a:p>
                      <a:pPr marL="0" marR="0" lvl="0" indent="0" algn="l" defTabSz="68577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Interactive Activities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 variety of formats to help learners gauge content understanding.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4703549"/>
                  </a:ext>
                </a:extLst>
              </a:tr>
              <a:tr h="21529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Syntax Checker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Small simulations that expose learners to Cisco command line to practice configuration skills.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5331658"/>
                  </a:ext>
                </a:extLst>
              </a:tr>
              <a:tr h="26509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PT Activity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Simulation and modeling activities designed to explore, acquire, reinforce, and expand skills.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7131555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22153960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6425" y="1747520"/>
            <a:ext cx="8280314" cy="970280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6.4 Module Practice and Quiz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0599242"/>
      </p:ext>
    </p:extLst>
  </p:cSld>
  <p:clrMapOvr>
    <a:masterClrMapping/>
  </p:clrMapOvr>
  <p:transition spd="slow">
    <p:wip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1400" dirty="0">
                <a:latin typeface="Arial" charset="0"/>
              </a:rPr>
              <a:t>Module Practice and Quiz</a:t>
            </a:r>
            <a:br>
              <a:rPr lang="en-US" dirty="0">
                <a:latin typeface="Arial" charset="0"/>
              </a:rPr>
            </a:br>
            <a:r>
              <a:rPr lang="en-US" dirty="0">
                <a:latin typeface="Arial" charset="0"/>
              </a:rPr>
              <a:t>What did I learn in this module?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AC22E0C-A8B9-7D4B-BC8E-95F5947642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5887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The data link layer of the OSI model (Layer 2) prepares network data for the physical network. </a:t>
            </a:r>
          </a:p>
          <a:p>
            <a:pPr marL="115887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The data link layer is responsible for network interface card (NIC) to network interface card communications.</a:t>
            </a:r>
          </a:p>
          <a:p>
            <a:pPr marL="115887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The IEEE 802 LAN/MAN data link layer consists of the following two sublayers: LLC and MAC. </a:t>
            </a:r>
          </a:p>
          <a:p>
            <a:pPr marL="115887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The two types of topologies used in LAN and WAN networks are physical and logical. </a:t>
            </a:r>
          </a:p>
          <a:p>
            <a:pPr marL="115887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Three common types of physical WAN topologies are: point-to-point, hub and spoke, and mesh. </a:t>
            </a:r>
          </a:p>
          <a:p>
            <a:pPr marL="115887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Half-duplex communications exchange data in one direction at a time. Full-duplex sends and receives data simultaneously.</a:t>
            </a:r>
          </a:p>
          <a:p>
            <a:pPr marL="115887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In contention-based multi-access networks, all nodes are operating in half-duplex.</a:t>
            </a:r>
          </a:p>
          <a:p>
            <a:pPr marL="115887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Examples of contention-based access methods include: CSMA/CD for bus-topology Ethernet LANs and CSMA/CA for WLANs.</a:t>
            </a:r>
          </a:p>
          <a:p>
            <a:pPr marL="115887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The data link frame has three basic parts: header, data, and trailer.</a:t>
            </a:r>
          </a:p>
          <a:p>
            <a:pPr marL="115887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Frame fields include: frame start and stop indicator flags, addressing, type, control, data, and error detection.</a:t>
            </a:r>
          </a:p>
          <a:p>
            <a:pPr marL="115887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Data link addresses are also known as physical addresses.</a:t>
            </a:r>
          </a:p>
          <a:p>
            <a:pPr marL="115887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Data link addresses are only used for link local delivery of frames.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48999575"/>
      </p:ext>
    </p:extLst>
  </p:cSld>
  <p:clrMapOvr>
    <a:masterClrMapping/>
  </p:clrMapOvr>
  <p:transition spd="slow">
    <p:wip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ChangeArrowheads="1"/>
          </p:cNvSpPr>
          <p:nvPr>
            <p:ph type="title"/>
          </p:nvPr>
        </p:nvSpPr>
        <p:spPr>
          <a:xfrm>
            <a:off x="1" y="41394"/>
            <a:ext cx="9144000" cy="609056"/>
          </a:xfrm>
        </p:spPr>
        <p:txBody>
          <a:bodyPr/>
          <a:lstStyle/>
          <a:p>
            <a:pPr eaLnBrk="1" hangingPunct="1"/>
            <a:r>
              <a:rPr lang="en-US" sz="1400" dirty="0">
                <a:latin typeface="Arial" charset="0"/>
              </a:rPr>
              <a:t>Module 6: Data Link Layer</a:t>
            </a:r>
            <a:br>
              <a:rPr lang="en-US" dirty="0">
                <a:latin typeface="Arial" charset="0"/>
              </a:rPr>
            </a:br>
            <a:r>
              <a:rPr lang="en-US" dirty="0">
                <a:latin typeface="Arial" charset="0"/>
              </a:rPr>
              <a:t>New Terms and Commands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F2480B83-AF5E-4A70-B69B-F1E3A8FAC75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178757"/>
              </p:ext>
            </p:extLst>
          </p:nvPr>
        </p:nvGraphicFramePr>
        <p:xfrm>
          <a:off x="99152" y="798513"/>
          <a:ext cx="8898797" cy="39928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472054">
                  <a:extLst>
                    <a:ext uri="{9D8B030D-6E8A-4147-A177-3AD203B41FA5}">
                      <a16:colId xmlns:a16="http://schemas.microsoft.com/office/drawing/2014/main" val="3270854437"/>
                    </a:ext>
                  </a:extLst>
                </a:gridCol>
                <a:gridCol w="4426743">
                  <a:extLst>
                    <a:ext uri="{9D8B030D-6E8A-4147-A177-3AD203B41FA5}">
                      <a16:colId xmlns:a16="http://schemas.microsoft.com/office/drawing/2014/main" val="19886441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>
                          <a:solidFill>
                            <a:srgbClr val="000000"/>
                          </a:solidFill>
                        </a:rPr>
                        <a:t>Logical Link Control (LLC)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>
                          <a:solidFill>
                            <a:srgbClr val="000000"/>
                          </a:solidFill>
                        </a:rPr>
                        <a:t>Medial Access Control (MAC)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>
                          <a:solidFill>
                            <a:srgbClr val="000000"/>
                          </a:solidFill>
                        </a:rPr>
                        <a:t>Institute of Electrical and Electronic Engineers (IEEE)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>
                          <a:solidFill>
                            <a:srgbClr val="000000"/>
                          </a:solidFill>
                        </a:rPr>
                        <a:t>International Telecommunications Union (ITU)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>
                          <a:solidFill>
                            <a:srgbClr val="000000"/>
                          </a:solidFill>
                        </a:rPr>
                        <a:t>International Organization for Standardization (ISO)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>
                          <a:solidFill>
                            <a:srgbClr val="000000"/>
                          </a:solidFill>
                        </a:rPr>
                        <a:t>American National Standards Institute (ANSI)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>
                          <a:solidFill>
                            <a:srgbClr val="000000"/>
                          </a:solidFill>
                        </a:rPr>
                        <a:t>Physical Topology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>
                          <a:solidFill>
                            <a:srgbClr val="000000"/>
                          </a:solidFill>
                        </a:rPr>
                        <a:t>Logical Topology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>
                          <a:solidFill>
                            <a:srgbClr val="000000"/>
                          </a:solidFill>
                        </a:rPr>
                        <a:t>Half-duplex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>
                          <a:solidFill>
                            <a:srgbClr val="000000"/>
                          </a:solidFill>
                        </a:rPr>
                        <a:t>Full-duplex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>
                          <a:solidFill>
                            <a:srgbClr val="000000"/>
                          </a:solidFill>
                        </a:rPr>
                        <a:t>CSMA/CD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>
                          <a:solidFill>
                            <a:srgbClr val="000000"/>
                          </a:solidFill>
                        </a:rPr>
                        <a:t>CSMA/CA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="0" dirty="0">
                          <a:solidFill>
                            <a:srgbClr val="000000"/>
                          </a:solidFill>
                        </a:rPr>
                        <a:t>Cyclic Redundancy Check (CRC)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>
                          <a:solidFill>
                            <a:srgbClr val="000000"/>
                          </a:solidFill>
                        </a:rPr>
                        <a:t>Contention-based access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>
                          <a:solidFill>
                            <a:srgbClr val="000000"/>
                          </a:solidFill>
                        </a:rPr>
                        <a:t>Controlled access</a:t>
                      </a:r>
                    </a:p>
                    <a:p>
                      <a:endParaRPr lang="en-US" sz="1600" b="0" dirty="0">
                        <a:solidFill>
                          <a:srgbClr val="000000"/>
                        </a:solidFill>
                      </a:endParaRPr>
                    </a:p>
                    <a:p>
                      <a:endParaRPr lang="en-US" sz="1600" b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8796709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271745509"/>
      </p:ext>
    </p:extLst>
  </p:cSld>
  <p:clrMapOvr>
    <a:masterClrMapping/>
  </p:clrMapOvr>
  <p:transition spd="slow">
    <p:wip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4190828277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DD52CCD-9D1E-4CC4-815A-A5967A0831D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6756" y="1279280"/>
          <a:ext cx="8595235" cy="195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8265">
                  <a:extLst>
                    <a:ext uri="{9D8B030D-6E8A-4147-A177-3AD203B41FA5}">
                      <a16:colId xmlns:a16="http://schemas.microsoft.com/office/drawing/2014/main" val="3215831619"/>
                    </a:ext>
                  </a:extLst>
                </a:gridCol>
                <a:gridCol w="6416970">
                  <a:extLst>
                    <a:ext uri="{9D8B030D-6E8A-4147-A177-3AD203B41FA5}">
                      <a16:colId xmlns:a16="http://schemas.microsoft.com/office/drawing/2014/main" val="276475465"/>
                    </a:ext>
                  </a:extLst>
                </a:gridCol>
              </a:tblGrid>
              <a:tr h="26509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Feature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Description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8427975"/>
                  </a:ext>
                </a:extLst>
              </a:tr>
              <a:tr h="26509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Hands-On Labs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Labs designed for working with physical equipment.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8594367"/>
                  </a:ext>
                </a:extLst>
              </a:tr>
              <a:tr h="265091">
                <a:tc>
                  <a:txBody>
                    <a:bodyPr/>
                    <a:lstStyle/>
                    <a:p>
                      <a:pPr marL="0" marR="0" lvl="0" indent="0" algn="l" defTabSz="68577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Class Activities</a:t>
                      </a:r>
                    </a:p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These are found on the Instructor Resources page. Class Activities are designed to facilitate learning, class discussion, and collaboration.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5566603"/>
                  </a:ext>
                </a:extLst>
              </a:tr>
              <a:tr h="26509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Module Quizzes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Self-assessments that integrate concepts and skills learned throughout the series of topics presented in the module.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1502776"/>
                  </a:ext>
                </a:extLst>
              </a:tr>
              <a:tr h="26509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Module Summary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Briefly recaps module content.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7046280"/>
                  </a:ext>
                </a:extLst>
              </a:tr>
            </a:tbl>
          </a:graphicData>
        </a:graphic>
      </p:graphicFrame>
      <p:sp>
        <p:nvSpPr>
          <p:cNvPr id="5" name="Title 2">
            <a:extLst>
              <a:ext uri="{FF2B5EF4-FFF2-40B4-BE49-F238E27FC236}">
                <a16:creationId xmlns:a16="http://schemas.microsoft.com/office/drawing/2014/main" id="{2D10C50B-ED86-4E5D-BD0F-658911DFE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5285"/>
            <a:ext cx="9144000" cy="757238"/>
          </a:xfrm>
        </p:spPr>
        <p:txBody>
          <a:bodyPr/>
          <a:lstStyle/>
          <a:p>
            <a:r>
              <a:rPr lang="en-US" dirty="0"/>
              <a:t>What to Expect in this Module (Cont.)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031D3D35-BC84-421A-A5F0-48081A310F8E}"/>
              </a:ext>
            </a:extLst>
          </p:cNvPr>
          <p:cNvSpPr txBox="1">
            <a:spLocks/>
          </p:cNvSpPr>
          <p:nvPr/>
        </p:nvSpPr>
        <p:spPr bwMode="auto">
          <a:xfrm>
            <a:off x="106756" y="668963"/>
            <a:ext cx="8853286" cy="346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182880" bIns="45720" numCol="1" anchor="t" anchorCtr="0" compatLnSpc="1">
            <a:prstTxWarp prst="textNoShape">
              <a:avLst/>
            </a:prstTxWarp>
          </a:bodyPr>
          <a:lstStyle>
            <a:lvl1pPr marL="169863" indent="-169863" algn="l" defTabSz="684213" rtl="0" eaLnBrk="1" fontAlgn="base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Wingdings" panose="05000000000000000000" pitchFamily="2" charset="2"/>
              <a:buChar char="§"/>
              <a:defRPr lang="en-US" sz="15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2"/>
              </a:buClr>
              <a:buFont typeface="Arial" charset="0"/>
              <a:buChar char="•"/>
              <a:defRPr lang="en-US" sz="14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charset="0"/>
              <a:buChar char="•"/>
              <a:defRPr lang="en-US" sz="12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charset="0"/>
              <a:buChar char="•"/>
              <a:defRPr lang="en-US" sz="1100" kern="1200">
                <a:solidFill>
                  <a:srgbClr val="000000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To facilitate learning, the following features may be included in this module: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Font typeface="Wingdings" panose="05000000000000000000" pitchFamily="2" charset="2"/>
              <a:buNone/>
            </a:pP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36058053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Check Your Understanding</a:t>
            </a:r>
          </a:p>
        </p:txBody>
      </p:sp>
      <p:sp>
        <p:nvSpPr>
          <p:cNvPr id="7171" name="Rectangle 34"/>
          <p:cNvSpPr>
            <a:spLocks noGrp="1" noChangeArrowheads="1"/>
          </p:cNvSpPr>
          <p:nvPr>
            <p:ph idx="1"/>
          </p:nvPr>
        </p:nvSpPr>
        <p:spPr>
          <a:xfrm>
            <a:off x="145357" y="965201"/>
            <a:ext cx="8878570" cy="3643747"/>
          </a:xfrm>
        </p:spPr>
        <p:txBody>
          <a:bodyPr/>
          <a:lstStyle/>
          <a:p>
            <a:pPr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dirty="0"/>
              <a:t>Check Your Understanding activities are designed to let students quickly determine if they understand the content and can proceed, or if they need to review. </a:t>
            </a:r>
          </a:p>
          <a:p>
            <a:pPr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dirty="0"/>
              <a:t>Check Your Understanding activities </a:t>
            </a:r>
            <a:r>
              <a:rPr lang="en-US" b="1" i="1" dirty="0"/>
              <a:t>do not </a:t>
            </a:r>
            <a:r>
              <a:rPr lang="en-US" dirty="0"/>
              <a:t>affect student grades.</a:t>
            </a:r>
          </a:p>
          <a:p>
            <a:pPr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dirty="0"/>
              <a:t>There are no separate slides for these activities in the PPT. They are listed in the notes area of the slide that appears before these activities.</a:t>
            </a:r>
          </a:p>
          <a:p>
            <a:pPr marL="0" indent="0">
              <a:spcBef>
                <a:spcPct val="30000"/>
              </a:spcBef>
              <a:buNone/>
            </a:pPr>
            <a:endParaRPr lang="en-US" dirty="0"/>
          </a:p>
          <a:p>
            <a:pPr marL="0" indent="0" eaLnBrk="1" hangingPunct="1">
              <a:spcBef>
                <a:spcPct val="30000"/>
              </a:spcBef>
              <a:buNone/>
            </a:pPr>
            <a:endParaRPr lang="en-US" dirty="0"/>
          </a:p>
          <a:p>
            <a:pPr eaLnBrk="1" hangingPunct="1">
              <a:spcBef>
                <a:spcPct val="30000"/>
              </a:spcBef>
            </a:pP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472702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Module 6: Activities</a:t>
            </a:r>
          </a:p>
        </p:txBody>
      </p:sp>
      <p:sp>
        <p:nvSpPr>
          <p:cNvPr id="6147" name="Rectangle 34"/>
          <p:cNvSpPr>
            <a:spLocks noGrp="1" noChangeArrowheads="1"/>
          </p:cNvSpPr>
          <p:nvPr>
            <p:ph idx="1"/>
          </p:nvPr>
        </p:nvSpPr>
        <p:spPr>
          <a:xfrm>
            <a:off x="144065" y="798945"/>
            <a:ext cx="8695135" cy="348414"/>
          </a:xfrm>
        </p:spPr>
        <p:txBody>
          <a:bodyPr/>
          <a:lstStyle/>
          <a:p>
            <a:pPr marL="0" indent="0">
              <a:spcBef>
                <a:spcPct val="30000"/>
              </a:spcBef>
              <a:buNone/>
            </a:pPr>
            <a:r>
              <a:rPr lang="en-US" sz="1600" dirty="0"/>
              <a:t>What activities are associated with this module?</a:t>
            </a:r>
            <a:endParaRPr lang="en-US" sz="1600" dirty="0">
              <a:solidFill>
                <a:srgbClr val="00B0F0"/>
              </a:solidFill>
            </a:endParaRPr>
          </a:p>
          <a:p>
            <a:pPr marL="0" indent="0">
              <a:spcBef>
                <a:spcPct val="30000"/>
              </a:spcBef>
              <a:buNone/>
            </a:pPr>
            <a:endParaRPr lang="en-US" sz="1600" dirty="0"/>
          </a:p>
          <a:p>
            <a:pPr marL="89297" indent="0">
              <a:spcBef>
                <a:spcPct val="30000"/>
              </a:spcBef>
              <a:buNone/>
            </a:pPr>
            <a:endParaRPr lang="en-US" dirty="0"/>
          </a:p>
          <a:p>
            <a:pPr marL="89297" indent="0">
              <a:spcBef>
                <a:spcPct val="30000"/>
              </a:spcBef>
              <a:buNone/>
            </a:pPr>
            <a:endParaRPr lang="en-US" dirty="0"/>
          </a:p>
        </p:txBody>
      </p:sp>
      <p:graphicFrame>
        <p:nvGraphicFramePr>
          <p:cNvPr id="7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2707469"/>
              </p:ext>
            </p:extLst>
          </p:nvPr>
        </p:nvGraphicFramePr>
        <p:xfrm>
          <a:off x="427595" y="1333040"/>
          <a:ext cx="8288809" cy="17898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78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1143">
                  <a:extLst>
                    <a:ext uri="{9D8B030D-6E8A-4147-A177-3AD203B41FA5}">
                      <a16:colId xmlns:a16="http://schemas.microsoft.com/office/drawing/2014/main" val="3156509146"/>
                    </a:ext>
                  </a:extLst>
                </a:gridCol>
                <a:gridCol w="41095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02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6509">
                <a:tc>
                  <a:txBody>
                    <a:bodyPr/>
                    <a:lstStyle/>
                    <a:p>
                      <a:pPr marL="0" marR="0" lvl="0" indent="0" algn="ctr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Page #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Activity Type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Activity Name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Optional?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327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6.1.5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Check Your Understanding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Purpose of the Data Link Layer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Recommended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8327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6.2.9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Check Your Understanding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Topologies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Recommended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8327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6.3.5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Check Your Understanding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Data Link Frame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Recommended</a:t>
                      </a:r>
                      <a:endParaRPr kumimoji="0" 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58585B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8327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6.4.2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Module Quiz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Data Link Layer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l" defTabSz="6857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8585B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Recommended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734922665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145273728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Module 6: Best Practices</a:t>
            </a:r>
          </a:p>
        </p:txBody>
      </p:sp>
      <p:sp>
        <p:nvSpPr>
          <p:cNvPr id="11266" name="Rectangle 34"/>
          <p:cNvSpPr>
            <a:spLocks noGrp="1" noChangeArrowheads="1"/>
          </p:cNvSpPr>
          <p:nvPr>
            <p:ph idx="1"/>
          </p:nvPr>
        </p:nvSpPr>
        <p:spPr>
          <a:xfrm>
            <a:off x="145357" y="798944"/>
            <a:ext cx="8853286" cy="4041019"/>
          </a:xfrm>
        </p:spPr>
        <p:txBody>
          <a:bodyPr/>
          <a:lstStyle/>
          <a:p>
            <a:pPr marL="0" indent="0">
              <a:lnSpc>
                <a:spcPct val="85000"/>
              </a:lnSpc>
              <a:spcBef>
                <a:spcPct val="30000"/>
              </a:spcBef>
              <a:buNone/>
            </a:pPr>
            <a:r>
              <a:rPr lang="en-US" sz="1600" dirty="0"/>
              <a:t>Prior to teaching Module 6, the instructor should:</a:t>
            </a:r>
          </a:p>
          <a:p>
            <a:pPr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Review the activities and assessments for this module.</a:t>
            </a:r>
          </a:p>
          <a:p>
            <a:pPr>
              <a:lnSpc>
                <a:spcPct val="85000"/>
              </a:lnSpc>
              <a:spcBef>
                <a:spcPct val="3000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Try to include as many questions as possible to keep students engaged during classroom presentation.</a:t>
            </a:r>
          </a:p>
          <a:p>
            <a:pPr marL="0" indent="0" eaLnBrk="1" hangingPunct="1">
              <a:lnSpc>
                <a:spcPct val="85000"/>
              </a:lnSpc>
              <a:spcBef>
                <a:spcPct val="30000"/>
              </a:spcBef>
              <a:buNone/>
            </a:pPr>
            <a:r>
              <a:rPr lang="en-US" sz="1600" dirty="0"/>
              <a:t>Topic 6.1</a:t>
            </a:r>
          </a:p>
          <a:p>
            <a:pPr lvl="1">
              <a:lnSpc>
                <a:spcPct val="85000"/>
              </a:lnSpc>
              <a:spcBef>
                <a:spcPct val="30000"/>
              </a:spcBef>
            </a:pPr>
            <a:r>
              <a:rPr lang="en-US" sz="1600" dirty="0"/>
              <a:t>Ask the students or have a class discussion</a:t>
            </a:r>
          </a:p>
          <a:p>
            <a:pPr lvl="2">
              <a:lnSpc>
                <a:spcPct val="85000"/>
              </a:lnSpc>
              <a:spcBef>
                <a:spcPct val="30000"/>
              </a:spcBef>
            </a:pPr>
            <a:r>
              <a:rPr lang="en-US" sz="1600" dirty="0"/>
              <a:t>Discuss the functions of the data link layer.</a:t>
            </a:r>
          </a:p>
          <a:p>
            <a:pPr lvl="2">
              <a:lnSpc>
                <a:spcPct val="85000"/>
              </a:lnSpc>
              <a:spcBef>
                <a:spcPct val="30000"/>
              </a:spcBef>
            </a:pPr>
            <a:r>
              <a:rPr lang="en-US" sz="1600" dirty="0"/>
              <a:t>What would be the consequences on upper layer protocols if there was no data link layer?</a:t>
            </a:r>
          </a:p>
          <a:p>
            <a:pPr marL="0" indent="0">
              <a:lnSpc>
                <a:spcPct val="85000"/>
              </a:lnSpc>
              <a:spcBef>
                <a:spcPct val="30000"/>
              </a:spcBef>
              <a:buNone/>
            </a:pPr>
            <a:r>
              <a:rPr lang="en-US" sz="1600" dirty="0"/>
              <a:t>Topic 6.2</a:t>
            </a:r>
          </a:p>
          <a:p>
            <a:pPr lvl="1">
              <a:lnSpc>
                <a:spcPct val="85000"/>
              </a:lnSpc>
              <a:spcBef>
                <a:spcPct val="30000"/>
              </a:spcBef>
            </a:pPr>
            <a:r>
              <a:rPr lang="en-US" sz="1600" dirty="0"/>
              <a:t>Ask the students or have a class discussion</a:t>
            </a:r>
          </a:p>
          <a:p>
            <a:pPr lvl="2">
              <a:lnSpc>
                <a:spcPct val="85000"/>
              </a:lnSpc>
              <a:spcBef>
                <a:spcPct val="30000"/>
              </a:spcBef>
            </a:pPr>
            <a:r>
              <a:rPr lang="en-US" sz="1600" dirty="0"/>
              <a:t>What type of logical topology do they use on their home network?</a:t>
            </a:r>
          </a:p>
          <a:p>
            <a:pPr lvl="2">
              <a:lnSpc>
                <a:spcPct val="85000"/>
              </a:lnSpc>
              <a:spcBef>
                <a:spcPct val="30000"/>
              </a:spcBef>
            </a:pPr>
            <a:r>
              <a:rPr lang="en-US" sz="1600" dirty="0"/>
              <a:t>Why is CSMA/CA more appropriate than CSMA/CD for wireless networks?</a:t>
            </a:r>
          </a:p>
          <a:p>
            <a:pPr eaLnBrk="1" hangingPunct="1">
              <a:lnSpc>
                <a:spcPct val="85000"/>
              </a:lnSpc>
              <a:spcBef>
                <a:spcPct val="30000"/>
              </a:spcBef>
            </a:pPr>
            <a:endParaRPr lang="en-US" dirty="0"/>
          </a:p>
          <a:p>
            <a:pPr lvl="1">
              <a:lnSpc>
                <a:spcPct val="85000"/>
              </a:lnSpc>
              <a:spcBef>
                <a:spcPct val="30000"/>
              </a:spcBef>
            </a:pPr>
            <a:endParaRPr lang="en-US" dirty="0"/>
          </a:p>
          <a:p>
            <a:pPr lvl="1">
              <a:lnSpc>
                <a:spcPct val="85000"/>
              </a:lnSpc>
              <a:spcBef>
                <a:spcPct val="30000"/>
              </a:spcBef>
            </a:pPr>
            <a:endParaRPr lang="en-US" dirty="0"/>
          </a:p>
          <a:p>
            <a:pPr lvl="1">
              <a:lnSpc>
                <a:spcPct val="85000"/>
              </a:lnSpc>
              <a:spcBef>
                <a:spcPct val="30000"/>
              </a:spcBef>
            </a:pPr>
            <a:endParaRPr lang="en-US" dirty="0"/>
          </a:p>
          <a:p>
            <a:pPr eaLnBrk="1" hangingPunct="1">
              <a:lnSpc>
                <a:spcPct val="85000"/>
              </a:lnSpc>
              <a:spcBef>
                <a:spcPct val="30000"/>
              </a:spcBef>
            </a:pPr>
            <a:endParaRPr lang="en-US" dirty="0"/>
          </a:p>
          <a:p>
            <a:pPr marL="630238" lvl="2" indent="-214313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630238" lvl="2" indent="-214313">
              <a:buFont typeface="Arial" panose="020B0604020202020204" pitchFamily="34" charset="0"/>
              <a:buChar char="•"/>
            </a:pPr>
            <a:endParaRPr lang="en-US" sz="1500" dirty="0"/>
          </a:p>
          <a:p>
            <a:pPr eaLnBrk="1" hangingPunct="1">
              <a:lnSpc>
                <a:spcPct val="85000"/>
              </a:lnSpc>
              <a:spcBef>
                <a:spcPct val="30000"/>
              </a:spcBef>
            </a:pPr>
            <a:endParaRPr lang="en-US" b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85000"/>
              </a:lnSpc>
              <a:spcBef>
                <a:spcPct val="30000"/>
              </a:spcBef>
            </a:pP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09317603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Module 6: Best Practices (Cont.)</a:t>
            </a:r>
          </a:p>
        </p:txBody>
      </p:sp>
      <p:sp>
        <p:nvSpPr>
          <p:cNvPr id="11266" name="Rectangle 34"/>
          <p:cNvSpPr>
            <a:spLocks noGrp="1" noChangeArrowheads="1"/>
          </p:cNvSpPr>
          <p:nvPr>
            <p:ph idx="1"/>
          </p:nvPr>
        </p:nvSpPr>
        <p:spPr>
          <a:xfrm>
            <a:off x="145357" y="946788"/>
            <a:ext cx="8853286" cy="4155319"/>
          </a:xfrm>
        </p:spPr>
        <p:txBody>
          <a:bodyPr/>
          <a:lstStyle/>
          <a:p>
            <a:pPr marL="0" indent="0" eaLnBrk="1" hangingPunct="1">
              <a:lnSpc>
                <a:spcPct val="85000"/>
              </a:lnSpc>
              <a:spcBef>
                <a:spcPct val="30000"/>
              </a:spcBef>
              <a:buNone/>
            </a:pPr>
            <a:r>
              <a:rPr lang="en-US" sz="1400" dirty="0"/>
              <a:t> </a:t>
            </a:r>
            <a:r>
              <a:rPr lang="en-US" sz="1600" dirty="0"/>
              <a:t>Topic 6.3</a:t>
            </a:r>
          </a:p>
          <a:p>
            <a:pPr lvl="1">
              <a:lnSpc>
                <a:spcPct val="85000"/>
              </a:lnSpc>
              <a:spcBef>
                <a:spcPct val="30000"/>
              </a:spcBef>
            </a:pPr>
            <a:r>
              <a:rPr lang="en-US" sz="1600" dirty="0"/>
              <a:t>Ask the students or have a class discussion</a:t>
            </a:r>
          </a:p>
          <a:p>
            <a:pPr lvl="2">
              <a:lnSpc>
                <a:spcPct val="85000"/>
              </a:lnSpc>
              <a:spcBef>
                <a:spcPct val="30000"/>
              </a:spcBef>
            </a:pPr>
            <a:r>
              <a:rPr lang="en-US" sz="1600" dirty="0"/>
              <a:t>Discuss the function of the six frame fields.</a:t>
            </a:r>
          </a:p>
          <a:p>
            <a:pPr lvl="2">
              <a:lnSpc>
                <a:spcPct val="85000"/>
              </a:lnSpc>
              <a:spcBef>
                <a:spcPct val="30000"/>
              </a:spcBef>
            </a:pPr>
            <a:r>
              <a:rPr lang="en-US" sz="1600" dirty="0"/>
              <a:t>What is the Layer 2 address of their personal computer or laptop?</a:t>
            </a:r>
          </a:p>
          <a:p>
            <a:pPr>
              <a:lnSpc>
                <a:spcPct val="85000"/>
              </a:lnSpc>
              <a:spcBef>
                <a:spcPct val="30000"/>
              </a:spcBef>
            </a:pPr>
            <a:endParaRPr lang="en-US" sz="1400" dirty="0"/>
          </a:p>
          <a:p>
            <a:pPr lvl="1">
              <a:lnSpc>
                <a:spcPct val="85000"/>
              </a:lnSpc>
              <a:spcBef>
                <a:spcPct val="30000"/>
              </a:spcBef>
            </a:pPr>
            <a:endParaRPr lang="en-US" sz="1200" dirty="0"/>
          </a:p>
          <a:p>
            <a:pPr eaLnBrk="1" hangingPunct="1">
              <a:lnSpc>
                <a:spcPct val="85000"/>
              </a:lnSpc>
              <a:spcBef>
                <a:spcPct val="30000"/>
              </a:spcBef>
            </a:pPr>
            <a:endParaRPr lang="en-US" sz="1400" dirty="0"/>
          </a:p>
          <a:p>
            <a:pPr lvl="1">
              <a:lnSpc>
                <a:spcPct val="85000"/>
              </a:lnSpc>
              <a:spcBef>
                <a:spcPct val="30000"/>
              </a:spcBef>
            </a:pPr>
            <a:endParaRPr lang="en-US" sz="1200" dirty="0"/>
          </a:p>
          <a:p>
            <a:pPr lvl="1">
              <a:lnSpc>
                <a:spcPct val="85000"/>
              </a:lnSpc>
              <a:spcBef>
                <a:spcPct val="30000"/>
              </a:spcBef>
            </a:pPr>
            <a:endParaRPr lang="en-US" sz="1200" dirty="0"/>
          </a:p>
          <a:p>
            <a:pPr lvl="1">
              <a:lnSpc>
                <a:spcPct val="85000"/>
              </a:lnSpc>
              <a:spcBef>
                <a:spcPct val="30000"/>
              </a:spcBef>
            </a:pPr>
            <a:endParaRPr lang="en-US" sz="1200" dirty="0"/>
          </a:p>
          <a:p>
            <a:pPr eaLnBrk="1" hangingPunct="1">
              <a:lnSpc>
                <a:spcPct val="85000"/>
              </a:lnSpc>
              <a:spcBef>
                <a:spcPct val="30000"/>
              </a:spcBef>
            </a:pPr>
            <a:endParaRPr lang="en-US" sz="1400" dirty="0"/>
          </a:p>
          <a:p>
            <a:pPr marL="630238" lvl="2" indent="-214313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630238" lvl="2" indent="-214313">
              <a:buFont typeface="Arial" panose="020B0604020202020204" pitchFamily="34" charset="0"/>
              <a:buChar char="•"/>
            </a:pPr>
            <a:endParaRPr lang="en-US" sz="1400" dirty="0"/>
          </a:p>
          <a:p>
            <a:pPr eaLnBrk="1" hangingPunct="1">
              <a:lnSpc>
                <a:spcPct val="85000"/>
              </a:lnSpc>
              <a:spcBef>
                <a:spcPct val="30000"/>
              </a:spcBef>
            </a:pPr>
            <a:endParaRPr lang="en-US" sz="1400" b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85000"/>
              </a:lnSpc>
              <a:spcBef>
                <a:spcPct val="30000"/>
              </a:spcBef>
            </a:pPr>
            <a:endParaRPr lang="en-US" sz="1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29576059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469497" y="2316480"/>
            <a:ext cx="6672708" cy="1080143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Module 6: Data Link Layer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469497" y="3809526"/>
            <a:ext cx="2368954" cy="902174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Introduction to Networks v7.0 (ITN)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9389863"/>
      </p:ext>
    </p:extLst>
  </p:cSld>
  <p:clrMapOvr>
    <a:masterClrMapping/>
  </p:clrMapOvr>
  <p:transition spd="slow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65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efault Theme">
  <a:themeElements>
    <a:clrScheme name="Custom 6">
      <a:dk1>
        <a:srgbClr val="58585B"/>
      </a:dk1>
      <a:lt1>
        <a:srgbClr val="FFFFFF"/>
      </a:lt1>
      <a:dk2>
        <a:srgbClr val="58585B"/>
      </a:dk2>
      <a:lt2>
        <a:srgbClr val="81C569"/>
      </a:lt2>
      <a:accent1>
        <a:srgbClr val="004C69"/>
      </a:accent1>
      <a:accent2>
        <a:srgbClr val="9E0B0F"/>
      </a:accent2>
      <a:accent3>
        <a:srgbClr val="FFFFFF"/>
      </a:accent3>
      <a:accent4>
        <a:srgbClr val="367187"/>
      </a:accent4>
      <a:accent5>
        <a:srgbClr val="38C6F4"/>
      </a:accent5>
      <a:accent6>
        <a:srgbClr val="FBAB18"/>
      </a:accent6>
      <a:hlink>
        <a:srgbClr val="38C6F4"/>
      </a:hlink>
      <a:folHlink>
        <a:srgbClr val="81C569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6A4D7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ITE7_Chp1_Example-1" id="{4A20ED44-3835-F149-9AE4-C332C230E09E}" vid="{AFB5BC48-58F8-AD45-912F-AE2AD65EB6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8614</TotalTime>
  <Words>2514</Words>
  <Application>Microsoft Office PowerPoint</Application>
  <PresentationFormat>On-screen Show (16:9)</PresentationFormat>
  <Paragraphs>407</Paragraphs>
  <Slides>33</Slides>
  <Notes>31</Notes>
  <HiddenSlides>6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Arial</vt:lpstr>
      <vt:lpstr>Calibri</vt:lpstr>
      <vt:lpstr>CiscoSans ExtraLight</vt:lpstr>
      <vt:lpstr>Wingdings</vt:lpstr>
      <vt:lpstr>Default Theme</vt:lpstr>
      <vt:lpstr>Module 6: Data Link Layer</vt:lpstr>
      <vt:lpstr>Instructor Materials – Module 6 Planning Guide</vt:lpstr>
      <vt:lpstr>What to Expect in this Module</vt:lpstr>
      <vt:lpstr>What to Expect in this Module (Cont.)</vt:lpstr>
      <vt:lpstr>Check Your Understanding</vt:lpstr>
      <vt:lpstr>Module 6: Activities</vt:lpstr>
      <vt:lpstr>Module 6: Best Practices</vt:lpstr>
      <vt:lpstr>Module 6: Best Practices (Cont.)</vt:lpstr>
      <vt:lpstr>Module 6: Data Link Layer</vt:lpstr>
      <vt:lpstr>Module Objectives</vt:lpstr>
      <vt:lpstr>6.1 Purpose of the Data Link Layer</vt:lpstr>
      <vt:lpstr>Purpose of the Data Link Layer The Data Link Layer</vt:lpstr>
      <vt:lpstr>Purpose of the Data Link Layer IEEE 802 LAN/MAN Data Link Sublayers</vt:lpstr>
      <vt:lpstr>Purpose of the Data Link Layer Providing Access to Media</vt:lpstr>
      <vt:lpstr>Purpose of the Data Link Layer Data Link Layer Standards</vt:lpstr>
      <vt:lpstr>6.2 Topologies</vt:lpstr>
      <vt:lpstr>Topologies Physical and Logical Topologies</vt:lpstr>
      <vt:lpstr>Topologies WAN Topologies</vt:lpstr>
      <vt:lpstr>Topologies Point-to-Point WAN Topology</vt:lpstr>
      <vt:lpstr>Topologies LAN Topologies</vt:lpstr>
      <vt:lpstr>PowerPoint Presentation</vt:lpstr>
      <vt:lpstr>PowerPoint Presentation</vt:lpstr>
      <vt:lpstr>PowerPoint Presentation</vt:lpstr>
      <vt:lpstr>PowerPoint Presentation</vt:lpstr>
      <vt:lpstr>6.3 Data Link Frame</vt:lpstr>
      <vt:lpstr>Data Link Frame The Frame</vt:lpstr>
      <vt:lpstr>Data Link Frame Frame Fields</vt:lpstr>
      <vt:lpstr>Data Link Frame Layer 2 Addresses</vt:lpstr>
      <vt:lpstr>Data Link Frame LAN and WAN Frames</vt:lpstr>
      <vt:lpstr>6.4 Module Practice and Quiz</vt:lpstr>
      <vt:lpstr>Module Practice and Quiz What did I learn in this module?</vt:lpstr>
      <vt:lpstr>Module 6: Data Link Layer New Terms and Commands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2: Basic Switch and End Device Configuration</dc:title>
  <dc:creator>Stephanie Harvey</dc:creator>
  <cp:lastModifiedBy>Sue Livingston -X (suliving - UNICON INC at Cisco)</cp:lastModifiedBy>
  <cp:revision>248</cp:revision>
  <dcterms:created xsi:type="dcterms:W3CDTF">2019-10-18T06:21:22Z</dcterms:created>
  <dcterms:modified xsi:type="dcterms:W3CDTF">2021-01-29T13:18:24Z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ffisync_ProviderInitializationData">
    <vt:lpwstr>https://cisco.jiveon.com</vt:lpwstr>
  </property>
  <property fmtid="{D5CDD505-2E9C-101B-9397-08002B2CF9AE}" pid="3" name="Offisync_UpdateToken">
    <vt:lpwstr>1</vt:lpwstr>
  </property>
  <property fmtid="{D5CDD505-2E9C-101B-9397-08002B2CF9AE}" pid="4" name="Offisync_ServerID">
    <vt:lpwstr>07841bbc-cd3c-4a76-827f-75a2226890f4</vt:lpwstr>
  </property>
  <property fmtid="{D5CDD505-2E9C-101B-9397-08002B2CF9AE}" pid="5" name="Offisync_UniqueId">
    <vt:lpwstr>1702406</vt:lpwstr>
  </property>
  <property fmtid="{D5CDD505-2E9C-101B-9397-08002B2CF9AE}" pid="6" name="Jive_VersionGuid">
    <vt:lpwstr>fd96a0b3-f68d-4727-8e4f-2128d37ed30a</vt:lpwstr>
  </property>
  <property fmtid="{D5CDD505-2E9C-101B-9397-08002B2CF9AE}" pid="7" name="Jive_LatestUserAccountName">
    <vt:lpwstr>alljohns</vt:lpwstr>
  </property>
  <property fmtid="{D5CDD505-2E9C-101B-9397-08002B2CF9AE}" pid="8" name="ArticulateGUID">
    <vt:lpwstr>F9A496F7-57D7-4028-9572-D40DFDF3715A</vt:lpwstr>
  </property>
  <property fmtid="{D5CDD505-2E9C-101B-9397-08002B2CF9AE}" pid="9" name="ArticulatePath">
    <vt:lpwstr>ITE7_Chp9_by_jg</vt:lpwstr>
  </property>
</Properties>
</file>