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1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5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6.xml" ContentType="application/vnd.openxmlformats-officedocument.presentationml.tags+xml"/>
  <Override PartName="/ppt/tags/tag8.xml" ContentType="application/vnd.openxmlformats-officedocument.presentationml.tags+xml"/>
  <Override PartName="/docProps/custom.xml" ContentType="application/vnd.openxmlformats-officedocument.custom-properties+xml"/>
  <Override PartName="/ppt/tags/tag17.xml" ContentType="application/vnd.openxmlformats-officedocument.presentationml.tags+xml"/>
  <Override PartName="/ppt/tags/tag14.xml" ContentType="application/vnd.openxmlformats-officedocument.presentationml.tags+xml"/>
  <Override PartName="/ppt/tags/tag1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35"/>
  </p:notesMasterIdLst>
  <p:sldIdLst>
    <p:sldId id="513" r:id="rId2"/>
    <p:sldId id="730" r:id="rId3"/>
    <p:sldId id="1070" r:id="rId4"/>
    <p:sldId id="1071" r:id="rId5"/>
    <p:sldId id="1053" r:id="rId6"/>
    <p:sldId id="763" r:id="rId7"/>
    <p:sldId id="1052" r:id="rId8"/>
    <p:sldId id="1069" r:id="rId9"/>
    <p:sldId id="876" r:id="rId10"/>
    <p:sldId id="860" r:id="rId11"/>
    <p:sldId id="759" r:id="rId12"/>
    <p:sldId id="1054" r:id="rId13"/>
    <p:sldId id="1090" r:id="rId14"/>
    <p:sldId id="1101" r:id="rId15"/>
    <p:sldId id="1056" r:id="rId16"/>
    <p:sldId id="1057" r:id="rId17"/>
    <p:sldId id="1091" r:id="rId18"/>
    <p:sldId id="1092" r:id="rId19"/>
    <p:sldId id="1093" r:id="rId20"/>
    <p:sldId id="1094" r:id="rId21"/>
    <p:sldId id="1095" r:id="rId22"/>
    <p:sldId id="1096" r:id="rId23"/>
    <p:sldId id="1097" r:id="rId24"/>
    <p:sldId id="1102" r:id="rId25"/>
    <p:sldId id="1063" r:id="rId26"/>
    <p:sldId id="1098" r:id="rId27"/>
    <p:sldId id="1099" r:id="rId28"/>
    <p:sldId id="1100" r:id="rId29"/>
    <p:sldId id="1103" r:id="rId30"/>
    <p:sldId id="957" r:id="rId31"/>
    <p:sldId id="958" r:id="rId32"/>
    <p:sldId id="874" r:id="rId33"/>
    <p:sldId id="291" r:id="rId34"/>
  </p:sldIdLst>
  <p:sldSz cx="9144000" cy="5143500" type="screen16x9"/>
  <p:notesSz cx="6858000" cy="9144000"/>
  <p:custDataLst>
    <p:tags r:id="rId36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>
    <p:extLst>
      <p:ext uri="{19B8F6BF-5375-455C-9EA6-DF929625EA0E}">
        <p15:presenceInfo xmlns:p15="http://schemas.microsoft.com/office/powerpoint/2012/main" userId="S-1-5-21-1708537768-1303643608-725345543-200204" providerId="AD"/>
      </p:ext>
    </p:extLst>
  </p:cmAuthor>
  <p:cmAuthor id="2" name="Bob Vachon" initials="BV" lastIdx="24" clrIdx="2">
    <p:extLst>
      <p:ext uri="{19B8F6BF-5375-455C-9EA6-DF929625EA0E}">
        <p15:presenceInfo xmlns:p15="http://schemas.microsoft.com/office/powerpoint/2012/main" userId="c7abe87968a0b633" providerId="Windows Live"/>
      </p:ext>
    </p:extLst>
  </p:cmAuthor>
  <p:cmAuthor id="3" name="Sue Livingston -X (suliving - UNICON INC at Cisco)" initials="SL-(-UIaC" lastIdx="29" clrIdx="3">
    <p:extLst>
      <p:ext uri="{19B8F6BF-5375-455C-9EA6-DF929625EA0E}">
        <p15:presenceInfo xmlns:p15="http://schemas.microsoft.com/office/powerpoint/2012/main" userId="S::suliving@cisco.com::dc701d48-dd51-411a-9041-b7f1328f1486" providerId="AD"/>
      </p:ext>
    </p:extLst>
  </p:cmAuthor>
  <p:cmAuthor id="4" name="jagibbon" initials="jmg" lastIdx="8" clrIdx="4">
    <p:extLst>
      <p:ext uri="{19B8F6BF-5375-455C-9EA6-DF929625EA0E}">
        <p15:presenceInfo xmlns:p15="http://schemas.microsoft.com/office/powerpoint/2012/main" userId="jagibb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8" autoAdjust="0"/>
    <p:restoredTop sz="81356" autoAdjust="0"/>
  </p:normalViewPr>
  <p:slideViewPr>
    <p:cSldViewPr snapToGrid="0" showGuides="1">
      <p:cViewPr varScale="1">
        <p:scale>
          <a:sx n="119" d="100"/>
          <a:sy n="119" d="100"/>
        </p:scale>
        <p:origin x="1578" y="96"/>
      </p:cViewPr>
      <p:guideLst>
        <p:guide orient="horz" pos="1620"/>
        <p:guide pos="336"/>
      </p:guideLst>
    </p:cSldViewPr>
  </p:slideViewPr>
  <p:outlineViewPr>
    <p:cViewPr>
      <p:scale>
        <a:sx n="33" d="100"/>
        <a:sy n="33" d="100"/>
      </p:scale>
      <p:origin x="0" y="-2267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Introduction to Networks v7.0 (ITN)</a:t>
            </a:r>
          </a:p>
          <a:p>
            <a:pPr>
              <a:buFontTx/>
              <a:buNone/>
            </a:pPr>
            <a:r>
              <a:rPr lang="en-US" sz="1200" b="0" dirty="0"/>
              <a:t>Module 9: Address Resolution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5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600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8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929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Introduction to Networks v7.0 (ITN)</a:t>
            </a:r>
          </a:p>
          <a:p>
            <a:pPr>
              <a:buFontTx/>
              <a:buNone/>
            </a:pPr>
            <a:r>
              <a:rPr lang="en-US" sz="1200" b="0" dirty="0"/>
              <a:t>Module 9: Address Resolution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>
                <a:solidFill>
                  <a:prstClr val="black"/>
                </a:solidFill>
              </a:rPr>
              <a:pPr algn="r"/>
              <a:t>10</a:t>
            </a:fld>
            <a:endParaRPr lang="en-US" sz="800" b="0" dirty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9 - Address Resolution</a:t>
            </a:r>
          </a:p>
          <a:p>
            <a:pPr>
              <a:buFontTx/>
              <a:buNone/>
            </a:pPr>
            <a:r>
              <a:rPr lang="en-US" sz="1200" b="0" dirty="0"/>
              <a:t>9.0.2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45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9 - Address Resolution</a:t>
            </a:r>
          </a:p>
          <a:p>
            <a:pPr>
              <a:buFontTx/>
              <a:buNone/>
            </a:pPr>
            <a:r>
              <a:rPr lang="en-US" sz="1200" b="0" dirty="0"/>
              <a:t>9.1 MAC and IP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9.1 – MAC and IP</a:t>
            </a:r>
          </a:p>
          <a:p>
            <a:r>
              <a:rPr lang="en-US" dirty="0"/>
              <a:t>9.1.1 – Destination on Same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2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9.1 – MAC and IP</a:t>
            </a:r>
          </a:p>
          <a:p>
            <a:r>
              <a:rPr lang="en-US" dirty="0"/>
              <a:t>9.1.2 – Destination on Remote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07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9 – Address Resolution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9.1 – MAC and IP</a:t>
            </a:r>
          </a:p>
          <a:p>
            <a:r>
              <a:rPr lang="en-US" dirty="0"/>
              <a:t>9.1.3 – Packet Tracer Identify MAC and IP Addresses</a:t>
            </a:r>
          </a:p>
          <a:p>
            <a:r>
              <a:rPr lang="en-US" dirty="0"/>
              <a:t>9.1.4 – Check Your Understanding – MAC and 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38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9 - Address Resolution</a:t>
            </a:r>
          </a:p>
          <a:p>
            <a:pPr>
              <a:buFontTx/>
              <a:buNone/>
            </a:pPr>
            <a:r>
              <a:rPr lang="en-US" sz="1200" b="0" dirty="0"/>
              <a:t>9.2 ARP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91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9.2.1 – ARP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25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9.2.2 – ARP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125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9.2.3 –  Video - ARP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7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9.2.4 – Video – ARP Operation - ARP Reply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78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9.2.5 – Video - ARP Role in Remote Communications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16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9.2.6– Removing Entries from an ARP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664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9.2.7 – ARP Tables on Networking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977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9.2.8 – ARP Issues – ARP Broadcast and ARP Spoofing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9022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9.2 – ARP</a:t>
            </a:r>
          </a:p>
          <a:p>
            <a:r>
              <a:rPr lang="en-US" dirty="0"/>
              <a:t>9.2.9 – Packet Tracer – Examine the ARP Table</a:t>
            </a:r>
          </a:p>
          <a:p>
            <a:r>
              <a:rPr lang="en-US" dirty="0"/>
              <a:t>9.2.10 – Check Your Understanding - ARP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797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9 - Address Resolution</a:t>
            </a:r>
          </a:p>
          <a:p>
            <a:pPr>
              <a:buFontTx/>
              <a:buNone/>
            </a:pPr>
            <a:r>
              <a:rPr lang="en-US">
                <a:solidFill>
                  <a:schemeClr val="accent5">
                    <a:lumMod val="40000"/>
                    <a:lumOff val="60000"/>
                  </a:schemeClr>
                </a:solidFill>
              </a:rPr>
              <a:t>9.3 IPv6 Neighbor Discovery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55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9.3 – IPv6 Neighbor Discovery</a:t>
            </a:r>
          </a:p>
          <a:p>
            <a:r>
              <a:rPr lang="en-US" dirty="0"/>
              <a:t>9.3.1 – Video – IPv6 Neighbor Discovery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39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9.3 – IPv6 Neighbor Discovery</a:t>
            </a:r>
          </a:p>
          <a:p>
            <a:r>
              <a:rPr lang="en-US" dirty="0"/>
              <a:t>9.3.2 – IPv6 Neighbor Discovery Messages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065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9.3 – IPv6 Neighbor Discovery</a:t>
            </a:r>
          </a:p>
          <a:p>
            <a:r>
              <a:rPr lang="en-US" dirty="0"/>
              <a:t>9.3.3 – IPv6 Neighbor Discovery – Address Resolution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29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9.3 – IPv6 Neighbor Discovery</a:t>
            </a:r>
          </a:p>
          <a:p>
            <a:r>
              <a:rPr lang="en-US" dirty="0"/>
              <a:t>9.3.4 – Packet Tracer – IPv6 Neighbor Discovery</a:t>
            </a:r>
          </a:p>
          <a:p>
            <a:r>
              <a:rPr lang="en-US" dirty="0"/>
              <a:t>9.3.5 – Check Your Understanding – Neighbor Discovery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599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9 - Address Resolution</a:t>
            </a:r>
          </a:p>
          <a:p>
            <a:pPr>
              <a:buFontTx/>
              <a:buNone/>
            </a:pPr>
            <a:r>
              <a:rPr lang="en-US" sz="1200" b="0" dirty="0"/>
              <a:t>9.4 Module Practice and Quiz</a:t>
            </a:r>
            <a:endParaRPr lang="en-GB" b="0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43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31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9 – Address Resolution</a:t>
            </a:r>
          </a:p>
          <a:p>
            <a:r>
              <a:rPr lang="en-US" dirty="0"/>
              <a:t>9.4 – Module Practice and Quiz</a:t>
            </a:r>
          </a:p>
          <a:p>
            <a:r>
              <a:rPr lang="en-US" dirty="0"/>
              <a:t>9.4.1 – What did I learn in this module?</a:t>
            </a:r>
          </a:p>
          <a:p>
            <a:r>
              <a:rPr lang="en-US" dirty="0"/>
              <a:t>9.4.2 – Module Quiz – Address Resolution</a:t>
            </a:r>
          </a:p>
        </p:txBody>
      </p:sp>
    </p:spTree>
    <p:extLst>
      <p:ext uri="{BB962C8B-B14F-4D97-AF65-F5344CB8AC3E}">
        <p14:creationId xmlns:p14="http://schemas.microsoft.com/office/powerpoint/2010/main" val="14768241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32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42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9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34" charset="0"/>
              </a:rPr>
              <a:t>Second level</a:t>
            </a:r>
          </a:p>
          <a:p>
            <a:pPr lvl="2"/>
            <a:r>
              <a:rPr lang="en-US">
                <a:sym typeface="Arial" pitchFamily="34" charset="0"/>
              </a:rPr>
              <a:t>Third level</a:t>
            </a:r>
          </a:p>
          <a:p>
            <a:pPr lvl="3"/>
            <a:r>
              <a:rPr lang="en-US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>
                <a:sym typeface="Arial" pitchFamily="34" charset="0"/>
              </a:rPr>
              <a:t>Click to edit Master title style</a:t>
            </a:r>
            <a:endParaRPr lang="en-US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648546" y="4741653"/>
            <a:ext cx="287698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2019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1219200"/>
            <a:ext cx="6557379" cy="166662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9: Address Resolution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v7.0 (ITN)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9 Planning Guide</a:t>
            </a:r>
          </a:p>
        </p:txBody>
      </p:sp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716437"/>
            <a:ext cx="8715839" cy="3883843"/>
          </a:xfrm>
        </p:spPr>
        <p:txBody>
          <a:bodyPr/>
          <a:lstStyle/>
          <a:p>
            <a:pPr marL="0" indent="0">
              <a:buNone/>
            </a:pPr>
            <a:r>
              <a:rPr lang="en-CA" sz="1600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Instructor Planning Guide</a:t>
            </a:r>
            <a:endParaRPr lang="en-CA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sz="1600" dirty="0"/>
              <a:t>Information to help you become familiar with the module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sz="16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Instructor Class Presentation</a:t>
            </a:r>
          </a:p>
          <a:p>
            <a:pPr lvl="1"/>
            <a:r>
              <a:rPr lang="en-CA" sz="1600" dirty="0"/>
              <a:t>Optional slides that you can use in the classroom</a:t>
            </a:r>
          </a:p>
          <a:p>
            <a:pPr lvl="1"/>
            <a:r>
              <a:rPr lang="en-CA" sz="1600" dirty="0"/>
              <a:t>Begins on slide # 9</a:t>
            </a:r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r>
              <a:rPr lang="en-US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EE699F-A87C-2246-9235-C1DFDF6B2651}"/>
              </a:ext>
            </a:extLst>
          </p:cNvPr>
          <p:cNvGraphicFramePr>
            <a:graphicFrameLocks noGrp="1"/>
          </p:cNvGraphicFramePr>
          <p:nvPr/>
        </p:nvGraphicFramePr>
        <p:xfrm>
          <a:off x="301658" y="1145310"/>
          <a:ext cx="8557528" cy="300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:a16="http://schemas.microsoft.com/office/drawing/2014/main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0602"/>
                  </a:ext>
                </a:extLst>
              </a:tr>
              <a:tr h="331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35149"/>
                  </a:ext>
                </a:extLst>
              </a:tr>
              <a:tr h="37941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Videos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7650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Check Your Understanding(CYU)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86054"/>
                  </a:ext>
                </a:extLst>
              </a:tr>
              <a:tr h="178145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Interactive Activities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variety of formats to help learners gauge content understanding.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03549"/>
                  </a:ext>
                </a:extLst>
              </a:tr>
              <a:tr h="2152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Syntax Checker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Small simulations that expose learners to Cisco command line to practice configuration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31658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PT Activity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Simulation and modeling activities designed to explore, acquire, reinforce, and expand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315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DD52CCD-9D1E-4CC4-815A-A5967A0831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756" y="1279280"/>
          <a:ext cx="8595235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65">
                  <a:extLst>
                    <a:ext uri="{9D8B030D-6E8A-4147-A177-3AD203B41FA5}">
                      <a16:colId xmlns:a16="http://schemas.microsoft.com/office/drawing/2014/main" val="3215831619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76475465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Feature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2797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Hands-On Labs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Labs designed for working with physical equipment.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94367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Class Activities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These are found on the Instructor Resources page. Class Activities are designed to facilitate learning, class discussion, and collaboration.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66603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Quizzes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502776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46280"/>
                  </a:ext>
                </a:extLst>
              </a:tr>
            </a:tbl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2D10C50B-ED86-4E5D-BD0F-658911DF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285"/>
            <a:ext cx="9144000" cy="757238"/>
          </a:xfrm>
        </p:spPr>
        <p:txBody>
          <a:bodyPr/>
          <a:lstStyle/>
          <a:p>
            <a:r>
              <a:rPr lang="en-US" dirty="0"/>
              <a:t>What to Expect in this Module (Cont.)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31D3D35-BC84-421A-A5F0-48081A310F8E}"/>
              </a:ext>
            </a:extLst>
          </p:cNvPr>
          <p:cNvSpPr txBox="1">
            <a:spLocks/>
          </p:cNvSpPr>
          <p:nvPr/>
        </p:nvSpPr>
        <p:spPr bwMode="auto">
          <a:xfrm>
            <a:off x="106756" y="668963"/>
            <a:ext cx="8853286" cy="34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facilitate learning, the following features may be included in this module: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60580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</a:t>
            </a:r>
          </a:p>
        </p:txBody>
      </p:sp>
      <p:sp>
        <p:nvSpPr>
          <p:cNvPr id="7171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dirty="0"/>
          </a:p>
          <a:p>
            <a:pPr eaLnBrk="1" hangingPunct="1"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7270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495935"/>
          </a:xfrm>
        </p:spPr>
        <p:txBody>
          <a:bodyPr/>
          <a:lstStyle/>
          <a:p>
            <a:pPr eaLnBrk="1" hangingPunct="1"/>
            <a:r>
              <a:rPr lang="en-US" dirty="0"/>
              <a:t>Module 9: Activities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144065" y="431965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activities are associated with this module?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817969"/>
              </p:ext>
            </p:extLst>
          </p:nvPr>
        </p:nvGraphicFramePr>
        <p:xfrm>
          <a:off x="304800" y="780379"/>
          <a:ext cx="8229418" cy="4160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434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9.1.3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Identify MAC and IP Addresses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9.1.4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MAC and IP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9.2.3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ARP Operation – ARP Request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63592917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ARP Operation – ARP Reply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48063314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9.2.5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ARP Role in Remote Communications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82792498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9.2.9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Examine the ARP Table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9.2.10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ARP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82900979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9.3.1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IPv6 Neighbor Discovery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20424507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9.3.4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IPv6 Neighbor Discovery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544737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9.3.5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IPv6 Neighbor Discovery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1172460"/>
                  </a:ext>
                </a:extLst>
              </a:tr>
              <a:tr h="35078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9.4.2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Module Quiz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Address Resolution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19517880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4527372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9: Best Practices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684644"/>
            <a:ext cx="8853286" cy="4155319"/>
          </a:xfrm>
        </p:spPr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dirty="0"/>
              <a:t>Prior to teaching Module 9, 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Try to include as many questions as possible to keep students engaged during classroom presentation.</a:t>
            </a:r>
          </a:p>
          <a:p>
            <a:pPr marL="0" indent="0" eaLnBrk="1" hangingPunct="1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dirty="0"/>
              <a:t>Topic 9.1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Have students discuss the IP and MAC addresses from source to destination when there are multiple router hops.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Describe the Layer 2 addresses used when a destination is on the same local network and when the destination is on a remote network.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dirty="0"/>
              <a:t>Topic 9.2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What impact do ARP requests have on the network and other local devices?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500" dirty="0"/>
              <a:t>What are some security risks associated with ARP?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31760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9: Best Practices (Cont.)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684644"/>
            <a:ext cx="8853286" cy="4155319"/>
          </a:xfrm>
        </p:spPr>
        <p:txBody>
          <a:bodyPr/>
          <a:lstStyle/>
          <a:p>
            <a:pPr marL="0" indent="0" eaLnBrk="1" hangingPunct="1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 Topic 9.3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Why do you suppose ICMPv6 Neighbor Solicitations are sent as a multicast and not broadcast?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Discuss the similarities and differences between the ARP and the ICMPv6 ND processes.</a:t>
            </a:r>
            <a:endParaRPr lang="en-US" sz="14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4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57605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2316480"/>
            <a:ext cx="6672708" cy="1080143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9: Address Resolution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v7.0 (ITN)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5758CB9-E7D6-4639-ACDC-3F86DC2D2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511" y="821755"/>
            <a:ext cx="801257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Title: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Address Resolution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 Explain how ARP and ND enable communication on a network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74E1EB-2DBE-496F-B0B0-6C44227DA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81861"/>
              </p:ext>
            </p:extLst>
          </p:nvPr>
        </p:nvGraphicFramePr>
        <p:xfrm>
          <a:off x="349704" y="1952562"/>
          <a:ext cx="8444592" cy="1525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3924">
                  <a:extLst>
                    <a:ext uri="{9D8B030D-6E8A-4147-A177-3AD203B41FA5}">
                      <a16:colId xmlns:a16="http://schemas.microsoft.com/office/drawing/2014/main" val="1523797708"/>
                    </a:ext>
                  </a:extLst>
                </a:gridCol>
                <a:gridCol w="5580668">
                  <a:extLst>
                    <a:ext uri="{9D8B030D-6E8A-4147-A177-3AD203B41FA5}">
                      <a16:colId xmlns:a16="http://schemas.microsoft.com/office/drawing/2014/main" val="2750207184"/>
                    </a:ext>
                  </a:extLst>
                </a:gridCol>
              </a:tblGrid>
              <a:tr h="2323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Topic Title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Topic Objective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4061904"/>
                  </a:ext>
                </a:extLst>
              </a:tr>
              <a:tr h="4769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MAC and 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Compare the roles of the MAC address and the IP address.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6858405"/>
                  </a:ext>
                </a:extLst>
              </a:tr>
              <a:tr h="3392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ARP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Describe the purpose of ARP.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5904258"/>
                  </a:ext>
                </a:extLst>
              </a:tr>
              <a:tr h="4769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Neighbor Discovery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Describe the operation of IPv6 neighbor discovery.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372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119238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598042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9.1 MAC and IP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MAC and IP</a:t>
            </a:r>
            <a:br>
              <a:rPr lang="en-US" dirty="0"/>
            </a:br>
            <a:r>
              <a:rPr lang="en-US" sz="2400" dirty="0"/>
              <a:t>Destination on Same Network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09" y="731838"/>
            <a:ext cx="8532920" cy="2341300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There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0000"/>
                </a:solidFill>
              </a:rPr>
              <a:t>are two primary addresses assigned to a device on an Ethernet LAN: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Layer 2 physical address (the MAC address)</a:t>
            </a:r>
            <a:r>
              <a:rPr lang="en-US" sz="1600" dirty="0">
                <a:solidFill>
                  <a:srgbClr val="000000"/>
                </a:solidFill>
              </a:rPr>
              <a:t> – Used for NIC to NIC communications on the same Ethernet network.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Layer 3 logical address (the IP address)</a:t>
            </a:r>
            <a:r>
              <a:rPr lang="en-US" sz="1600" dirty="0">
                <a:solidFill>
                  <a:srgbClr val="000000"/>
                </a:solidFill>
              </a:rPr>
              <a:t> – Used to send the packet from the source device to the destination device. </a:t>
            </a:r>
          </a:p>
          <a:p>
            <a:pPr marL="73085" lvl="1" indent="0">
              <a:buNone/>
            </a:pPr>
            <a:r>
              <a:rPr lang="en-US" sz="1600" dirty="0">
                <a:solidFill>
                  <a:srgbClr val="000000"/>
                </a:solidFill>
              </a:rPr>
              <a:t>Layer 2 addresses are used to deliver frames from one NIC to another NIC on the same network. If a destination IP address is on the same network, the destination MAC address will be that of the destination device.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3295B7-4667-438E-A1A4-0A077F091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728" y="3157730"/>
            <a:ext cx="4352544" cy="172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MAC and IP</a:t>
            </a:r>
            <a:br>
              <a:rPr lang="en-US" dirty="0"/>
            </a:br>
            <a:r>
              <a:rPr lang="en-US" sz="2400" dirty="0"/>
              <a:t>Destination on Remote Network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10" y="731837"/>
            <a:ext cx="8448078" cy="1589524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When the destination IP address is on a remote network, the destination MAC address is that of the default gateway.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ARP is used by IPv4 to associate the IPv4 address of a device with the MAC address of the device NIC.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ICMPv6 is used by IPv6 to associate the IPv6 address of a device with the MAC address of the device NIC.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449E9-3366-4B53-A2F7-3D40251C3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48" y="2321361"/>
            <a:ext cx="6481000" cy="247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0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30F6F2-5F50-4815-836B-1D55C67AE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2" y="67935"/>
            <a:ext cx="9068585" cy="731837"/>
          </a:xfrm>
        </p:spPr>
        <p:txBody>
          <a:bodyPr/>
          <a:lstStyle/>
          <a:p>
            <a:r>
              <a:rPr lang="en-US" sz="1600" dirty="0"/>
              <a:t>MAC and IP</a:t>
            </a:r>
            <a:br>
              <a:rPr lang="en-US" dirty="0"/>
            </a:br>
            <a:r>
              <a:rPr lang="en-US" sz="2400" dirty="0"/>
              <a:t>Packet Tracer – Identify MAC and IP Addresses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05AFC9-8905-4194-A13B-BB325537F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1121544"/>
            <a:ext cx="8280057" cy="307394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In this Packet Tracer, you will complete the following objectives: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Gather PDU Information for Local Network Communication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Gather PDU Information for Remote Network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9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9.2 ARP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935958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ARP Overview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1"/>
            <a:ext cx="4187253" cy="3039781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A device uses ARP to determine the destination MAC address of a local device when it knows its IPv4 address.</a:t>
            </a:r>
          </a:p>
          <a:p>
            <a:pPr marL="0" indent="0" algn="l"/>
            <a:endParaRPr lang="en-US" sz="18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ARP provides two basic functions: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Resolving IPv4 addresses to MAC addresses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Maintaining an ARP table of IPv4 to MAC address mappings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41986A-C605-432D-B527-C5259DB44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915" y="844061"/>
            <a:ext cx="4079662" cy="279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0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ARP Functions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3577672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To send a frame, a device will search its ARP table for a destination IPv4 address and a corresponding MAC address.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If the packet’s destination IPv4 address is on the same network, the device will search the ARP table for the destination IPv4 address.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If the destination IPv4 address is on a different network, the device will search the ARP table for the IPv4 address of the default gateway.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If the device locates the IPv4 address, its corresponding MAC address is used as the destination MAC address in the frame. 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If there is no ARP table entry is found, then the device sends an ARP request.</a:t>
            </a:r>
          </a:p>
        </p:txBody>
      </p:sp>
    </p:spTree>
    <p:extLst>
      <p:ext uri="{BB962C8B-B14F-4D97-AF65-F5344CB8AC3E}">
        <p14:creationId xmlns:p14="http://schemas.microsoft.com/office/powerpoint/2010/main" val="74089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Video - ARP Request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3577672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This video will cover an ARP request for a MAC address.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20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Video – ARP Operation - ARP Reply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3577672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This video will cover an ARP reply in response to an ARP request.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1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Video - ARP Role in Remote Communications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3577672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This video will cover how an ARP request will provide a host the MAC address of the default gateway.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Removing Entries from an ARP Table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113450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Entries in the ARP table are not permanent and are removed when an ARP cache timer expires after a specified period of time.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duration of the ARP cache timer differs depending on the operating system.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ARP table entries can also be removed manually by the administrator. 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A74F58-6571-B8D8-5641-D1D74EA3A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200" y="2090793"/>
            <a:ext cx="3839666" cy="26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ARP Tables on Networking Devices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73183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 arp </a:t>
            </a:r>
            <a:r>
              <a:rPr lang="en-US" sz="1600" dirty="0">
                <a:solidFill>
                  <a:srgbClr val="000000"/>
                </a:solidFill>
              </a:rPr>
              <a:t>command displays the ARP table on a Cisco router.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arp –a</a:t>
            </a:r>
            <a:r>
              <a:rPr lang="en-US" sz="1600" dirty="0">
                <a:solidFill>
                  <a:srgbClr val="000000"/>
                </a:solidFill>
              </a:rPr>
              <a:t> command displays the ARP table on a Windows 10 PC.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A4B50D-6EE1-40FE-8374-1A9F3109A798}"/>
              </a:ext>
            </a:extLst>
          </p:cNvPr>
          <p:cNvSpPr txBox="1"/>
          <p:nvPr/>
        </p:nvSpPr>
        <p:spPr>
          <a:xfrm>
            <a:off x="629914" y="1756301"/>
            <a:ext cx="7715574" cy="830997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highlight>
                  <a:srgbClr val="0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CA" sz="1200" b="1" dirty="0">
                <a:solidFill>
                  <a:schemeClr val="bg1"/>
                </a:solidFill>
                <a:highlight>
                  <a:srgbClr val="0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 ip arp          </a:t>
            </a:r>
            <a:endParaRPr lang="en-US" sz="1200" b="1" dirty="0">
              <a:solidFill>
                <a:schemeClr val="bg1"/>
              </a:solidFill>
              <a:highlight>
                <a:srgbClr val="000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highlight>
                  <a:srgbClr val="0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Protocol  Address          Age (min)  Hardware Addr   Type   Interface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highlight>
                  <a:srgbClr val="0000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Internet  192.168.10.1            -   a0e0.af0d.e140  ARPA   GigabitEthernet0/0/0</a:t>
            </a:r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/>
              </a:solidFill>
              <a:highlight>
                <a:srgbClr val="000000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B87D4-C52D-48F9-8660-B3A9C2BB16B8}"/>
              </a:ext>
            </a:extLst>
          </p:cNvPr>
          <p:cNvSpPr txBox="1"/>
          <p:nvPr/>
        </p:nvSpPr>
        <p:spPr>
          <a:xfrm>
            <a:off x="629914" y="3011424"/>
            <a:ext cx="7715574" cy="120032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C:\Users\PC&gt; </a:t>
            </a:r>
            <a:r>
              <a:rPr lang="en-CA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arp -a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Interface: 192.168.1.124 --- 0x10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Internet Address      Physical Address      Type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192.168.1.1           c8-d7-19-cc-a0-86     dynamic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CA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192.168.1.101         08-3e-0c-f5-f7-77     dynamic</a:t>
            </a:r>
            <a:endParaRPr lang="en-US" sz="1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3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ARP Issues – ARP Broadcasting and ARP Spoofing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121098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ARP requests are received and processed by every device on the local network.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Excessive ARP broadcasts can cause some reduction in performance.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ARP replies can be spoofed by a threat actor to perform an ARP poisoning attack.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Enterprise level switches include mitigation techniques to protect against ARP attacks.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2D9D08-1DD6-F385-0EE6-E55D7FA54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12" y="2055043"/>
            <a:ext cx="4167355" cy="29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0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E381FF45-3B65-47D1-8A90-CFC6E13D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3" y="284752"/>
            <a:ext cx="9068585" cy="731837"/>
          </a:xfrm>
        </p:spPr>
        <p:txBody>
          <a:bodyPr/>
          <a:lstStyle/>
          <a:p>
            <a:r>
              <a:rPr lang="en-US" sz="1600" dirty="0"/>
              <a:t>ARP</a:t>
            </a:r>
            <a:br>
              <a:rPr lang="en-US" dirty="0"/>
            </a:br>
            <a:r>
              <a:rPr lang="en-US" sz="2400" dirty="0"/>
              <a:t>Packet Tracer – Examine the ARP Table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1873196-5222-45C6-8B28-9A608C212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1149825"/>
            <a:ext cx="8280057" cy="307394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In this Packet Tracer, you will complete the following objectives: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Examine an ARP Request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Examine a Switch MAC Address Table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Examine the ARP Process in Remote Communications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6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9.3 IPv6 Neighbor Discovery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3391011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IPv6 Neighbor Discovery</a:t>
            </a:r>
            <a:br>
              <a:rPr lang="en-US" dirty="0"/>
            </a:br>
            <a:r>
              <a:rPr lang="en-US" sz="2400" dirty="0"/>
              <a:t>Video – IPv6 Neighbor Discovery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90" y="848412"/>
            <a:ext cx="8547329" cy="3573322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This video will explain the process of how IPv6 performs address resolution using ICMPv6 neighbor solicitation and neighbor advertisement messages.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22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IPv6 Neighbor Discovery</a:t>
            </a:r>
            <a:br>
              <a:rPr lang="en-US" dirty="0"/>
            </a:br>
            <a:r>
              <a:rPr lang="en-US" sz="2400" dirty="0"/>
              <a:t>IPv6 Neighbor Discovery Messages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8280057" cy="3577672"/>
          </a:xfrm>
        </p:spPr>
        <p:txBody>
          <a:bodyPr/>
          <a:lstStyle/>
          <a:p>
            <a:pPr marL="0" indent="0" algn="l"/>
            <a:r>
              <a:rPr lang="en-US" sz="1800" dirty="0">
                <a:solidFill>
                  <a:srgbClr val="000000"/>
                </a:solidFill>
              </a:rPr>
              <a:t>IPv6 Neighbor Discovery (ND) protocol provides: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Address resolution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Router discovery</a:t>
            </a:r>
          </a:p>
          <a:p>
            <a:pPr marL="41598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Redirection services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ICMPv6 Neighbor Solicitation (NS) and Neighbor Advertisement (NA) messages are used for device-to-device messaging such as address resolution.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ICMTPv6 Router Solicitation (RS) and Router Advertisement (RA) messages are used for messaging between devices and routers for router discovery.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ICMPv6 redirect messages are used by routers for better next-hop selection.</a:t>
            </a:r>
          </a:p>
        </p:txBody>
      </p:sp>
    </p:spTree>
    <p:extLst>
      <p:ext uri="{BB962C8B-B14F-4D97-AF65-F5344CB8AC3E}">
        <p14:creationId xmlns:p14="http://schemas.microsoft.com/office/powerpoint/2010/main" val="372190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IPv6 Neighbor Discovery</a:t>
            </a:r>
            <a:br>
              <a:rPr lang="en-US" dirty="0"/>
            </a:br>
            <a:r>
              <a:rPr lang="en-US" sz="2400" dirty="0"/>
              <a:t>IPv6 Neighbor Discovery – Address Resolution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28B5E9F-9DE2-44EC-A706-1764B80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730" y="774975"/>
            <a:ext cx="3773496" cy="272869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IPv6 devices use ND to resolve the MAC address of a known IPv6 address.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ICMPv6 Neighbor Solicitation messages are sent using special Ethernet and IPv6 multicast addresses.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C4A0AF-0003-44FE-BC39-5B53008F4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47" y="899040"/>
            <a:ext cx="4776067" cy="335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FB63644-4EEA-4181-89E6-657F8BF02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63" y="923582"/>
            <a:ext cx="8280057" cy="307394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In this Packet Tracer, you will complete the following objectives: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Part 1: IPv6 Neighbor Discovery Local Network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Part 2: IPv6 Neighbor discovery Remote Network</a:t>
            </a:r>
            <a:endParaRPr lang="en-US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7E5C6E2-3BAE-4B94-9B14-1208CF2DA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936"/>
            <a:ext cx="9068585" cy="731837"/>
          </a:xfrm>
        </p:spPr>
        <p:txBody>
          <a:bodyPr/>
          <a:lstStyle/>
          <a:p>
            <a:r>
              <a:rPr lang="en-US" sz="1600" dirty="0"/>
              <a:t>IPv6 Neighbor Discovery</a:t>
            </a:r>
            <a:br>
              <a:rPr lang="en-US" dirty="0"/>
            </a:br>
            <a:r>
              <a:rPr lang="en-US" sz="2400" dirty="0"/>
              <a:t>Packet Tracer – IPv6 Neighbor Discovery</a:t>
            </a:r>
          </a:p>
        </p:txBody>
      </p:sp>
    </p:spTree>
    <p:extLst>
      <p:ext uri="{BB962C8B-B14F-4D97-AF65-F5344CB8AC3E}">
        <p14:creationId xmlns:p14="http://schemas.microsoft.com/office/powerpoint/2010/main" val="66058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47520"/>
            <a:ext cx="8280314" cy="97028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9.4 Module Practice and Quiz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99242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What did I learn in this module?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Layer 2 physical addresses (i.e., Ethernet MAC addresses) are used to deliver the data link frame with the encapsulated IP packet from one NIC to another NIC on the same network. 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If the destination IP address is on the same network, the destination MAC address will be that of the destination device. 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When the destination IP address (IPv4 or IPv6) is on a remote network, the destination MAC address will be the address of the host default gateway (i.e., the router interface).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An IPv4 device uses ARP to determine the destination MAC address of a local device when it knows its IPv4 address.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ARP provides two basic functions: resolving IPv4 addresses to MAC addresses and maintaining a table of IPv4 to MAC address mappings.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After the ARP reply is received, the device will add the IPv4 address and the corresponding MAC address to its ARP table.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For each device, an ARP cache timer removes ARP entries that have not been used for a specified period of time.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IPv6 does not use ARP, it uses the ND protocol to resolve MAC addresses. </a:t>
            </a:r>
          </a:p>
          <a:p>
            <a:pPr marL="115887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An IPv6 device uses ICMPv6 Neighbor Discovery to determine the destination MAC address of a local device when it knows its IPv6 address.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8999575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09056"/>
          </a:xfrm>
        </p:spPr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9: Address Resolution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2480B83-AF5E-4A70-B69B-F1E3A8FAC7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206135"/>
              </p:ext>
            </p:extLst>
          </p:nvPr>
        </p:nvGraphicFramePr>
        <p:xfrm>
          <a:off x="144463" y="798513"/>
          <a:ext cx="8853486" cy="3474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6743">
                  <a:extLst>
                    <a:ext uri="{9D8B030D-6E8A-4147-A177-3AD203B41FA5}">
                      <a16:colId xmlns:a16="http://schemas.microsoft.com/office/drawing/2014/main" val="3270854437"/>
                    </a:ext>
                  </a:extLst>
                </a:gridCol>
                <a:gridCol w="4426743">
                  <a:extLst>
                    <a:ext uri="{9D8B030D-6E8A-4147-A177-3AD203B41FA5}">
                      <a16:colId xmlns:a16="http://schemas.microsoft.com/office/drawing/2014/main" val="1988644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Address Resolution Protocol (ARP)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ARP table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show ip arp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arpr -a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Neighbor Discovery protocol (ND)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Neighbor Solicitation (NS) message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Neighbor Advertisement (NA) message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Router Solicitation (RS) message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Router Advertisement (RA) message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ICMPv6 Redirect Message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7967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1745509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TE7_Chp1_Example-1" id="{4A20ED44-3835-F149-9AE4-C332C230E09E}" vid="{AFB5BC48-58F8-AD45-912F-AE2AD65EB6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18ECBD8ED834DABF5ACC3DB9AA918" ma:contentTypeVersion="19" ma:contentTypeDescription="Create a new document." ma:contentTypeScope="" ma:versionID="0375978224eca4aeb78b7ba86ac1033c">
  <xsd:schema xmlns:xsd="http://www.w3.org/2001/XMLSchema" xmlns:xs="http://www.w3.org/2001/XMLSchema" xmlns:p="http://schemas.microsoft.com/office/2006/metadata/properties" xmlns:ns2="810553ce-449d-4340-bb0a-414d416a9b51" xmlns:ns3="20a0b39e-fcd0-423b-9f17-9d26d967be51" targetNamespace="http://schemas.microsoft.com/office/2006/metadata/properties" ma:root="true" ma:fieldsID="457d9a46ed9cd6c2ce95cb3d449ba463" ns2:_="" ns3:_="">
    <xsd:import namespace="810553ce-449d-4340-bb0a-414d416a9b51"/>
    <xsd:import namespace="20a0b39e-fcd0-423b-9f17-9d26d967be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omme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0553ce-449d-4340-bb0a-414d416a9b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Comments" ma:index="20" nillable="true" ma:displayName="Comments" ma:internalName="Comments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0261dd-85c0-4e16-8580-30375acfae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a0b39e-fcd0-423b-9f17-9d26d967be5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fb9ddd-df90-44ec-9ce2-a3135905c5f1}" ma:internalName="TaxCatchAll" ma:showField="CatchAllData" ma:web="20a0b39e-fcd0-423b-9f17-9d26d967be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810553ce-449d-4340-bb0a-414d416a9b51" xsi:nil="true"/>
    <lcf76f155ced4ddcb4097134ff3c332f xmlns="810553ce-449d-4340-bb0a-414d416a9b51">
      <Terms xmlns="http://schemas.microsoft.com/office/infopath/2007/PartnerControls"/>
    </lcf76f155ced4ddcb4097134ff3c332f>
    <TaxCatchAll xmlns="20a0b39e-fcd0-423b-9f17-9d26d967be51" xsi:nil="true"/>
  </documentManagement>
</p:properties>
</file>

<file path=customXml/itemProps1.xml><?xml version="1.0" encoding="utf-8"?>
<ds:datastoreItem xmlns:ds="http://schemas.openxmlformats.org/officeDocument/2006/customXml" ds:itemID="{55932FB5-64BF-4308-AE49-A6A5A40C945A}"/>
</file>

<file path=customXml/itemProps2.xml><?xml version="1.0" encoding="utf-8"?>
<ds:datastoreItem xmlns:ds="http://schemas.openxmlformats.org/officeDocument/2006/customXml" ds:itemID="{BB8CE80A-87B1-407C-9F5D-910CBDB91782}"/>
</file>

<file path=customXml/itemProps3.xml><?xml version="1.0" encoding="utf-8"?>
<ds:datastoreItem xmlns:ds="http://schemas.openxmlformats.org/officeDocument/2006/customXml" ds:itemID="{E7385D1D-0DA6-4034-836A-EA67B4922A43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9281</TotalTime>
  <Words>2337</Words>
  <Application>Microsoft Office PowerPoint</Application>
  <PresentationFormat>On-screen Show (16:9)</PresentationFormat>
  <Paragraphs>354</Paragraphs>
  <Slides>33</Slides>
  <Notes>31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CiscoSans ExtraLight</vt:lpstr>
      <vt:lpstr>Courier New</vt:lpstr>
      <vt:lpstr>Wingdings</vt:lpstr>
      <vt:lpstr>Default Theme</vt:lpstr>
      <vt:lpstr>Module 9: Address Resolution</vt:lpstr>
      <vt:lpstr>Instructor Materials – Module 9 Planning Guide</vt:lpstr>
      <vt:lpstr>What to Expect in this Module</vt:lpstr>
      <vt:lpstr>What to Expect in this Module (Cont.)</vt:lpstr>
      <vt:lpstr>Check Your Understanding</vt:lpstr>
      <vt:lpstr>Module 9: Activities</vt:lpstr>
      <vt:lpstr>Module 9: Best Practices</vt:lpstr>
      <vt:lpstr>Module 9: Best Practices (Cont.)</vt:lpstr>
      <vt:lpstr>Module 9: Address Resolution</vt:lpstr>
      <vt:lpstr>Module Objectives</vt:lpstr>
      <vt:lpstr>9.1 MAC and IP</vt:lpstr>
      <vt:lpstr>MAC and IP Destination on Same Network</vt:lpstr>
      <vt:lpstr>MAC and IP Destination on Remote Network</vt:lpstr>
      <vt:lpstr>MAC and IP Packet Tracer – Identify MAC and IP Addresses</vt:lpstr>
      <vt:lpstr>9.2 ARP</vt:lpstr>
      <vt:lpstr>ARP ARP Overview</vt:lpstr>
      <vt:lpstr>ARP ARP Functions</vt:lpstr>
      <vt:lpstr>ARP Video - ARP Request</vt:lpstr>
      <vt:lpstr>ARP Video – ARP Operation - ARP Reply</vt:lpstr>
      <vt:lpstr>ARP Video - ARP Role in Remote Communications</vt:lpstr>
      <vt:lpstr>ARP Removing Entries from an ARP Table</vt:lpstr>
      <vt:lpstr>ARP ARP Tables on Networking Devices</vt:lpstr>
      <vt:lpstr>ARP ARP Issues – ARP Broadcasting and ARP Spoofing</vt:lpstr>
      <vt:lpstr>ARP Packet Tracer – Examine the ARP Table</vt:lpstr>
      <vt:lpstr>9.3 IPv6 Neighbor Discovery</vt:lpstr>
      <vt:lpstr>IPv6 Neighbor Discovery Video – IPv6 Neighbor Discovery</vt:lpstr>
      <vt:lpstr>IPv6 Neighbor Discovery IPv6 Neighbor Discovery Messages</vt:lpstr>
      <vt:lpstr>IPv6 Neighbor Discovery IPv6 Neighbor Discovery – Address Resolution</vt:lpstr>
      <vt:lpstr>IPv6 Neighbor Discovery Packet Tracer – IPv6 Neighbor Discovery</vt:lpstr>
      <vt:lpstr>9.4 Module Practice and Quiz</vt:lpstr>
      <vt:lpstr>Module Practice and Quiz What did I learn in this module?</vt:lpstr>
      <vt:lpstr>Module 9: Address Resolution New Terms and Commands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Basic Switch and End Device Configuration</dc:title>
  <dc:creator>Stephanie Harvey</dc:creator>
  <cp:lastModifiedBy>Dave Holzinger -X (dholzing - UNICON INC at Cisco)</cp:lastModifiedBy>
  <cp:revision>251</cp:revision>
  <dcterms:created xsi:type="dcterms:W3CDTF">2019-10-18T06:21:22Z</dcterms:created>
  <dcterms:modified xsi:type="dcterms:W3CDTF">2023-08-17T22:01:45Z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  <property fmtid="{D5CDD505-2E9C-101B-9397-08002B2CF9AE}" pid="10" name="ContentTypeId">
    <vt:lpwstr>0x01010001F18ECBD8ED834DABF5ACC3DB9AA918</vt:lpwstr>
  </property>
</Properties>
</file>