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tags/tag1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8.xml" ContentType="application/vnd.openxmlformats-officedocument.presentationml.tags+xml"/>
  <Override PartName="/ppt/notesSlides/notesSlide25.xml" ContentType="application/vnd.openxmlformats-officedocument.presentationml.notesSlide+xml"/>
  <Override PartName="/ppt/tags/tag19.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30"/>
  </p:notesMasterIdLst>
  <p:sldIdLst>
    <p:sldId id="513" r:id="rId2"/>
    <p:sldId id="730" r:id="rId3"/>
    <p:sldId id="1184" r:id="rId4"/>
    <p:sldId id="1187" r:id="rId5"/>
    <p:sldId id="1185" r:id="rId6"/>
    <p:sldId id="1072" r:id="rId7"/>
    <p:sldId id="763" r:id="rId8"/>
    <p:sldId id="1052" r:id="rId9"/>
    <p:sldId id="876" r:id="rId10"/>
    <p:sldId id="860" r:id="rId11"/>
    <p:sldId id="759" r:id="rId12"/>
    <p:sldId id="1108" r:id="rId13"/>
    <p:sldId id="1177" r:id="rId14"/>
    <p:sldId id="1186" r:id="rId15"/>
    <p:sldId id="1178" r:id="rId16"/>
    <p:sldId id="1179" r:id="rId17"/>
    <p:sldId id="1103" r:id="rId18"/>
    <p:sldId id="1172" r:id="rId19"/>
    <p:sldId id="1180" r:id="rId20"/>
    <p:sldId id="1181" r:id="rId21"/>
    <p:sldId id="1182" r:id="rId22"/>
    <p:sldId id="957" r:id="rId23"/>
    <p:sldId id="1175" r:id="rId24"/>
    <p:sldId id="1183" r:id="rId25"/>
    <p:sldId id="1176" r:id="rId26"/>
    <p:sldId id="1156" r:id="rId27"/>
    <p:sldId id="874" r:id="rId28"/>
    <p:sldId id="291" r:id="rId29"/>
  </p:sldIdLst>
  <p:sldSz cx="9144000" cy="5143500" type="screen16x9"/>
  <p:notesSz cx="6858000" cy="9144000"/>
  <p:custDataLst>
    <p:tags r:id="rId31"/>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15"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64" autoAdjust="0"/>
    <p:restoredTop sz="86667" autoAdjust="0"/>
  </p:normalViewPr>
  <p:slideViewPr>
    <p:cSldViewPr snapToGrid="0" showGuides="1">
      <p:cViewPr varScale="1">
        <p:scale>
          <a:sx n="147" d="100"/>
          <a:sy n="147" d="100"/>
        </p:scale>
        <p:origin x="1136" y="184"/>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12/16/25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r>
              <a:rPr lang="en-US">
                <a:solidFill>
                  <a:schemeClr val="accent5">
                    <a:lumMod val="40000"/>
                    <a:lumOff val="60000"/>
                  </a:schemeClr>
                </a:solidFill>
              </a:rPr>
              <a:t>Switching, Routing and Wireless Essentials v7.0 (SRWE)</a:t>
            </a:r>
          </a:p>
          <a:p>
            <a:pPr>
              <a:buFontTx/>
              <a:buNone/>
            </a:pPr>
            <a:r>
              <a:rPr lang="en-US">
                <a:solidFill>
                  <a:schemeClr val="accent5">
                    <a:lumMod val="40000"/>
                    <a:lumOff val="60000"/>
                  </a:schemeClr>
                </a:solidFill>
              </a:rPr>
              <a:t>Module </a:t>
            </a:r>
            <a:r>
              <a:rPr lang="en-US" dirty="0">
                <a:solidFill>
                  <a:schemeClr val="accent5">
                    <a:lumMod val="40000"/>
                    <a:lumOff val="60000"/>
                  </a:schemeClr>
                </a:solidFill>
              </a:rPr>
              <a:t>9: FHRP Concepts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9.1 – First Hop Redundancy Protocols</a:t>
            </a:r>
          </a:p>
          <a:p>
            <a:r>
              <a:rPr lang="en-US" dirty="0"/>
              <a:t>9.1.1 – Default Gateway Limitations</a:t>
            </a:r>
          </a:p>
        </p:txBody>
      </p:sp>
      <p:sp>
        <p:nvSpPr>
          <p:cNvPr id="4" name="Slide Number Placeholder 3"/>
          <p:cNvSpPr>
            <a:spLocks noGrp="1"/>
          </p:cNvSpPr>
          <p:nvPr>
            <p:ph type="sldNum" sz="quarter" idx="5"/>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751550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9.1 – First Hop Redundancy Protocols</a:t>
            </a:r>
          </a:p>
          <a:p>
            <a:r>
              <a:rPr lang="en-US" dirty="0"/>
              <a:t>9.1.2 – Router Redundancy</a:t>
            </a:r>
          </a:p>
        </p:txBody>
      </p:sp>
      <p:sp>
        <p:nvSpPr>
          <p:cNvPr id="4" name="Slide Number Placeholder 3"/>
          <p:cNvSpPr>
            <a:spLocks noGrp="1"/>
          </p:cNvSpPr>
          <p:nvPr>
            <p:ph type="sldNum" sz="quarter" idx="5"/>
          </p:nvPr>
        </p:nvSpPr>
        <p:spPr/>
        <p:txBody>
          <a:bodyPr/>
          <a:lstStyle/>
          <a:p>
            <a:fld id="{5641018C-6CAF-B84E-B92C-ECB119457FBA}" type="slidenum">
              <a:rPr lang="en-US" smtClean="0"/>
              <a:t>13</a:t>
            </a:fld>
            <a:endParaRPr lang="en-US" dirty="0"/>
          </a:p>
        </p:txBody>
      </p:sp>
    </p:spTree>
    <p:extLst>
      <p:ext uri="{BB962C8B-B14F-4D97-AF65-F5344CB8AC3E}">
        <p14:creationId xmlns:p14="http://schemas.microsoft.com/office/powerpoint/2010/main" val="2339968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9.1 – First Hop Redundancy Protocols</a:t>
            </a:r>
          </a:p>
          <a:p>
            <a:r>
              <a:rPr lang="en-US" dirty="0"/>
              <a:t>9.1.2 – Router Redundancy (Cont.)</a:t>
            </a:r>
          </a:p>
        </p:txBody>
      </p:sp>
      <p:sp>
        <p:nvSpPr>
          <p:cNvPr id="4" name="Slide Number Placeholder 3"/>
          <p:cNvSpPr>
            <a:spLocks noGrp="1"/>
          </p:cNvSpPr>
          <p:nvPr>
            <p:ph type="sldNum" sz="quarter" idx="5"/>
          </p:nvPr>
        </p:nvSpPr>
        <p:spPr/>
        <p:txBody>
          <a:bodyPr/>
          <a:lstStyle/>
          <a:p>
            <a:fld id="{5641018C-6CAF-B84E-B92C-ECB119457FBA}" type="slidenum">
              <a:rPr lang="en-US" smtClean="0"/>
              <a:t>14</a:t>
            </a:fld>
            <a:endParaRPr lang="en-US" dirty="0"/>
          </a:p>
        </p:txBody>
      </p:sp>
    </p:spTree>
    <p:extLst>
      <p:ext uri="{BB962C8B-B14F-4D97-AF65-F5344CB8AC3E}">
        <p14:creationId xmlns:p14="http://schemas.microsoft.com/office/powerpoint/2010/main" val="3424651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9.1 – First Hop Redundancy Protocols</a:t>
            </a:r>
          </a:p>
          <a:p>
            <a:r>
              <a:rPr lang="en-US" dirty="0"/>
              <a:t>9.1.3 – Steps for Router Failover</a:t>
            </a:r>
          </a:p>
        </p:txBody>
      </p:sp>
      <p:sp>
        <p:nvSpPr>
          <p:cNvPr id="4" name="Slide Number Placeholder 3"/>
          <p:cNvSpPr>
            <a:spLocks noGrp="1"/>
          </p:cNvSpPr>
          <p:nvPr>
            <p:ph type="sldNum" sz="quarter" idx="5"/>
          </p:nvPr>
        </p:nvSpPr>
        <p:spPr/>
        <p:txBody>
          <a:bodyPr/>
          <a:lstStyle/>
          <a:p>
            <a:fld id="{5641018C-6CAF-B84E-B92C-ECB119457FBA}" type="slidenum">
              <a:rPr lang="en-US" smtClean="0"/>
              <a:t>15</a:t>
            </a:fld>
            <a:endParaRPr lang="en-US" dirty="0"/>
          </a:p>
        </p:txBody>
      </p:sp>
    </p:spTree>
    <p:extLst>
      <p:ext uri="{BB962C8B-B14F-4D97-AF65-F5344CB8AC3E}">
        <p14:creationId xmlns:p14="http://schemas.microsoft.com/office/powerpoint/2010/main" val="2184486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9.1 – First Hop Redundancy Protocols</a:t>
            </a:r>
          </a:p>
          <a:p>
            <a:r>
              <a:rPr lang="en-US" dirty="0"/>
              <a:t>9.1.4 – FHRP Options</a:t>
            </a:r>
          </a:p>
          <a:p>
            <a:r>
              <a:rPr lang="en-US" dirty="0"/>
              <a:t>9.1.5 – Check Your Understanding – First Hop Redundancy Protocols</a:t>
            </a:r>
          </a:p>
        </p:txBody>
      </p:sp>
      <p:sp>
        <p:nvSpPr>
          <p:cNvPr id="4" name="Slide Number Placeholder 3"/>
          <p:cNvSpPr>
            <a:spLocks noGrp="1"/>
          </p:cNvSpPr>
          <p:nvPr>
            <p:ph type="sldNum" sz="quarter" idx="5"/>
          </p:nvPr>
        </p:nvSpPr>
        <p:spPr/>
        <p:txBody>
          <a:bodyPr/>
          <a:lstStyle/>
          <a:p>
            <a:fld id="{5641018C-6CAF-B84E-B92C-ECB119457FBA}" type="slidenum">
              <a:rPr lang="en-US" smtClean="0"/>
              <a:t>16</a:t>
            </a:fld>
            <a:endParaRPr lang="en-US" dirty="0"/>
          </a:p>
        </p:txBody>
      </p:sp>
    </p:spTree>
    <p:extLst>
      <p:ext uri="{BB962C8B-B14F-4D97-AF65-F5344CB8AC3E}">
        <p14:creationId xmlns:p14="http://schemas.microsoft.com/office/powerpoint/2010/main" val="1721335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dirty="0">
                <a:solidFill>
                  <a:schemeClr val="accent5">
                    <a:lumMod val="40000"/>
                    <a:lumOff val="60000"/>
                  </a:schemeClr>
                </a:solidFill>
              </a:rPr>
              <a:t>9</a:t>
            </a:r>
            <a:r>
              <a:rPr lang="en-US" sz="1200" baseline="0" dirty="0">
                <a:solidFill>
                  <a:schemeClr val="accent5">
                    <a:lumMod val="40000"/>
                    <a:lumOff val="60000"/>
                  </a:schemeClr>
                </a:solidFill>
              </a:rPr>
              <a:t> – </a:t>
            </a:r>
            <a:r>
              <a:rPr lang="en-US" dirty="0">
                <a:solidFill>
                  <a:schemeClr val="accent5">
                    <a:lumMod val="40000"/>
                    <a:lumOff val="60000"/>
                  </a:schemeClr>
                </a:solidFill>
              </a:rPr>
              <a:t>FHRP Concepts</a:t>
            </a:r>
            <a:endParaRPr lang="en-US" dirty="0"/>
          </a:p>
          <a:p>
            <a:pPr>
              <a:buFontTx/>
              <a:buNone/>
            </a:pPr>
            <a:r>
              <a:rPr lang="en-US" sz="1200" b="0" dirty="0"/>
              <a:t>9.2 – HSRP</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17</a:t>
            </a:fld>
            <a:endParaRPr lang="en-US" dirty="0"/>
          </a:p>
        </p:txBody>
      </p:sp>
    </p:spTree>
    <p:extLst>
      <p:ext uri="{BB962C8B-B14F-4D97-AF65-F5344CB8AC3E}">
        <p14:creationId xmlns:p14="http://schemas.microsoft.com/office/powerpoint/2010/main" val="1200435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9.2 – HSRP</a:t>
            </a:r>
          </a:p>
          <a:p>
            <a:r>
              <a:rPr lang="en-US" dirty="0"/>
              <a:t>9.2.1 – HSRP Overview</a:t>
            </a:r>
          </a:p>
        </p:txBody>
      </p:sp>
      <p:sp>
        <p:nvSpPr>
          <p:cNvPr id="4" name="Slide Number Placeholder 3"/>
          <p:cNvSpPr>
            <a:spLocks noGrp="1"/>
          </p:cNvSpPr>
          <p:nvPr>
            <p:ph type="sldNum" sz="quarter" idx="5"/>
          </p:nvPr>
        </p:nvSpPr>
        <p:spPr/>
        <p:txBody>
          <a:bodyPr/>
          <a:lstStyle/>
          <a:p>
            <a:fld id="{5641018C-6CAF-B84E-B92C-ECB119457FBA}" type="slidenum">
              <a:rPr lang="en-US" smtClean="0"/>
              <a:t>18</a:t>
            </a:fld>
            <a:endParaRPr lang="en-US" dirty="0"/>
          </a:p>
        </p:txBody>
      </p:sp>
    </p:spTree>
    <p:extLst>
      <p:ext uri="{BB962C8B-B14F-4D97-AF65-F5344CB8AC3E}">
        <p14:creationId xmlns:p14="http://schemas.microsoft.com/office/powerpoint/2010/main" val="3729660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9.2 – HSRP</a:t>
            </a:r>
          </a:p>
          <a:p>
            <a:r>
              <a:rPr lang="en-US" dirty="0"/>
              <a:t>9.2.2 – HSRP Priority and Preemption</a:t>
            </a:r>
          </a:p>
        </p:txBody>
      </p:sp>
      <p:sp>
        <p:nvSpPr>
          <p:cNvPr id="4" name="Slide Number Placeholder 3"/>
          <p:cNvSpPr>
            <a:spLocks noGrp="1"/>
          </p:cNvSpPr>
          <p:nvPr>
            <p:ph type="sldNum" sz="quarter" idx="5"/>
          </p:nvPr>
        </p:nvSpPr>
        <p:spPr/>
        <p:txBody>
          <a:bodyPr/>
          <a:lstStyle/>
          <a:p>
            <a:fld id="{5641018C-6CAF-B84E-B92C-ECB119457FBA}" type="slidenum">
              <a:rPr lang="en-US" smtClean="0"/>
              <a:t>19</a:t>
            </a:fld>
            <a:endParaRPr lang="en-US" dirty="0"/>
          </a:p>
        </p:txBody>
      </p:sp>
    </p:spTree>
    <p:extLst>
      <p:ext uri="{BB962C8B-B14F-4D97-AF65-F5344CB8AC3E}">
        <p14:creationId xmlns:p14="http://schemas.microsoft.com/office/powerpoint/2010/main" val="1869806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9.2 – HSRP</a:t>
            </a:r>
          </a:p>
          <a:p>
            <a:r>
              <a:rPr lang="en-US" dirty="0"/>
              <a:t>9.2.2 – HSRP Priority and Preemption (Cont.)</a:t>
            </a:r>
          </a:p>
        </p:txBody>
      </p:sp>
      <p:sp>
        <p:nvSpPr>
          <p:cNvPr id="4" name="Slide Number Placeholder 3"/>
          <p:cNvSpPr>
            <a:spLocks noGrp="1"/>
          </p:cNvSpPr>
          <p:nvPr>
            <p:ph type="sldNum" sz="quarter" idx="5"/>
          </p:nvPr>
        </p:nvSpPr>
        <p:spPr/>
        <p:txBody>
          <a:bodyPr/>
          <a:lstStyle/>
          <a:p>
            <a:fld id="{5641018C-6CAF-B84E-B92C-ECB119457FBA}" type="slidenum">
              <a:rPr lang="en-US" smtClean="0"/>
              <a:t>20</a:t>
            </a:fld>
            <a:endParaRPr lang="en-US" dirty="0"/>
          </a:p>
        </p:txBody>
      </p:sp>
    </p:spTree>
    <p:extLst>
      <p:ext uri="{BB962C8B-B14F-4D97-AF65-F5344CB8AC3E}">
        <p14:creationId xmlns:p14="http://schemas.microsoft.com/office/powerpoint/2010/main" val="2804402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 FHRP Concepts</a:t>
            </a:r>
          </a:p>
          <a:p>
            <a:r>
              <a:rPr lang="en-US" dirty="0"/>
              <a:t>9.2 – HSRP</a:t>
            </a:r>
          </a:p>
          <a:p>
            <a:r>
              <a:rPr lang="en-US" dirty="0"/>
              <a:t>9.2.3 – HSRP States and Timers</a:t>
            </a:r>
          </a:p>
          <a:p>
            <a:r>
              <a:rPr lang="en-US" dirty="0"/>
              <a:t>9.2.4 – Check Your Understanding - HSRP</a:t>
            </a:r>
          </a:p>
        </p:txBody>
      </p:sp>
      <p:sp>
        <p:nvSpPr>
          <p:cNvPr id="4" name="Slide Number Placeholder 3"/>
          <p:cNvSpPr>
            <a:spLocks noGrp="1"/>
          </p:cNvSpPr>
          <p:nvPr>
            <p:ph type="sldNum" sz="quarter" idx="5"/>
          </p:nvPr>
        </p:nvSpPr>
        <p:spPr/>
        <p:txBody>
          <a:bodyPr/>
          <a:lstStyle/>
          <a:p>
            <a:fld id="{5641018C-6CAF-B84E-B92C-ECB119457FBA}" type="slidenum">
              <a:rPr lang="en-US" smtClean="0"/>
              <a:t>21</a:t>
            </a:fld>
            <a:endParaRPr lang="en-US" dirty="0"/>
          </a:p>
        </p:txBody>
      </p:sp>
    </p:spTree>
    <p:extLst>
      <p:ext uri="{BB962C8B-B14F-4D97-AF65-F5344CB8AC3E}">
        <p14:creationId xmlns:p14="http://schemas.microsoft.com/office/powerpoint/2010/main" val="4088361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pPr algn="r"/>
              <a:t>2</a:t>
            </a:fld>
            <a:endParaRPr lang="en-US" sz="800" b="0"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dirty="0">
                <a:solidFill>
                  <a:schemeClr val="accent5">
                    <a:lumMod val="40000"/>
                    <a:lumOff val="60000"/>
                  </a:schemeClr>
                </a:solidFill>
              </a:rPr>
              <a:t>9</a:t>
            </a:r>
            <a:r>
              <a:rPr lang="en-US" sz="1200" baseline="0" dirty="0">
                <a:solidFill>
                  <a:schemeClr val="accent5">
                    <a:lumMod val="40000"/>
                    <a:lumOff val="60000"/>
                  </a:schemeClr>
                </a:solidFill>
              </a:rPr>
              <a:t> – </a:t>
            </a:r>
            <a:r>
              <a:rPr lang="en-US" dirty="0">
                <a:solidFill>
                  <a:schemeClr val="accent5">
                    <a:lumMod val="40000"/>
                    <a:lumOff val="60000"/>
                  </a:schemeClr>
                </a:solidFill>
              </a:rPr>
              <a:t>FHRP Concepts</a:t>
            </a:r>
            <a:endParaRPr lang="en-US" dirty="0"/>
          </a:p>
          <a:p>
            <a:pPr>
              <a:buFontTx/>
              <a:buNone/>
            </a:pPr>
            <a:r>
              <a:rPr lang="en-US" sz="1200" b="0" dirty="0"/>
              <a:t>9.3 – Module Practice and Quiz </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22</a:t>
            </a:fld>
            <a:endParaRPr lang="en-US" dirty="0"/>
          </a:p>
        </p:txBody>
      </p:sp>
    </p:spTree>
    <p:extLst>
      <p:ext uri="{BB962C8B-B14F-4D97-AF65-F5344CB8AC3E}">
        <p14:creationId xmlns:p14="http://schemas.microsoft.com/office/powerpoint/2010/main" val="2217143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23</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9 – FHRP Concepts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 – Module Practice and Quiz</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9.3.1 – What Did I Learn In This Module?</a:t>
            </a:r>
          </a:p>
        </p:txBody>
      </p:sp>
    </p:spTree>
    <p:extLst>
      <p:ext uri="{BB962C8B-B14F-4D97-AF65-F5344CB8AC3E}">
        <p14:creationId xmlns:p14="http://schemas.microsoft.com/office/powerpoint/2010/main" val="2253362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24</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9 – FHRP Concepts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 – Module Practice and Quiz</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9.3.1 – What Did I Learn In This Module? (Cont.)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9.3.2 – Module Quiz – FHRP Concepts</a:t>
            </a:r>
          </a:p>
        </p:txBody>
      </p:sp>
    </p:spTree>
    <p:extLst>
      <p:ext uri="{BB962C8B-B14F-4D97-AF65-F5344CB8AC3E}">
        <p14:creationId xmlns:p14="http://schemas.microsoft.com/office/powerpoint/2010/main" val="252246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25</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9 – FHRP Concepts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 – Module Practice and Quiz</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9.3.3 – Packet Tracer – HSRP Configuration Guide</a:t>
            </a:r>
          </a:p>
        </p:txBody>
      </p:sp>
    </p:spTree>
    <p:extLst>
      <p:ext uri="{BB962C8B-B14F-4D97-AF65-F5344CB8AC3E}">
        <p14:creationId xmlns:p14="http://schemas.microsoft.com/office/powerpoint/2010/main" val="1619414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9 – FHRP Concepts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 – Module Practice and Quiz</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9.3.4 – Packet Tracer Physical Mode– Data Center Exploration</a:t>
            </a:r>
          </a:p>
          <a:p>
            <a:br>
              <a:rPr lang="en-CA" sz="1200" b="0" i="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641018C-6CAF-B84E-B92C-ECB119457FBA}"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700420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27</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2467429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41018C-6CAF-B84E-B92C-ECB119457FBA}" type="slidenum">
              <a:rPr lang="en-US" smtClean="0"/>
              <a:t>28</a:t>
            </a:fld>
            <a:endParaRPr lang="en-US" dirty="0"/>
          </a:p>
        </p:txBody>
      </p:sp>
    </p:spTree>
    <p:extLst>
      <p:ext uri="{BB962C8B-B14F-4D97-AF65-F5344CB8AC3E}">
        <p14:creationId xmlns:p14="http://schemas.microsoft.com/office/powerpoint/2010/main" val="1591394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5</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marL="0" marR="0" lvl="0" indent="0" algn="r" defTabSz="901700" rtl="0" eaLnBrk="0" fontAlgn="base" latinLnBrk="0" hangingPunct="0">
              <a:lnSpc>
                <a:spcPct val="100000"/>
              </a:lnSpc>
              <a:spcBef>
                <a:spcPct val="0"/>
              </a:spcBef>
              <a:spcAft>
                <a:spcPct val="0"/>
              </a:spcAft>
              <a:buClrTx/>
              <a:buSzTx/>
              <a:buFontTx/>
              <a:buNone/>
              <a:tabLst/>
              <a:defRPr/>
            </a:pPr>
            <a:fld id="{ACE20BE7-F2F3-4E26-9454-50B18F790A4E}" type="slidenum">
              <a:rPr kumimoji="0" lang="en-US" sz="800" b="0" i="0" u="none" strike="noStrike" kern="1200" cap="none" spc="0" normalizeH="0" baseline="0" noProof="0">
                <a:ln>
                  <a:noFill/>
                </a:ln>
                <a:solidFill>
                  <a:prstClr val="black"/>
                </a:solidFill>
                <a:effectLst/>
                <a:uLnTx/>
                <a:uFillTx/>
                <a:latin typeface="Arial" charset="0"/>
                <a:ea typeface="ＭＳ Ｐゴシック" pitchFamily="34" charset="-128"/>
                <a:cs typeface="Arial" charset="0"/>
              </a:rPr>
              <a:pPr marL="0" marR="0" lvl="0" indent="0" algn="r" defTabSz="901700" rtl="0" eaLnBrk="0" fontAlgn="base" latinLnBrk="0" hangingPunct="0">
                <a:lnSpc>
                  <a:spcPct val="100000"/>
                </a:lnSpc>
                <a:spcBef>
                  <a:spcPct val="0"/>
                </a:spcBef>
                <a:spcAft>
                  <a:spcPct val="0"/>
                </a:spcAft>
                <a:buClrTx/>
                <a:buSzTx/>
                <a:buFontTx/>
                <a:buNone/>
                <a:tabLst/>
                <a:defRPr/>
              </a:pPr>
              <a:t>6</a:t>
            </a:fld>
            <a:endParaRPr kumimoji="0" lang="en-US" sz="800" b="0" i="0" u="none" strike="noStrike" kern="1200" cap="none" spc="0" normalizeH="0" baseline="0" noProof="0" dirty="0">
              <a:ln>
                <a:noFill/>
              </a:ln>
              <a:solidFill>
                <a:prstClr val="black"/>
              </a:solidFill>
              <a:effectLst/>
              <a:uLnTx/>
              <a:uFillTx/>
              <a:latin typeface="Arial" charset="0"/>
              <a:ea typeface="ＭＳ Ｐゴシック" pitchFamily="34" charset="-128"/>
              <a:cs typeface="Arial"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697717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7</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8</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54600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r>
              <a:rPr lang="en-US" dirty="0">
                <a:solidFill>
                  <a:schemeClr val="accent5">
                    <a:lumMod val="40000"/>
                    <a:lumOff val="60000"/>
                  </a:schemeClr>
                </a:solidFill>
              </a:rPr>
              <a:t>Switching, Routing and Wireless Essentials v7.0 (SRWE)</a:t>
            </a:r>
          </a:p>
          <a:p>
            <a:pPr>
              <a:buFontTx/>
              <a:buNone/>
            </a:pPr>
            <a:r>
              <a:rPr lang="en-US" dirty="0">
                <a:solidFill>
                  <a:schemeClr val="accent5">
                    <a:lumMod val="40000"/>
                    <a:lumOff val="60000"/>
                  </a:schemeClr>
                </a:solidFill>
              </a:rPr>
              <a:t>Module 9: FHRP Concepts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9</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10</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GB" dirty="0"/>
              <a:t>9- Introduction</a:t>
            </a:r>
          </a:p>
          <a:p>
            <a:pPr>
              <a:buFontTx/>
              <a:buNone/>
            </a:pPr>
            <a:r>
              <a:rPr lang="en-GB" dirty="0"/>
              <a:t>9.0.2 -  What will I learn to do in this module?</a:t>
            </a:r>
          </a:p>
        </p:txBody>
      </p:sp>
    </p:spTree>
    <p:extLst>
      <p:ext uri="{BB962C8B-B14F-4D97-AF65-F5344CB8AC3E}">
        <p14:creationId xmlns:p14="http://schemas.microsoft.com/office/powerpoint/2010/main" val="1734445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dirty="0">
                <a:solidFill>
                  <a:schemeClr val="accent5">
                    <a:lumMod val="40000"/>
                    <a:lumOff val="60000"/>
                  </a:schemeClr>
                </a:solidFill>
              </a:rPr>
              <a:t>9</a:t>
            </a:r>
            <a:r>
              <a:rPr lang="en-US" sz="1200" baseline="0" dirty="0">
                <a:solidFill>
                  <a:schemeClr val="accent5">
                    <a:lumMod val="40000"/>
                    <a:lumOff val="60000"/>
                  </a:schemeClr>
                </a:solidFill>
              </a:rPr>
              <a:t> – </a:t>
            </a:r>
            <a:r>
              <a:rPr lang="en-US" dirty="0">
                <a:solidFill>
                  <a:schemeClr val="accent5">
                    <a:lumMod val="40000"/>
                    <a:lumOff val="60000"/>
                  </a:schemeClr>
                </a:solidFill>
              </a:rPr>
              <a:t>FHRP Concepts</a:t>
            </a:r>
            <a:endParaRPr lang="en-US" dirty="0"/>
          </a:p>
          <a:p>
            <a:pPr>
              <a:buFontTx/>
              <a:buNone/>
            </a:pPr>
            <a:r>
              <a:rPr lang="en-US" sz="1200" b="0" dirty="0"/>
              <a:t>9.1 – First Hop Redundancy Protocols</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11</a:t>
            </a:fld>
            <a:endParaRPr lang="en-US" dirty="0"/>
          </a:p>
        </p:txBody>
      </p:sp>
    </p:spTree>
    <p:extLst>
      <p:ext uri="{BB962C8B-B14F-4D97-AF65-F5344CB8AC3E}">
        <p14:creationId xmlns:p14="http://schemas.microsoft.com/office/powerpoint/2010/main" val="625529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691812" y="4741653"/>
            <a:ext cx="2833714"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2019, 2021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 name="TextBox 2">
            <a:extLst>
              <a:ext uri="{FF2B5EF4-FFF2-40B4-BE49-F238E27FC236}">
                <a16:creationId xmlns:a16="http://schemas.microsoft.com/office/drawing/2014/main" id="{C98FD8A1-CFBB-F053-23D1-A368360167F5}"/>
              </a:ext>
            </a:extLst>
          </p:cNvPr>
          <p:cNvSpPr txBox="1"/>
          <p:nvPr userDrawn="1">
            <p:extLst>
              <p:ext uri="{1162E1C5-73C7-4A58-AE30-91384D911F3F}">
                <p184:classification xmlns:p184="http://schemas.microsoft.com/office/powerpoint/2018/4/main" val="ftr"/>
              </p:ext>
            </p:extLst>
          </p:nvPr>
        </p:nvSpPr>
        <p:spPr>
          <a:xfrm>
            <a:off x="63500" y="5064760"/>
            <a:ext cx="7938" cy="15240"/>
          </a:xfrm>
          <a:prstGeom prst="rect">
            <a:avLst/>
          </a:prstGeom>
        </p:spPr>
        <p:txBody>
          <a:bodyPr horzOverflow="overflow" lIns="0" tIns="0" rIns="0" bIns="0">
            <a:spAutoFit/>
          </a:bodyPr>
          <a:lstStyle/>
          <a:p>
            <a:pPr algn="l"/>
            <a:r>
              <a:rPr lang="en-US" sz="100">
                <a:solidFill>
                  <a:srgbClr val="000000">
                    <a:alpha val="50000"/>
                  </a:srgbClr>
                </a:solidFill>
                <a:latin typeface="Aptos" panose="020B0004020202020204" pitchFamily="34" charset="0"/>
              </a:rPr>
              <a:t>-</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0.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219200"/>
            <a:ext cx="6557379" cy="1666626"/>
          </a:xfrm>
        </p:spPr>
        <p:txBody>
          <a:bodyPr/>
          <a:lstStyle/>
          <a:p>
            <a:r>
              <a:rPr lang="en-US" dirty="0">
                <a:solidFill>
                  <a:schemeClr val="accent5">
                    <a:lumMod val="40000"/>
                    <a:lumOff val="60000"/>
                  </a:schemeClr>
                </a:solidFill>
              </a:rPr>
              <a:t>Module 9: FHRP Concepts</a:t>
            </a: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7" y="3809526"/>
            <a:ext cx="2368954" cy="902174"/>
          </a:xfrm>
        </p:spPr>
        <p:txBody>
          <a:bodyPr/>
          <a:lstStyle/>
          <a:p>
            <a:r>
              <a:rPr lang="en-US" dirty="0">
                <a:solidFill>
                  <a:schemeClr val="accent5">
                    <a:lumMod val="40000"/>
                    <a:lumOff val="60000"/>
                  </a:schemeClr>
                </a:solidFill>
              </a:rPr>
              <a:t>Switching, Routing and Wireless Essentials v7.0 (SRWE)</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Module Objectives</a:t>
            </a:r>
          </a:p>
        </p:txBody>
      </p:sp>
      <p:sp>
        <p:nvSpPr>
          <p:cNvPr id="2" name="Content Placeholder 1">
            <a:extLst>
              <a:ext uri="{FF2B5EF4-FFF2-40B4-BE49-F238E27FC236}">
                <a16:creationId xmlns:a16="http://schemas.microsoft.com/office/drawing/2014/main" id="{578E99C3-C6EF-8348-99C6-8024418DDEF2}"/>
              </a:ext>
            </a:extLst>
          </p:cNvPr>
          <p:cNvSpPr>
            <a:spLocks noGrp="1"/>
          </p:cNvSpPr>
          <p:nvPr>
            <p:ph idx="1"/>
          </p:nvPr>
        </p:nvSpPr>
        <p:spPr>
          <a:xfrm>
            <a:off x="144065" y="798944"/>
            <a:ext cx="8853286" cy="757551"/>
          </a:xfrm>
        </p:spPr>
        <p:txBody>
          <a:bodyPr/>
          <a:lstStyle/>
          <a:p>
            <a:pPr marL="0" lvl="0" indent="0" defTabSz="914400" eaLnBrk="0" hangingPunct="0">
              <a:spcBef>
                <a:spcPct val="0"/>
              </a:spcBef>
              <a:spcAft>
                <a:spcPct val="0"/>
              </a:spcAft>
              <a:buClrTx/>
              <a:buSzTx/>
              <a:buNone/>
            </a:pPr>
            <a:r>
              <a:rPr lang="en-US" altLang="en-US" sz="1400" b="1" dirty="0">
                <a:solidFill>
                  <a:schemeClr val="tx1"/>
                </a:solidFill>
                <a:ea typeface="Calibri" panose="020F0502020204030204" pitchFamily="34" charset="0"/>
                <a:cs typeface="Calibri" panose="020F0502020204030204" pitchFamily="34" charset="0"/>
              </a:rPr>
              <a:t>Module Title: </a:t>
            </a:r>
            <a:r>
              <a:rPr lang="en-US" altLang="en-US" sz="1400" dirty="0">
                <a:solidFill>
                  <a:schemeClr val="tx1"/>
                </a:solidFill>
                <a:ea typeface="Calibri" panose="020F0502020204030204" pitchFamily="34" charset="0"/>
                <a:cs typeface="Calibri" panose="020F0502020204030204" pitchFamily="34" charset="0"/>
              </a:rPr>
              <a:t>FHRP Concepts</a:t>
            </a:r>
          </a:p>
          <a:p>
            <a:pPr marL="0" lvl="0" indent="0" defTabSz="914400" eaLnBrk="0" hangingPunct="0">
              <a:spcBef>
                <a:spcPct val="0"/>
              </a:spcBef>
              <a:spcAft>
                <a:spcPct val="0"/>
              </a:spcAft>
              <a:buClrTx/>
              <a:buSzTx/>
              <a:buNone/>
            </a:pPr>
            <a:endParaRPr lang="en-US" altLang="en-US" sz="1400" dirty="0">
              <a:solidFill>
                <a:schemeClr val="tx1"/>
              </a:solidFill>
            </a:endParaRPr>
          </a:p>
          <a:p>
            <a:pPr marL="0" lvl="0" indent="0" defTabSz="914400" eaLnBrk="0" hangingPunct="0">
              <a:spcBef>
                <a:spcPct val="0"/>
              </a:spcBef>
              <a:spcAft>
                <a:spcPct val="0"/>
              </a:spcAft>
              <a:buClrTx/>
              <a:buSzTx/>
              <a:buNone/>
            </a:pPr>
            <a:r>
              <a:rPr lang="en-US" altLang="en-US" sz="1400" b="1" dirty="0">
                <a:solidFill>
                  <a:schemeClr val="tx1"/>
                </a:solidFill>
                <a:ea typeface="Calibri" panose="020F0502020204030204" pitchFamily="34" charset="0"/>
                <a:cs typeface="Calibri" panose="020F0502020204030204" pitchFamily="34" charset="0"/>
              </a:rPr>
              <a:t>Module Objective</a:t>
            </a:r>
            <a:r>
              <a:rPr lang="en-US" altLang="en-US" sz="1400" dirty="0">
                <a:solidFill>
                  <a:schemeClr val="tx1"/>
                </a:solidFill>
                <a:ea typeface="Calibri" panose="020F0502020204030204" pitchFamily="34" charset="0"/>
                <a:cs typeface="Calibri" panose="020F0502020204030204" pitchFamily="34" charset="0"/>
              </a:rPr>
              <a:t>: </a:t>
            </a:r>
            <a:r>
              <a:rPr lang="en-US" sz="1400" dirty="0"/>
              <a:t> Explain how FHRPs provide default gateway services in a redundant network.</a:t>
            </a:r>
          </a:p>
        </p:txBody>
      </p:sp>
      <p:graphicFrame>
        <p:nvGraphicFramePr>
          <p:cNvPr id="3" name="Table 2">
            <a:extLst>
              <a:ext uri="{FF2B5EF4-FFF2-40B4-BE49-F238E27FC236}">
                <a16:creationId xmlns:a16="http://schemas.microsoft.com/office/drawing/2014/main" id="{2203BE17-8BB3-DF41-A2CF-06DE014D1956}"/>
              </a:ext>
            </a:extLst>
          </p:cNvPr>
          <p:cNvGraphicFramePr>
            <a:graphicFrameLocks noGrp="1"/>
          </p:cNvGraphicFramePr>
          <p:nvPr>
            <p:extLst>
              <p:ext uri="{D42A27DB-BD31-4B8C-83A1-F6EECF244321}">
                <p14:modId xmlns:p14="http://schemas.microsoft.com/office/powerpoint/2010/main" val="3594122610"/>
              </p:ext>
            </p:extLst>
          </p:nvPr>
        </p:nvGraphicFramePr>
        <p:xfrm>
          <a:off x="655782" y="1732166"/>
          <a:ext cx="7555085" cy="1263650"/>
        </p:xfrm>
        <a:graphic>
          <a:graphicData uri="http://schemas.openxmlformats.org/drawingml/2006/table">
            <a:tbl>
              <a:tblPr firstRow="1" bandRow="1">
                <a:tableStyleId>{5C22544A-7EE6-4342-B048-85BDC9FD1C3A}</a:tableStyleId>
              </a:tblPr>
              <a:tblGrid>
                <a:gridCol w="3225845">
                  <a:extLst>
                    <a:ext uri="{9D8B030D-6E8A-4147-A177-3AD203B41FA5}">
                      <a16:colId xmlns:a16="http://schemas.microsoft.com/office/drawing/2014/main" val="2579019526"/>
                    </a:ext>
                  </a:extLst>
                </a:gridCol>
                <a:gridCol w="4329240">
                  <a:extLst>
                    <a:ext uri="{9D8B030D-6E8A-4147-A177-3AD203B41FA5}">
                      <a16:colId xmlns:a16="http://schemas.microsoft.com/office/drawing/2014/main" val="1764220437"/>
                    </a:ext>
                  </a:extLst>
                </a:gridCol>
              </a:tblGrid>
              <a:tr h="370840">
                <a:tc>
                  <a:txBody>
                    <a:bodyPr/>
                    <a:lstStyle/>
                    <a:p>
                      <a:pPr algn="l" fontAlgn="ctr"/>
                      <a:r>
                        <a:rPr lang="en-US" b="1" dirty="0">
                          <a:effectLst/>
                        </a:rPr>
                        <a:t>Topic Title</a:t>
                      </a:r>
                      <a:endParaRPr lang="en-US" dirty="0">
                        <a:effectLst/>
                      </a:endParaRPr>
                    </a:p>
                  </a:txBody>
                  <a:tcPr marL="47625" marR="47625" marT="47625" marB="47625" anchor="ctr"/>
                </a:tc>
                <a:tc>
                  <a:txBody>
                    <a:bodyPr/>
                    <a:lstStyle/>
                    <a:p>
                      <a:pPr algn="l" fontAlgn="ctr"/>
                      <a:r>
                        <a:rPr lang="en-US" b="1">
                          <a:effectLst/>
                        </a:rPr>
                        <a:t>Topic Objective</a:t>
                      </a:r>
                      <a:endParaRPr lang="en-US">
                        <a:effectLst/>
                      </a:endParaRPr>
                    </a:p>
                  </a:txBody>
                  <a:tcPr marL="47625" marR="47625" marT="47625" marB="47625" anchor="ctr"/>
                </a:tc>
                <a:extLst>
                  <a:ext uri="{0D108BD9-81ED-4DB2-BD59-A6C34878D82A}">
                    <a16:rowId xmlns:a16="http://schemas.microsoft.com/office/drawing/2014/main" val="742401779"/>
                  </a:ext>
                </a:extLst>
              </a:tr>
              <a:tr h="370840">
                <a:tc>
                  <a:txBody>
                    <a:bodyPr/>
                    <a:lstStyle/>
                    <a:p>
                      <a:pPr fontAlgn="ctr"/>
                      <a:r>
                        <a:rPr lang="en-US" b="1" dirty="0">
                          <a:solidFill>
                            <a:schemeClr val="bg1"/>
                          </a:solidFill>
                          <a:effectLst/>
                        </a:rPr>
                        <a:t>First Hop Redundancy Protocols</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a:effectLst/>
                        </a:rPr>
                        <a:t>Explain the purpose and operation of first hop redundancy protocols.</a:t>
                      </a:r>
                    </a:p>
                  </a:txBody>
                  <a:tcPr marL="47625" marR="47625" marT="47625" marB="47625" anchor="ctr"/>
                </a:tc>
                <a:extLst>
                  <a:ext uri="{0D108BD9-81ED-4DB2-BD59-A6C34878D82A}">
                    <a16:rowId xmlns:a16="http://schemas.microsoft.com/office/drawing/2014/main" val="3150950737"/>
                  </a:ext>
                </a:extLst>
              </a:tr>
              <a:tr h="370840">
                <a:tc>
                  <a:txBody>
                    <a:bodyPr/>
                    <a:lstStyle/>
                    <a:p>
                      <a:pPr fontAlgn="ctr"/>
                      <a:r>
                        <a:rPr lang="en-US" b="1" dirty="0">
                          <a:solidFill>
                            <a:schemeClr val="bg1"/>
                          </a:solidFill>
                          <a:effectLst/>
                        </a:rPr>
                        <a:t>HSRP</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dirty="0">
                          <a:effectLst/>
                        </a:rPr>
                        <a:t>Explain how HSRP operates.</a:t>
                      </a:r>
                    </a:p>
                  </a:txBody>
                  <a:tcPr marL="47625" marR="47625" marT="47625" marB="47625" anchor="ctr"/>
                </a:tc>
                <a:extLst>
                  <a:ext uri="{0D108BD9-81ED-4DB2-BD59-A6C34878D82A}">
                    <a16:rowId xmlns:a16="http://schemas.microsoft.com/office/drawing/2014/main" val="2772085455"/>
                  </a:ext>
                </a:extLst>
              </a:tr>
            </a:tbl>
          </a:graphicData>
        </a:graphic>
      </p:graphicFrame>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r>
              <a:rPr lang="en-US" dirty="0">
                <a:solidFill>
                  <a:schemeClr val="accent5">
                    <a:lumMod val="40000"/>
                    <a:lumOff val="60000"/>
                  </a:schemeClr>
                </a:solidFill>
              </a:rPr>
              <a:t>9.1 First Hop Redundancy Protocols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First Hop Redundancy Protocols</a:t>
            </a:r>
            <a:br>
              <a:rPr lang="en-US" dirty="0"/>
            </a:br>
            <a:r>
              <a:rPr lang="en-US" sz="2400" dirty="0"/>
              <a:t>Default Gateway Limitations</a:t>
            </a:r>
          </a:p>
        </p:txBody>
      </p:sp>
      <p:sp>
        <p:nvSpPr>
          <p:cNvPr id="4" name="Content Placeholder 3">
            <a:extLst>
              <a:ext uri="{FF2B5EF4-FFF2-40B4-BE49-F238E27FC236}">
                <a16:creationId xmlns:a16="http://schemas.microsoft.com/office/drawing/2014/main" id="{3D5485CB-B816-1A47-B966-D19EA3F3139D}"/>
              </a:ext>
            </a:extLst>
          </p:cNvPr>
          <p:cNvSpPr>
            <a:spLocks noGrp="1"/>
          </p:cNvSpPr>
          <p:nvPr>
            <p:ph idx="1"/>
          </p:nvPr>
        </p:nvSpPr>
        <p:spPr>
          <a:xfrm>
            <a:off x="174567" y="731837"/>
            <a:ext cx="4958986" cy="3689897"/>
          </a:xfrm>
        </p:spPr>
        <p:txBody>
          <a:bodyPr/>
          <a:lstStyle/>
          <a:p>
            <a:pPr marL="0" indent="0" algn="l">
              <a:spcBef>
                <a:spcPts val="0"/>
              </a:spcBef>
            </a:pPr>
            <a:r>
              <a:rPr lang="en-CA" sz="1600" dirty="0">
                <a:solidFill>
                  <a:srgbClr val="000000"/>
                </a:solidFill>
              </a:rPr>
              <a:t>End devices are typically configured with a single default gateway IPv4 address. </a:t>
            </a:r>
          </a:p>
          <a:p>
            <a:pPr marL="285750" indent="-285750" algn="l">
              <a:spcBef>
                <a:spcPts val="0"/>
              </a:spcBef>
              <a:buFont typeface="Arial" panose="020B0604020202020204" pitchFamily="34" charset="0"/>
              <a:buChar char="•"/>
            </a:pPr>
            <a:r>
              <a:rPr lang="en-US" sz="1600" dirty="0">
                <a:solidFill>
                  <a:srgbClr val="000000"/>
                </a:solidFill>
              </a:rPr>
              <a:t>If the default gateway router interface fails, LAN hosts lose outside LAN connectivity.</a:t>
            </a:r>
          </a:p>
          <a:p>
            <a:pPr marL="285750" indent="-285750" algn="l">
              <a:spcBef>
                <a:spcPts val="0"/>
              </a:spcBef>
              <a:buFont typeface="Arial" panose="020B0604020202020204" pitchFamily="34" charset="0"/>
              <a:buChar char="•"/>
            </a:pPr>
            <a:r>
              <a:rPr lang="en-US" sz="1600" dirty="0">
                <a:solidFill>
                  <a:srgbClr val="000000"/>
                </a:solidFill>
              </a:rPr>
              <a:t>This occurs even if a redundant router or Layer 3 switch that could serve as a default gateway exists.</a:t>
            </a:r>
          </a:p>
          <a:p>
            <a:pPr marL="0" indent="0" algn="l">
              <a:spcBef>
                <a:spcPts val="0"/>
              </a:spcBef>
            </a:pPr>
            <a:endParaRPr lang="en-US" sz="1600" dirty="0">
              <a:solidFill>
                <a:srgbClr val="000000"/>
              </a:solidFill>
            </a:endParaRPr>
          </a:p>
          <a:p>
            <a:pPr marL="0" indent="0" algn="l"/>
            <a:r>
              <a:rPr lang="en-US" sz="1600" dirty="0">
                <a:solidFill>
                  <a:srgbClr val="000000"/>
                </a:solidFill>
              </a:rPr>
              <a:t>First hop redundancy protocols (FHRPs) are mechanisms that provide alternate default gateways in switched networks where two or more routers are connected to the same VLANs. </a:t>
            </a:r>
          </a:p>
          <a:p>
            <a:pPr marL="342900" indent="-342900" algn="l">
              <a:buFont typeface="Arial" panose="020B0604020202020204" pitchFamily="34" charset="0"/>
              <a:buChar char="•"/>
            </a:pPr>
            <a:endParaRPr lang="en-US" dirty="0">
              <a:solidFill>
                <a:srgbClr val="000000"/>
              </a:solidFill>
            </a:endParaRPr>
          </a:p>
        </p:txBody>
      </p:sp>
      <p:pic>
        <p:nvPicPr>
          <p:cNvPr id="2" name="Picture 1">
            <a:extLst>
              <a:ext uri="{FF2B5EF4-FFF2-40B4-BE49-F238E27FC236}">
                <a16:creationId xmlns:a16="http://schemas.microsoft.com/office/drawing/2014/main" id="{02A458F8-CA96-41B9-8641-6706CA960241}"/>
              </a:ext>
            </a:extLst>
          </p:cNvPr>
          <p:cNvPicPr>
            <a:picLocks noChangeAspect="1"/>
          </p:cNvPicPr>
          <p:nvPr/>
        </p:nvPicPr>
        <p:blipFill>
          <a:blip r:embed="rId3"/>
          <a:stretch>
            <a:fillRect/>
          </a:stretch>
        </p:blipFill>
        <p:spPr>
          <a:xfrm>
            <a:off x="5454118" y="493126"/>
            <a:ext cx="3287305" cy="3042619"/>
          </a:xfrm>
          <a:prstGeom prst="rect">
            <a:avLst/>
          </a:prstGeom>
        </p:spPr>
      </p:pic>
    </p:spTree>
    <p:extLst>
      <p:ext uri="{BB962C8B-B14F-4D97-AF65-F5344CB8AC3E}">
        <p14:creationId xmlns:p14="http://schemas.microsoft.com/office/powerpoint/2010/main" val="394393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First Hop Redundancy Protocols</a:t>
            </a:r>
            <a:br>
              <a:rPr lang="en-US" dirty="0"/>
            </a:br>
            <a:r>
              <a:rPr lang="en-US" sz="2400" dirty="0"/>
              <a:t>Router Redundancy</a:t>
            </a:r>
          </a:p>
        </p:txBody>
      </p:sp>
      <p:sp>
        <p:nvSpPr>
          <p:cNvPr id="5" name="Content Placeholder 4">
            <a:extLst>
              <a:ext uri="{FF2B5EF4-FFF2-40B4-BE49-F238E27FC236}">
                <a16:creationId xmlns:a16="http://schemas.microsoft.com/office/drawing/2014/main" id="{972B5A01-A954-0444-A622-E129348567A5}"/>
              </a:ext>
            </a:extLst>
          </p:cNvPr>
          <p:cNvSpPr>
            <a:spLocks noGrp="1"/>
          </p:cNvSpPr>
          <p:nvPr>
            <p:ph idx="1"/>
          </p:nvPr>
        </p:nvSpPr>
        <p:spPr>
          <a:xfrm>
            <a:off x="474662" y="731837"/>
            <a:ext cx="8280057" cy="3689897"/>
          </a:xfrm>
        </p:spPr>
        <p:txBody>
          <a:bodyPr/>
          <a:lstStyle/>
          <a:p>
            <a:pPr marL="0" indent="0" algn="l"/>
            <a:r>
              <a:rPr lang="en-US" sz="1400" dirty="0">
                <a:solidFill>
                  <a:srgbClr val="000000"/>
                </a:solidFill>
              </a:rPr>
              <a:t>One way to prevent a single point of failure at the default gateway is to implement a virtual router. To implement this type of router redundancy, multiple routers are configured to work together to present the illusion of a single router to the hosts on the LAN. By sharing an IP address and a MAC address, two or more routers can act as a single virtual router.</a:t>
            </a:r>
          </a:p>
          <a:p>
            <a:pPr marL="342900" indent="-342900" algn="l">
              <a:buFont typeface="Arial" panose="020B0604020202020204" pitchFamily="34" charset="0"/>
              <a:buChar char="•"/>
            </a:pPr>
            <a:r>
              <a:rPr lang="en-US" sz="1400" dirty="0">
                <a:solidFill>
                  <a:srgbClr val="000000"/>
                </a:solidFill>
              </a:rPr>
              <a:t>The IPv4 address of the virtual router is configured as the default gateway for the workstations on a specific IPv4 segment. </a:t>
            </a:r>
          </a:p>
          <a:p>
            <a:pPr marL="342900" indent="-342900" algn="l">
              <a:buFont typeface="Arial" panose="020B0604020202020204" pitchFamily="34" charset="0"/>
              <a:buChar char="•"/>
            </a:pPr>
            <a:r>
              <a:rPr lang="en-US" sz="1400" dirty="0">
                <a:solidFill>
                  <a:srgbClr val="000000"/>
                </a:solidFill>
              </a:rPr>
              <a:t>When frames are sent from host devices to the default gateway, the hosts use ARP to resolve the MAC address that is associated with the IPv4 address of the default gateway. The ARP resolution returns the MAC address of the virtual router. Frames that are sent to the MAC address of the virtual router can then be physically processed by the currently active router within the virtual router group. </a:t>
            </a:r>
          </a:p>
          <a:p>
            <a:pPr marL="342900" indent="-342900" algn="l">
              <a:buFont typeface="Arial" panose="020B0604020202020204" pitchFamily="34" charset="0"/>
              <a:buChar char="•"/>
            </a:pPr>
            <a:r>
              <a:rPr lang="en-US" sz="1400" dirty="0">
                <a:solidFill>
                  <a:srgbClr val="000000"/>
                </a:solidFill>
              </a:rPr>
              <a:t>A protocol is used to identify two or more routers as the devices that are responsible for processing frames that are sent to the MAC or IP address of a single virtual router. Host devices send traffic to the address of the virtual router. The physical router that forwards this traffic is transparent to the host devices.</a:t>
            </a:r>
          </a:p>
          <a:p>
            <a:pPr marL="342900" indent="-342900" algn="l">
              <a:buFont typeface="Arial" panose="020B0604020202020204" pitchFamily="34" charset="0"/>
              <a:buChar char="•"/>
            </a:pPr>
            <a:endParaRPr lang="en-US" sz="1200" dirty="0">
              <a:solidFill>
                <a:srgbClr val="000000"/>
              </a:solidFill>
            </a:endParaRPr>
          </a:p>
        </p:txBody>
      </p:sp>
    </p:spTree>
    <p:extLst>
      <p:ext uri="{BB962C8B-B14F-4D97-AF65-F5344CB8AC3E}">
        <p14:creationId xmlns:p14="http://schemas.microsoft.com/office/powerpoint/2010/main" val="332734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First Hop Redundancy Protocols</a:t>
            </a:r>
            <a:br>
              <a:rPr lang="en-US" dirty="0"/>
            </a:br>
            <a:r>
              <a:rPr lang="en-US" sz="2400" dirty="0"/>
              <a:t>Router Redundancy (Cont.)</a:t>
            </a:r>
          </a:p>
        </p:txBody>
      </p:sp>
      <p:sp>
        <p:nvSpPr>
          <p:cNvPr id="5" name="Content Placeholder 4">
            <a:extLst>
              <a:ext uri="{FF2B5EF4-FFF2-40B4-BE49-F238E27FC236}">
                <a16:creationId xmlns:a16="http://schemas.microsoft.com/office/drawing/2014/main" id="{972B5A01-A954-0444-A622-E129348567A5}"/>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A redundancy protocol provides the mechanism for determining which router should take the active role in forwarding traffic. It also determines when the forwarding role must be taken over by a standby router. The transition from one forwarding router to another is transparent to the end devices.</a:t>
            </a:r>
          </a:p>
          <a:p>
            <a:pPr marL="342900" indent="-342900" algn="l">
              <a:buFont typeface="Arial" panose="020B0604020202020204" pitchFamily="34" charset="0"/>
              <a:buChar char="•"/>
            </a:pPr>
            <a:r>
              <a:rPr lang="en-US" sz="1600" dirty="0">
                <a:solidFill>
                  <a:srgbClr val="000000"/>
                </a:solidFill>
              </a:rPr>
              <a:t>The ability of a network to dynamically recover from the failure of a device acting as a default gateway is known as first-hop redundancy.</a:t>
            </a:r>
          </a:p>
          <a:p>
            <a:pPr marL="0" indent="0" algn="l"/>
            <a:endParaRPr lang="en-US" sz="1200" dirty="0">
              <a:solidFill>
                <a:srgbClr val="000000"/>
              </a:solidFill>
            </a:endParaRPr>
          </a:p>
        </p:txBody>
      </p:sp>
    </p:spTree>
    <p:extLst>
      <p:ext uri="{BB962C8B-B14F-4D97-AF65-F5344CB8AC3E}">
        <p14:creationId xmlns:p14="http://schemas.microsoft.com/office/powerpoint/2010/main" val="28832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First Hop Redundancy Protocols</a:t>
            </a:r>
            <a:br>
              <a:rPr lang="en-US" dirty="0"/>
            </a:br>
            <a:r>
              <a:rPr lang="en-US" sz="2400" dirty="0"/>
              <a:t>Steps for Router Failover</a:t>
            </a:r>
          </a:p>
        </p:txBody>
      </p:sp>
      <p:sp>
        <p:nvSpPr>
          <p:cNvPr id="4" name="Content Placeholder 3">
            <a:extLst>
              <a:ext uri="{FF2B5EF4-FFF2-40B4-BE49-F238E27FC236}">
                <a16:creationId xmlns:a16="http://schemas.microsoft.com/office/drawing/2014/main" id="{DB2203C8-9AB3-F946-93C5-9C15F626E893}"/>
              </a:ext>
            </a:extLst>
          </p:cNvPr>
          <p:cNvSpPr>
            <a:spLocks noGrp="1"/>
          </p:cNvSpPr>
          <p:nvPr>
            <p:ph idx="1"/>
          </p:nvPr>
        </p:nvSpPr>
        <p:spPr>
          <a:xfrm>
            <a:off x="124692" y="731837"/>
            <a:ext cx="3681766" cy="3689897"/>
          </a:xfrm>
        </p:spPr>
        <p:txBody>
          <a:bodyPr/>
          <a:lstStyle/>
          <a:p>
            <a:pPr marL="0" indent="0" algn="l"/>
            <a:r>
              <a:rPr lang="en-US" sz="1500" dirty="0">
                <a:solidFill>
                  <a:srgbClr val="000000"/>
                </a:solidFill>
              </a:rPr>
              <a:t>When the active router fails, the redundancy protocol transitions the standby router to the new active router role, as shown in the figure. These are the steps that take place when the active router fails:</a:t>
            </a:r>
          </a:p>
          <a:p>
            <a:pPr marL="415985" lvl="1" indent="-342900">
              <a:buFont typeface="+mj-lt"/>
              <a:buAutoNum type="arabicPeriod"/>
            </a:pPr>
            <a:r>
              <a:rPr lang="en-US" sz="1500" dirty="0">
                <a:solidFill>
                  <a:srgbClr val="000000"/>
                </a:solidFill>
              </a:rPr>
              <a:t>The standby router stops seeing Hello messages from the forwarding router.</a:t>
            </a:r>
          </a:p>
          <a:p>
            <a:pPr marL="415985" lvl="1" indent="-342900">
              <a:buFont typeface="+mj-lt"/>
              <a:buAutoNum type="arabicPeriod"/>
            </a:pPr>
            <a:r>
              <a:rPr lang="en-US" sz="1500" dirty="0">
                <a:solidFill>
                  <a:srgbClr val="000000"/>
                </a:solidFill>
              </a:rPr>
              <a:t>The standby router assumes the role of the forwarding router.</a:t>
            </a:r>
          </a:p>
          <a:p>
            <a:pPr marL="415985" lvl="1" indent="-342900">
              <a:buFont typeface="+mj-lt"/>
              <a:buAutoNum type="arabicPeriod"/>
            </a:pPr>
            <a:r>
              <a:rPr lang="en-US" sz="1500" dirty="0">
                <a:solidFill>
                  <a:srgbClr val="000000"/>
                </a:solidFill>
              </a:rPr>
              <a:t>Because the new forwarding router assumes both the IPv4 and MAC addresses of the virtual router, the host devices see no disruption in service.</a:t>
            </a:r>
          </a:p>
          <a:p>
            <a:pPr marL="342900" indent="-342900" algn="l">
              <a:buFont typeface="Arial" panose="020B0604020202020204" pitchFamily="34" charset="0"/>
              <a:buChar char="•"/>
            </a:pPr>
            <a:endParaRPr lang="en-US" sz="1400" dirty="0">
              <a:solidFill>
                <a:srgbClr val="000000"/>
              </a:solidFill>
            </a:endParaRPr>
          </a:p>
        </p:txBody>
      </p:sp>
      <p:pic>
        <p:nvPicPr>
          <p:cNvPr id="7" name="Picture 6">
            <a:extLst>
              <a:ext uri="{FF2B5EF4-FFF2-40B4-BE49-F238E27FC236}">
                <a16:creationId xmlns:a16="http://schemas.microsoft.com/office/drawing/2014/main" id="{65760B28-058E-7341-B2ED-DE4F6990AD60}"/>
              </a:ext>
            </a:extLst>
          </p:cNvPr>
          <p:cNvPicPr>
            <a:picLocks noChangeAspect="1"/>
          </p:cNvPicPr>
          <p:nvPr/>
        </p:nvPicPr>
        <p:blipFill>
          <a:blip r:embed="rId3"/>
          <a:stretch>
            <a:fillRect/>
          </a:stretch>
        </p:blipFill>
        <p:spPr>
          <a:xfrm>
            <a:off x="3806457" y="721766"/>
            <a:ext cx="5000812" cy="3467462"/>
          </a:xfrm>
          <a:prstGeom prst="rect">
            <a:avLst/>
          </a:prstGeom>
        </p:spPr>
      </p:pic>
    </p:spTree>
    <p:extLst>
      <p:ext uri="{BB962C8B-B14F-4D97-AF65-F5344CB8AC3E}">
        <p14:creationId xmlns:p14="http://schemas.microsoft.com/office/powerpoint/2010/main" val="1611128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First Hop Redundancy Protocols</a:t>
            </a:r>
            <a:br>
              <a:rPr lang="en-US" dirty="0"/>
            </a:br>
            <a:r>
              <a:rPr lang="en-US" sz="2400" dirty="0"/>
              <a:t>FHRP Options</a:t>
            </a:r>
          </a:p>
        </p:txBody>
      </p:sp>
      <p:graphicFrame>
        <p:nvGraphicFramePr>
          <p:cNvPr id="6" name="Content Placeholder 5">
            <a:extLst>
              <a:ext uri="{FF2B5EF4-FFF2-40B4-BE49-F238E27FC236}">
                <a16:creationId xmlns:a16="http://schemas.microsoft.com/office/drawing/2014/main" id="{8C577A76-89AB-744A-916B-9618A7BACA08}"/>
              </a:ext>
            </a:extLst>
          </p:cNvPr>
          <p:cNvGraphicFramePr>
            <a:graphicFrameLocks noGrp="1"/>
          </p:cNvGraphicFramePr>
          <p:nvPr>
            <p:ph idx="1"/>
            <p:extLst>
              <p:ext uri="{D42A27DB-BD31-4B8C-83A1-F6EECF244321}">
                <p14:modId xmlns:p14="http://schemas.microsoft.com/office/powerpoint/2010/main" val="2903865369"/>
              </p:ext>
            </p:extLst>
          </p:nvPr>
        </p:nvGraphicFramePr>
        <p:xfrm>
          <a:off x="191385" y="625512"/>
          <a:ext cx="8676167" cy="4267200"/>
        </p:xfrm>
        <a:graphic>
          <a:graphicData uri="http://schemas.openxmlformats.org/drawingml/2006/table">
            <a:tbl>
              <a:tblPr firstRow="1" bandRow="1">
                <a:tableStyleId>{5C22544A-7EE6-4342-B048-85BDC9FD1C3A}</a:tableStyleId>
              </a:tblPr>
              <a:tblGrid>
                <a:gridCol w="1418859">
                  <a:extLst>
                    <a:ext uri="{9D8B030D-6E8A-4147-A177-3AD203B41FA5}">
                      <a16:colId xmlns:a16="http://schemas.microsoft.com/office/drawing/2014/main" val="141585740"/>
                    </a:ext>
                  </a:extLst>
                </a:gridCol>
                <a:gridCol w="7257308">
                  <a:extLst>
                    <a:ext uri="{9D8B030D-6E8A-4147-A177-3AD203B41FA5}">
                      <a16:colId xmlns:a16="http://schemas.microsoft.com/office/drawing/2014/main" val="2051280231"/>
                    </a:ext>
                  </a:extLst>
                </a:gridCol>
              </a:tblGrid>
              <a:tr h="212909">
                <a:tc>
                  <a:txBody>
                    <a:bodyPr/>
                    <a:lstStyle/>
                    <a:p>
                      <a:pPr algn="l" fontAlgn="ctr"/>
                      <a:r>
                        <a:rPr lang="en-US" sz="1000" dirty="0">
                          <a:effectLst/>
                        </a:rPr>
                        <a:t>FHRP Options</a:t>
                      </a:r>
                    </a:p>
                  </a:txBody>
                  <a:tcPr marL="47625" marR="47625" marT="47625" marB="47625" anchor="ctr"/>
                </a:tc>
                <a:tc>
                  <a:txBody>
                    <a:bodyPr/>
                    <a:lstStyle/>
                    <a:p>
                      <a:pPr algn="l" fontAlgn="ctr"/>
                      <a:r>
                        <a:rPr lang="en-US" sz="1000">
                          <a:effectLst/>
                        </a:rPr>
                        <a:t>Description</a:t>
                      </a:r>
                    </a:p>
                  </a:txBody>
                  <a:tcPr marL="47625" marR="47625" marT="47625" marB="47625" anchor="ctr"/>
                </a:tc>
                <a:extLst>
                  <a:ext uri="{0D108BD9-81ED-4DB2-BD59-A6C34878D82A}">
                    <a16:rowId xmlns:a16="http://schemas.microsoft.com/office/drawing/2014/main" val="1646877341"/>
                  </a:ext>
                </a:extLst>
              </a:tr>
              <a:tr h="550831">
                <a:tc>
                  <a:txBody>
                    <a:bodyPr/>
                    <a:lstStyle/>
                    <a:p>
                      <a:pPr fontAlgn="ctr"/>
                      <a:r>
                        <a:rPr lang="en-US" sz="1000" b="0">
                          <a:effectLst/>
                        </a:rPr>
                        <a:t>Hot Standby Router Protocol (HSRP)</a:t>
                      </a:r>
                    </a:p>
                  </a:txBody>
                  <a:tcPr marL="47625" marR="47625" marT="47625" marB="47625" anchor="ctr"/>
                </a:tc>
                <a:tc>
                  <a:txBody>
                    <a:bodyPr/>
                    <a:lstStyle/>
                    <a:p>
                      <a:pPr fontAlgn="ctr"/>
                      <a:r>
                        <a:rPr lang="en-US" sz="1000" b="0" dirty="0">
                          <a:effectLst/>
                        </a:rPr>
                        <a:t>HRSP is a Cisco-proprietary FHRP that is designed to allow for transparent failover of a first-hop IPv4 device. HSRP is used in a group of routers for selecting an active device and a standby device. The active device is the device that is used for routing packets; the standby device is the device that takes over when the active device fails, or when pre-set conditions are met. </a:t>
                      </a:r>
                    </a:p>
                  </a:txBody>
                  <a:tcPr marL="47625" marR="47625" marT="47625" marB="47625" anchor="ctr"/>
                </a:tc>
                <a:extLst>
                  <a:ext uri="{0D108BD9-81ED-4DB2-BD59-A6C34878D82A}">
                    <a16:rowId xmlns:a16="http://schemas.microsoft.com/office/drawing/2014/main" val="3190795731"/>
                  </a:ext>
                </a:extLst>
              </a:tr>
              <a:tr h="605972">
                <a:tc>
                  <a:txBody>
                    <a:bodyPr/>
                    <a:lstStyle/>
                    <a:p>
                      <a:pPr fontAlgn="ctr"/>
                      <a:r>
                        <a:rPr lang="en-US" sz="1000" b="0">
                          <a:effectLst/>
                        </a:rPr>
                        <a:t>HSRP for IPv6</a:t>
                      </a:r>
                    </a:p>
                  </a:txBody>
                  <a:tcPr marL="47625" marR="47625" marT="47625" marB="47625" anchor="ctr"/>
                </a:tc>
                <a:tc>
                  <a:txBody>
                    <a:bodyPr/>
                    <a:lstStyle/>
                    <a:p>
                      <a:pPr fontAlgn="ctr"/>
                      <a:r>
                        <a:rPr lang="en-US" sz="1000" b="0" dirty="0">
                          <a:effectLst/>
                        </a:rPr>
                        <a:t>This is a Cisco-proprietary FHRP that provides the same functionality of HSRP, but in an IPv6 environment. An HSRP IPv6 group has a virtual MAC address derived from the HSRP group number and a virtual IPv6 link-local address derived from the HSRP virtual MAC address. Periodic router advertisements (RAs) are sent for the HSRP virtual IPv6 link-local address when the HSRP group is active. When the group becomes inactive, these RAs stop after a final RA is sent.</a:t>
                      </a:r>
                    </a:p>
                  </a:txBody>
                  <a:tcPr marL="47625" marR="47625" marT="47625" marB="47625" anchor="ctr"/>
                </a:tc>
                <a:extLst>
                  <a:ext uri="{0D108BD9-81ED-4DB2-BD59-A6C34878D82A}">
                    <a16:rowId xmlns:a16="http://schemas.microsoft.com/office/drawing/2014/main" val="448110865"/>
                  </a:ext>
                </a:extLst>
              </a:tr>
              <a:tr h="605972">
                <a:tc>
                  <a:txBody>
                    <a:bodyPr/>
                    <a:lstStyle/>
                    <a:p>
                      <a:pPr fontAlgn="ctr"/>
                      <a:r>
                        <a:rPr lang="en-US" sz="1000" b="0">
                          <a:effectLst/>
                        </a:rPr>
                        <a:t>Virtual Router Redundancy Protocol version 2 (VRRPv2)</a:t>
                      </a:r>
                    </a:p>
                  </a:txBody>
                  <a:tcPr marL="47625" marR="47625" marT="47625" marB="47625" anchor="ctr"/>
                </a:tc>
                <a:tc>
                  <a:txBody>
                    <a:bodyPr/>
                    <a:lstStyle/>
                    <a:p>
                      <a:pPr fontAlgn="ctr"/>
                      <a:r>
                        <a:rPr lang="en-US" sz="1000" b="0" dirty="0">
                          <a:effectLst/>
                        </a:rPr>
                        <a:t>This is a non-proprietary election protocol that dynamically assigns responsibility for one or more virtual routers to the VRRP routers on an IPv4 LAN. This allows several routers on a multiaccess link to use the same virtual IPv4 address. In a VRRP configuration, one router is elected as the virtual router master, with the other routers acting as backups, in case the virtual router master fails.</a:t>
                      </a:r>
                    </a:p>
                  </a:txBody>
                  <a:tcPr marL="47625" marR="47625" marT="47625" marB="47625" anchor="ctr"/>
                </a:tc>
                <a:extLst>
                  <a:ext uri="{0D108BD9-81ED-4DB2-BD59-A6C34878D82A}">
                    <a16:rowId xmlns:a16="http://schemas.microsoft.com/office/drawing/2014/main" val="3776444347"/>
                  </a:ext>
                </a:extLst>
              </a:tr>
              <a:tr h="343930">
                <a:tc>
                  <a:txBody>
                    <a:bodyPr/>
                    <a:lstStyle/>
                    <a:p>
                      <a:pPr fontAlgn="ctr"/>
                      <a:r>
                        <a:rPr lang="en-US" sz="1000" b="0">
                          <a:effectLst/>
                        </a:rPr>
                        <a:t>VRRPv3</a:t>
                      </a:r>
                    </a:p>
                  </a:txBody>
                  <a:tcPr marL="47625" marR="47625" marT="47625" marB="47625" anchor="ctr"/>
                </a:tc>
                <a:tc>
                  <a:txBody>
                    <a:bodyPr/>
                    <a:lstStyle/>
                    <a:p>
                      <a:pPr fontAlgn="ctr"/>
                      <a:r>
                        <a:rPr lang="en-US" sz="1000" b="0">
                          <a:effectLst/>
                        </a:rPr>
                        <a:t>This provides the capability to support IPv4 and IPv6 addresses. VRRPv3 works in multi-vendor environments and is more scalable than VRRPv2.</a:t>
                      </a:r>
                    </a:p>
                  </a:txBody>
                  <a:tcPr marL="47625" marR="47625" marT="47625" marB="47625" anchor="ctr"/>
                </a:tc>
                <a:extLst>
                  <a:ext uri="{0D108BD9-81ED-4DB2-BD59-A6C34878D82A}">
                    <a16:rowId xmlns:a16="http://schemas.microsoft.com/office/drawing/2014/main" val="1909641129"/>
                  </a:ext>
                </a:extLst>
              </a:tr>
              <a:tr h="474951">
                <a:tc>
                  <a:txBody>
                    <a:bodyPr/>
                    <a:lstStyle/>
                    <a:p>
                      <a:pPr fontAlgn="ctr"/>
                      <a:r>
                        <a:rPr lang="en-US" sz="1000" b="0">
                          <a:effectLst/>
                        </a:rPr>
                        <a:t>Gateway Load Balancing Protocol (GLBP)</a:t>
                      </a:r>
                    </a:p>
                  </a:txBody>
                  <a:tcPr marL="47625" marR="47625" marT="47625" marB="47625" anchor="ctr"/>
                </a:tc>
                <a:tc>
                  <a:txBody>
                    <a:bodyPr/>
                    <a:lstStyle/>
                    <a:p>
                      <a:pPr fontAlgn="ctr"/>
                      <a:r>
                        <a:rPr lang="en-US" sz="1000" b="0">
                          <a:effectLst/>
                        </a:rPr>
                        <a:t>This is a Cisco-proprietary FHRP that protects data traffic from a failed router or circuit, like HSRP and VRRP, while also allowing load balancing (also called load sharing) between a group of redundant routers.</a:t>
                      </a:r>
                    </a:p>
                  </a:txBody>
                  <a:tcPr marL="47625" marR="47625" marT="47625" marB="47625" anchor="ctr"/>
                </a:tc>
                <a:extLst>
                  <a:ext uri="{0D108BD9-81ED-4DB2-BD59-A6C34878D82A}">
                    <a16:rowId xmlns:a16="http://schemas.microsoft.com/office/drawing/2014/main" val="3038858797"/>
                  </a:ext>
                </a:extLst>
              </a:tr>
              <a:tr h="474951">
                <a:tc>
                  <a:txBody>
                    <a:bodyPr/>
                    <a:lstStyle/>
                    <a:p>
                      <a:pPr fontAlgn="ctr"/>
                      <a:r>
                        <a:rPr lang="en-US" sz="1000" b="0">
                          <a:effectLst/>
                        </a:rPr>
                        <a:t>GLBP for IPv6</a:t>
                      </a:r>
                    </a:p>
                  </a:txBody>
                  <a:tcPr marL="47625" marR="47625" marT="47625" marB="47625" anchor="ctr"/>
                </a:tc>
                <a:tc>
                  <a:txBody>
                    <a:bodyPr/>
                    <a:lstStyle/>
                    <a:p>
                      <a:pPr fontAlgn="ctr"/>
                      <a:r>
                        <a:rPr lang="en-US" sz="1000" b="0">
                          <a:effectLst/>
                        </a:rPr>
                        <a:t>This is a Cisco-proprietary FHRP that provides the same functionality of GLBP, but in an IPv6 environment. GLBP for IPv6 provides automatic router backup for IPv6 hosts configured with a single default gateway on a LAN. Multiple first-hop routers on the LAN combine to offer a single virtual first-hop IPv6 router while sharing the IPv6 packet forwarding load.</a:t>
                      </a:r>
                    </a:p>
                  </a:txBody>
                  <a:tcPr marL="47625" marR="47625" marT="47625" marB="47625" anchor="ctr"/>
                </a:tc>
                <a:extLst>
                  <a:ext uri="{0D108BD9-81ED-4DB2-BD59-A6C34878D82A}">
                    <a16:rowId xmlns:a16="http://schemas.microsoft.com/office/drawing/2014/main" val="876343197"/>
                  </a:ext>
                </a:extLst>
              </a:tr>
              <a:tr h="474951">
                <a:tc>
                  <a:txBody>
                    <a:bodyPr/>
                    <a:lstStyle/>
                    <a:p>
                      <a:pPr fontAlgn="ctr"/>
                      <a:r>
                        <a:rPr lang="en-US" sz="1000" b="0">
                          <a:effectLst/>
                        </a:rPr>
                        <a:t>ICMP Router Discovery Protocol (IRDP)</a:t>
                      </a:r>
                    </a:p>
                  </a:txBody>
                  <a:tcPr marL="47625" marR="47625" marT="47625" marB="47625" anchor="ctr"/>
                </a:tc>
                <a:tc>
                  <a:txBody>
                    <a:bodyPr/>
                    <a:lstStyle/>
                    <a:p>
                      <a:pPr fontAlgn="ctr"/>
                      <a:r>
                        <a:rPr lang="en-US" sz="1000" b="0" dirty="0">
                          <a:effectLst/>
                        </a:rPr>
                        <a:t>Specified in RFC 1256, IRDP is a legacy FHRP solution. IRDP allows IPv4 hosts to locate routers that provide IPv4 connectivity to other (nonlocal) IP networks.</a:t>
                      </a:r>
                    </a:p>
                  </a:txBody>
                  <a:tcPr marL="47625" marR="47625" marT="47625" marB="47625" anchor="ctr"/>
                </a:tc>
                <a:extLst>
                  <a:ext uri="{0D108BD9-81ED-4DB2-BD59-A6C34878D82A}">
                    <a16:rowId xmlns:a16="http://schemas.microsoft.com/office/drawing/2014/main" val="1947414994"/>
                  </a:ext>
                </a:extLst>
              </a:tr>
            </a:tbl>
          </a:graphicData>
        </a:graphic>
      </p:graphicFrame>
    </p:spTree>
    <p:extLst>
      <p:ext uri="{BB962C8B-B14F-4D97-AF65-F5344CB8AC3E}">
        <p14:creationId xmlns:p14="http://schemas.microsoft.com/office/powerpoint/2010/main" val="1391364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9.2 HSRP</a:t>
            </a:r>
          </a:p>
        </p:txBody>
      </p:sp>
    </p:spTree>
    <p:custDataLst>
      <p:tags r:id="rId1"/>
    </p:custDataLst>
    <p:extLst>
      <p:ext uri="{BB962C8B-B14F-4D97-AF65-F5344CB8AC3E}">
        <p14:creationId xmlns:p14="http://schemas.microsoft.com/office/powerpoint/2010/main" val="1016896985"/>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HSRP</a:t>
            </a:r>
            <a:br>
              <a:rPr lang="en-US" dirty="0"/>
            </a:br>
            <a:r>
              <a:rPr lang="en-US" sz="2400" dirty="0"/>
              <a:t>HSRP Overview</a:t>
            </a:r>
          </a:p>
        </p:txBody>
      </p:sp>
      <p:sp>
        <p:nvSpPr>
          <p:cNvPr id="4" name="Content Placeholder 3">
            <a:extLst>
              <a:ext uri="{FF2B5EF4-FFF2-40B4-BE49-F238E27FC236}">
                <a16:creationId xmlns:a16="http://schemas.microsoft.com/office/drawing/2014/main" id="{81400BE2-4975-1F4D-99D8-C232353A974E}"/>
              </a:ext>
            </a:extLst>
          </p:cNvPr>
          <p:cNvSpPr>
            <a:spLocks noGrp="1"/>
          </p:cNvSpPr>
          <p:nvPr>
            <p:ph idx="1"/>
          </p:nvPr>
        </p:nvSpPr>
        <p:spPr>
          <a:xfrm>
            <a:off x="474662" y="731837"/>
            <a:ext cx="8280057" cy="3689897"/>
          </a:xfrm>
        </p:spPr>
        <p:txBody>
          <a:bodyPr/>
          <a:lstStyle/>
          <a:p>
            <a:pPr marL="0" indent="0" algn="l"/>
            <a:r>
              <a:rPr lang="en-US" sz="1400" dirty="0">
                <a:solidFill>
                  <a:srgbClr val="000000"/>
                </a:solidFill>
              </a:rPr>
              <a:t>Cisco provides HSRP and HSRP for IPv6 as a way to avoid losing outside network access if your default router fails. HSRP is a Cisco-proprietary FHRP that is designed to allow for transparent failover of a first-hop IP device.</a:t>
            </a:r>
          </a:p>
          <a:p>
            <a:pPr marL="0" indent="0" algn="l"/>
            <a:endParaRPr lang="en-US" sz="1400" dirty="0">
              <a:solidFill>
                <a:srgbClr val="000000"/>
              </a:solidFill>
            </a:endParaRPr>
          </a:p>
          <a:p>
            <a:pPr marL="0" indent="0" algn="l"/>
            <a:r>
              <a:rPr lang="en-US" sz="1400" dirty="0">
                <a:solidFill>
                  <a:srgbClr val="000000"/>
                </a:solidFill>
              </a:rPr>
              <a:t>HSRP ensures high network availability by providing first-hop routing redundancy for IP hosts on networks configured with an IP default gateway address. HSRP is used in a group of routers for selecting an active device and a standby device. In a group of device interfaces, the active device is the device that is used for routing packets; the standby device is the device that takes over when the active device fails, or when pre-set conditions are met. The function of the HSRP standby router is to monitor the operational status of the HSRP group and to quickly assume packet-forwarding responsibility if the active router fails.</a:t>
            </a:r>
          </a:p>
          <a:p>
            <a:pPr marL="0" indent="0" algn="l"/>
            <a:endParaRPr lang="en-US" sz="1400" dirty="0">
              <a:solidFill>
                <a:srgbClr val="000000"/>
              </a:solidFill>
            </a:endParaRPr>
          </a:p>
        </p:txBody>
      </p:sp>
    </p:spTree>
    <p:extLst>
      <p:ext uri="{BB962C8B-B14F-4D97-AF65-F5344CB8AC3E}">
        <p14:creationId xmlns:p14="http://schemas.microsoft.com/office/powerpoint/2010/main" val="190756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HSRP</a:t>
            </a:r>
            <a:br>
              <a:rPr lang="en-US" dirty="0"/>
            </a:br>
            <a:r>
              <a:rPr lang="en-US" sz="2400" dirty="0"/>
              <a:t>HSRP Priority and Preemption</a:t>
            </a:r>
          </a:p>
        </p:txBody>
      </p:sp>
      <p:sp>
        <p:nvSpPr>
          <p:cNvPr id="5" name="Content Placeholder 4">
            <a:extLst>
              <a:ext uri="{FF2B5EF4-FFF2-40B4-BE49-F238E27FC236}">
                <a16:creationId xmlns:a16="http://schemas.microsoft.com/office/drawing/2014/main" id="{6F5BBAAA-B22D-324B-8BD3-79C7933D1A7D}"/>
              </a:ext>
            </a:extLst>
          </p:cNvPr>
          <p:cNvSpPr>
            <a:spLocks noGrp="1"/>
          </p:cNvSpPr>
          <p:nvPr>
            <p:ph idx="1"/>
          </p:nvPr>
        </p:nvSpPr>
        <p:spPr>
          <a:xfrm>
            <a:off x="74815" y="731837"/>
            <a:ext cx="4813069" cy="3612437"/>
          </a:xfrm>
        </p:spPr>
        <p:txBody>
          <a:bodyPr/>
          <a:lstStyle/>
          <a:p>
            <a:pPr marL="0" indent="0" algn="l"/>
            <a:r>
              <a:rPr lang="en-US" sz="1400" dirty="0">
                <a:solidFill>
                  <a:srgbClr val="000000"/>
                </a:solidFill>
              </a:rPr>
              <a:t>The role of the active and standby routers is determined during the HSRP election process. By default, the router with the numerically highest IPv4 address is elected as the active router. However, it is always better to control how your network will operate under normal conditions rather than leaving it to chance.</a:t>
            </a:r>
          </a:p>
          <a:p>
            <a:pPr marL="342900" indent="-342900" algn="l">
              <a:buFont typeface="Arial" panose="020B0604020202020204" pitchFamily="34" charset="0"/>
              <a:buChar char="•"/>
            </a:pPr>
            <a:r>
              <a:rPr lang="en-US" sz="1400" dirty="0">
                <a:solidFill>
                  <a:srgbClr val="000000"/>
                </a:solidFill>
              </a:rPr>
              <a:t>HSRP priority can be used to determine the active router. </a:t>
            </a:r>
          </a:p>
          <a:p>
            <a:pPr marL="342900" indent="-342900" algn="l">
              <a:buFont typeface="Arial" panose="020B0604020202020204" pitchFamily="34" charset="0"/>
              <a:buChar char="•"/>
            </a:pPr>
            <a:r>
              <a:rPr lang="en-US" sz="1400" dirty="0">
                <a:solidFill>
                  <a:srgbClr val="000000"/>
                </a:solidFill>
              </a:rPr>
              <a:t>The router with the highest HSRP priority will become the active router. </a:t>
            </a:r>
          </a:p>
          <a:p>
            <a:pPr marL="342900" indent="-342900" algn="l">
              <a:buFont typeface="Arial" panose="020B0604020202020204" pitchFamily="34" charset="0"/>
              <a:buChar char="•"/>
            </a:pPr>
            <a:r>
              <a:rPr lang="en-US" sz="1400" dirty="0">
                <a:solidFill>
                  <a:srgbClr val="000000"/>
                </a:solidFill>
              </a:rPr>
              <a:t>By default, the HSRP priority is 100.</a:t>
            </a:r>
          </a:p>
          <a:p>
            <a:pPr marL="342900" indent="-342900" algn="l">
              <a:buFont typeface="Arial" panose="020B0604020202020204" pitchFamily="34" charset="0"/>
              <a:buChar char="•"/>
            </a:pPr>
            <a:r>
              <a:rPr lang="en-US" sz="1400" dirty="0">
                <a:solidFill>
                  <a:srgbClr val="000000"/>
                </a:solidFill>
              </a:rPr>
              <a:t>If the priorities are equal, the router with the numerically highest IPv4 address is elected as the active router.</a:t>
            </a:r>
          </a:p>
          <a:p>
            <a:pPr marL="342900" indent="-342900" algn="l">
              <a:buFont typeface="Arial" panose="020B0604020202020204" pitchFamily="34" charset="0"/>
              <a:buChar char="•"/>
            </a:pPr>
            <a:r>
              <a:rPr lang="en-US" sz="1400" dirty="0">
                <a:solidFill>
                  <a:srgbClr val="000000"/>
                </a:solidFill>
              </a:rPr>
              <a:t>To configure a router to be the active router, use the </a:t>
            </a:r>
            <a:r>
              <a:rPr lang="en-US" sz="1400" b="1" dirty="0">
                <a:solidFill>
                  <a:srgbClr val="000000"/>
                </a:solidFill>
              </a:rPr>
              <a:t>standby priority</a:t>
            </a:r>
            <a:r>
              <a:rPr lang="en-US" sz="1400" dirty="0">
                <a:solidFill>
                  <a:srgbClr val="000000"/>
                </a:solidFill>
              </a:rPr>
              <a:t> interface command. The range of the HSRP priority is 0 to 255.</a:t>
            </a:r>
          </a:p>
          <a:p>
            <a:pPr marL="342900" indent="-342900" algn="l">
              <a:buFont typeface="Arial" panose="020B0604020202020204" pitchFamily="34" charset="0"/>
              <a:buChar char="•"/>
            </a:pPr>
            <a:endParaRPr lang="en-US" sz="1200" dirty="0">
              <a:solidFill>
                <a:srgbClr val="000000"/>
              </a:solidFill>
            </a:endParaRPr>
          </a:p>
        </p:txBody>
      </p:sp>
      <p:pic>
        <p:nvPicPr>
          <p:cNvPr id="6" name="Picture 5">
            <a:extLst>
              <a:ext uri="{FF2B5EF4-FFF2-40B4-BE49-F238E27FC236}">
                <a16:creationId xmlns:a16="http://schemas.microsoft.com/office/drawing/2014/main" id="{1D2FA1F9-0021-49AB-B72A-CAD8F128BC10}"/>
              </a:ext>
            </a:extLst>
          </p:cNvPr>
          <p:cNvPicPr>
            <a:picLocks noChangeAspect="1"/>
          </p:cNvPicPr>
          <p:nvPr/>
        </p:nvPicPr>
        <p:blipFill>
          <a:blip r:embed="rId3"/>
          <a:stretch>
            <a:fillRect/>
          </a:stretch>
        </p:blipFill>
        <p:spPr>
          <a:xfrm>
            <a:off x="5092688" y="1512916"/>
            <a:ext cx="3835181" cy="2415755"/>
          </a:xfrm>
          <a:prstGeom prst="rect">
            <a:avLst/>
          </a:prstGeom>
        </p:spPr>
      </p:pic>
    </p:spTree>
    <p:extLst>
      <p:ext uri="{BB962C8B-B14F-4D97-AF65-F5344CB8AC3E}">
        <p14:creationId xmlns:p14="http://schemas.microsoft.com/office/powerpoint/2010/main" val="3647850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a:xfrm>
            <a:off x="1" y="50629"/>
            <a:ext cx="9144000" cy="757551"/>
          </a:xfrm>
        </p:spPr>
        <p:txBody>
          <a:bodyPr/>
          <a:lstStyle/>
          <a:p>
            <a:r>
              <a:rPr lang="en-US" dirty="0"/>
              <a:t>Instructor Materials – Module 9 Planning Guide</a:t>
            </a:r>
          </a:p>
        </p:txBody>
      </p:sp>
      <p:sp>
        <p:nvSpPr>
          <p:cNvPr id="4099" name="Rectangle 34"/>
          <p:cNvSpPr>
            <a:spLocks noGrp="1" noChangeArrowheads="1"/>
          </p:cNvSpPr>
          <p:nvPr>
            <p:ph idx="1"/>
          </p:nvPr>
        </p:nvSpPr>
        <p:spPr>
          <a:xfrm>
            <a:off x="145357" y="808180"/>
            <a:ext cx="8923828" cy="3193936"/>
          </a:xfrm>
        </p:spPr>
        <p:txBody>
          <a:bodyPr/>
          <a:lstStyle/>
          <a:p>
            <a:pPr marL="0" indent="0">
              <a:buNone/>
            </a:pPr>
            <a:r>
              <a:rPr lang="en-CA" dirty="0"/>
              <a:t>This PowerPoint deck is divided in two parts:</a:t>
            </a:r>
          </a:p>
          <a:p>
            <a:pPr>
              <a:buFont typeface="Arial" panose="020B0604020202020204" pitchFamily="34" charset="0"/>
              <a:buChar char="•"/>
            </a:pPr>
            <a:r>
              <a:rPr lang="en-US" dirty="0"/>
              <a:t>Instructor Planning Guide</a:t>
            </a:r>
            <a:endParaRPr lang="en-CA" dirty="0"/>
          </a:p>
          <a:p>
            <a:pPr lvl="1"/>
            <a:r>
              <a:rPr lang="en-CA" dirty="0"/>
              <a:t>Information to help you become familiar with the module</a:t>
            </a:r>
          </a:p>
          <a:p>
            <a:pPr lvl="1"/>
            <a:r>
              <a:rPr lang="en-CA" dirty="0"/>
              <a:t>Teaching aids</a:t>
            </a:r>
          </a:p>
          <a:p>
            <a:pPr>
              <a:buFont typeface="Arial" panose="020B0604020202020204" pitchFamily="34" charset="0"/>
              <a:buChar char="•"/>
            </a:pPr>
            <a:r>
              <a:rPr lang="en-CA" dirty="0"/>
              <a:t>Instructor Class Presentation</a:t>
            </a:r>
          </a:p>
          <a:p>
            <a:pPr lvl="1"/>
            <a:r>
              <a:rPr lang="en-CA" dirty="0"/>
              <a:t>Optional slides that you can use in the classroom</a:t>
            </a:r>
          </a:p>
          <a:p>
            <a:pPr lvl="1"/>
            <a:r>
              <a:rPr lang="en-CA" dirty="0"/>
              <a:t>Begins on slide #9 </a:t>
            </a:r>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HSRP</a:t>
            </a:r>
            <a:br>
              <a:rPr lang="en-US" dirty="0"/>
            </a:br>
            <a:r>
              <a:rPr lang="en-US" sz="2400" dirty="0"/>
              <a:t>HSRP Priority and Preemption (Cont.)</a:t>
            </a:r>
          </a:p>
        </p:txBody>
      </p:sp>
      <p:sp>
        <p:nvSpPr>
          <p:cNvPr id="4" name="Content Placeholder 3">
            <a:extLst>
              <a:ext uri="{FF2B5EF4-FFF2-40B4-BE49-F238E27FC236}">
                <a16:creationId xmlns:a16="http://schemas.microsoft.com/office/drawing/2014/main" id="{A4E41E6A-CDF5-0640-8804-41A2B2B6B6A0}"/>
              </a:ext>
            </a:extLst>
          </p:cNvPr>
          <p:cNvSpPr>
            <a:spLocks noGrp="1"/>
          </p:cNvSpPr>
          <p:nvPr>
            <p:ph idx="1"/>
          </p:nvPr>
        </p:nvSpPr>
        <p:spPr>
          <a:xfrm>
            <a:off x="0" y="731837"/>
            <a:ext cx="4896196" cy="3689897"/>
          </a:xfrm>
        </p:spPr>
        <p:txBody>
          <a:bodyPr/>
          <a:lstStyle/>
          <a:p>
            <a:pPr marL="0" indent="0" algn="l"/>
            <a:r>
              <a:rPr lang="en-US" sz="1400" dirty="0">
                <a:solidFill>
                  <a:srgbClr val="000000"/>
                </a:solidFill>
              </a:rPr>
              <a:t>By default, after a router becomes the active router, it will remain the active router even if another router comes online with a higher HSRP priority.</a:t>
            </a:r>
          </a:p>
          <a:p>
            <a:pPr marL="342900" indent="-342900" algn="l">
              <a:buFont typeface="Arial" panose="020B0604020202020204" pitchFamily="34" charset="0"/>
              <a:buChar char="•"/>
            </a:pPr>
            <a:r>
              <a:rPr lang="en-US" sz="1400" dirty="0">
                <a:solidFill>
                  <a:srgbClr val="000000"/>
                </a:solidFill>
              </a:rPr>
              <a:t>To force a new HSRP election process to take place when a higher priority router comes online, preemption must be enabled using the </a:t>
            </a:r>
            <a:r>
              <a:rPr lang="en-US" sz="1400" b="1" dirty="0">
                <a:solidFill>
                  <a:srgbClr val="000000"/>
                </a:solidFill>
              </a:rPr>
              <a:t>standby preempt</a:t>
            </a:r>
            <a:r>
              <a:rPr lang="en-US" sz="1400" dirty="0">
                <a:solidFill>
                  <a:srgbClr val="000000"/>
                </a:solidFill>
              </a:rPr>
              <a:t> interface command. Preemption is the ability of an HSRP router to trigger the re-election process. With preemption enabled, a router that comes online with a higher HSRP priority will assume the role of the active router.</a:t>
            </a:r>
          </a:p>
          <a:p>
            <a:pPr marL="342900" indent="-342900" algn="l">
              <a:buFont typeface="Arial" panose="020B0604020202020204" pitchFamily="34" charset="0"/>
              <a:buChar char="•"/>
            </a:pPr>
            <a:r>
              <a:rPr lang="en-US" sz="1400" dirty="0">
                <a:solidFill>
                  <a:srgbClr val="000000"/>
                </a:solidFill>
              </a:rPr>
              <a:t>Preemption only allows a router to become the active router if it has a higher priority. A router enabled for preemption, with equal priority but a higher IPv4 address will not preempt an active router. Refer to the topology in the figure.</a:t>
            </a:r>
          </a:p>
          <a:p>
            <a:pPr marL="0" indent="0" algn="l"/>
            <a:r>
              <a:rPr lang="en-US" sz="1200" b="1" dirty="0">
                <a:solidFill>
                  <a:srgbClr val="000000"/>
                </a:solidFill>
              </a:rPr>
              <a:t>Note</a:t>
            </a:r>
            <a:r>
              <a:rPr lang="en-US" sz="1200" dirty="0">
                <a:solidFill>
                  <a:srgbClr val="000000"/>
                </a:solidFill>
              </a:rPr>
              <a:t>: With preemption disabled, the router that boots up first will become the active router if there are no other routers online during the election process.</a:t>
            </a:r>
          </a:p>
          <a:p>
            <a:pPr marL="342900" indent="-342900" algn="l">
              <a:buFont typeface="Arial" panose="020B0604020202020204" pitchFamily="34" charset="0"/>
              <a:buChar char="•"/>
            </a:pPr>
            <a:endParaRPr lang="en-US" sz="1200" dirty="0">
              <a:solidFill>
                <a:srgbClr val="000000"/>
              </a:solidFill>
            </a:endParaRPr>
          </a:p>
        </p:txBody>
      </p:sp>
      <p:pic>
        <p:nvPicPr>
          <p:cNvPr id="7" name="Picture 6">
            <a:extLst>
              <a:ext uri="{FF2B5EF4-FFF2-40B4-BE49-F238E27FC236}">
                <a16:creationId xmlns:a16="http://schemas.microsoft.com/office/drawing/2014/main" id="{C6F27F9D-11B5-114E-AA42-B00DF8AA05C3}"/>
              </a:ext>
            </a:extLst>
          </p:cNvPr>
          <p:cNvPicPr>
            <a:picLocks noChangeAspect="1"/>
          </p:cNvPicPr>
          <p:nvPr/>
        </p:nvPicPr>
        <p:blipFill>
          <a:blip r:embed="rId3"/>
          <a:stretch>
            <a:fillRect/>
          </a:stretch>
        </p:blipFill>
        <p:spPr>
          <a:xfrm>
            <a:off x="5184747" y="1372185"/>
            <a:ext cx="3808786" cy="2399129"/>
          </a:xfrm>
          <a:prstGeom prst="rect">
            <a:avLst/>
          </a:prstGeom>
        </p:spPr>
      </p:pic>
    </p:spTree>
    <p:extLst>
      <p:ext uri="{BB962C8B-B14F-4D97-AF65-F5344CB8AC3E}">
        <p14:creationId xmlns:p14="http://schemas.microsoft.com/office/powerpoint/2010/main" val="184194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HSRP</a:t>
            </a:r>
            <a:br>
              <a:rPr lang="en-US" dirty="0"/>
            </a:br>
            <a:r>
              <a:rPr lang="en-US" sz="2400" dirty="0"/>
              <a:t>HSRP States and Times</a:t>
            </a:r>
          </a:p>
        </p:txBody>
      </p:sp>
      <p:graphicFrame>
        <p:nvGraphicFramePr>
          <p:cNvPr id="6" name="Content Placeholder 5">
            <a:extLst>
              <a:ext uri="{FF2B5EF4-FFF2-40B4-BE49-F238E27FC236}">
                <a16:creationId xmlns:a16="http://schemas.microsoft.com/office/drawing/2014/main" id="{7FE344E1-48D1-4B48-ABFC-55F5BB949F83}"/>
              </a:ext>
            </a:extLst>
          </p:cNvPr>
          <p:cNvGraphicFramePr>
            <a:graphicFrameLocks noGrp="1"/>
          </p:cNvGraphicFramePr>
          <p:nvPr>
            <p:ph idx="1"/>
            <p:extLst>
              <p:ext uri="{D42A27DB-BD31-4B8C-83A1-F6EECF244321}">
                <p14:modId xmlns:p14="http://schemas.microsoft.com/office/powerpoint/2010/main" val="1718684649"/>
              </p:ext>
            </p:extLst>
          </p:nvPr>
        </p:nvGraphicFramePr>
        <p:xfrm>
          <a:off x="431800" y="731837"/>
          <a:ext cx="8280400" cy="2495550"/>
        </p:xfrm>
        <a:graphic>
          <a:graphicData uri="http://schemas.openxmlformats.org/drawingml/2006/table">
            <a:tbl>
              <a:tblPr firstRow="1" bandRow="1">
                <a:tableStyleId>{5C22544A-7EE6-4342-B048-85BDC9FD1C3A}</a:tableStyleId>
              </a:tblPr>
              <a:tblGrid>
                <a:gridCol w="1279709">
                  <a:extLst>
                    <a:ext uri="{9D8B030D-6E8A-4147-A177-3AD203B41FA5}">
                      <a16:colId xmlns:a16="http://schemas.microsoft.com/office/drawing/2014/main" val="3026019774"/>
                    </a:ext>
                  </a:extLst>
                </a:gridCol>
                <a:gridCol w="7000691">
                  <a:extLst>
                    <a:ext uri="{9D8B030D-6E8A-4147-A177-3AD203B41FA5}">
                      <a16:colId xmlns:a16="http://schemas.microsoft.com/office/drawing/2014/main" val="541146387"/>
                    </a:ext>
                  </a:extLst>
                </a:gridCol>
              </a:tblGrid>
              <a:tr h="370840">
                <a:tc>
                  <a:txBody>
                    <a:bodyPr/>
                    <a:lstStyle/>
                    <a:p>
                      <a:pPr algn="l" fontAlgn="ctr"/>
                      <a:r>
                        <a:rPr lang="en-US" sz="1200" dirty="0">
                          <a:effectLst/>
                        </a:rPr>
                        <a:t>HSRP State</a:t>
                      </a:r>
                    </a:p>
                  </a:txBody>
                  <a:tcPr marL="47625" marR="47625" marT="47625" marB="47625" anchor="ctr"/>
                </a:tc>
                <a:tc>
                  <a:txBody>
                    <a:bodyPr/>
                    <a:lstStyle/>
                    <a:p>
                      <a:pPr algn="l" fontAlgn="ctr"/>
                      <a:r>
                        <a:rPr lang="en-US" sz="1200" dirty="0">
                          <a:effectLst/>
                        </a:rPr>
                        <a:t>Description</a:t>
                      </a:r>
                    </a:p>
                  </a:txBody>
                  <a:tcPr marL="47625" marR="47625" marT="47625" marB="47625" anchor="ctr"/>
                </a:tc>
                <a:extLst>
                  <a:ext uri="{0D108BD9-81ED-4DB2-BD59-A6C34878D82A}">
                    <a16:rowId xmlns:a16="http://schemas.microsoft.com/office/drawing/2014/main" val="1133325050"/>
                  </a:ext>
                </a:extLst>
              </a:tr>
              <a:tr h="370840">
                <a:tc>
                  <a:txBody>
                    <a:bodyPr/>
                    <a:lstStyle/>
                    <a:p>
                      <a:pPr fontAlgn="ctr"/>
                      <a:r>
                        <a:rPr lang="en-US" sz="1200" b="0" dirty="0">
                          <a:solidFill>
                            <a:srgbClr val="000000"/>
                          </a:solidFill>
                          <a:effectLst/>
                        </a:rPr>
                        <a:t>Initial</a:t>
                      </a:r>
                    </a:p>
                  </a:txBody>
                  <a:tcPr marL="47625" marR="47625" marT="47625" marB="47625" anchor="ctr"/>
                </a:tc>
                <a:tc>
                  <a:txBody>
                    <a:bodyPr/>
                    <a:lstStyle/>
                    <a:p>
                      <a:pPr fontAlgn="ctr"/>
                      <a:r>
                        <a:rPr lang="en-US" sz="1200" b="0" dirty="0">
                          <a:solidFill>
                            <a:srgbClr val="000000"/>
                          </a:solidFill>
                          <a:effectLst/>
                        </a:rPr>
                        <a:t>This state is entered through a configuration change or when an interface first becomes available.</a:t>
                      </a:r>
                    </a:p>
                  </a:txBody>
                  <a:tcPr marL="47625" marR="47625" marT="47625" marB="47625" anchor="ctr"/>
                </a:tc>
                <a:extLst>
                  <a:ext uri="{0D108BD9-81ED-4DB2-BD59-A6C34878D82A}">
                    <a16:rowId xmlns:a16="http://schemas.microsoft.com/office/drawing/2014/main" val="1148319399"/>
                  </a:ext>
                </a:extLst>
              </a:tr>
              <a:tr h="370840">
                <a:tc>
                  <a:txBody>
                    <a:bodyPr/>
                    <a:lstStyle/>
                    <a:p>
                      <a:pPr fontAlgn="ctr"/>
                      <a:r>
                        <a:rPr lang="en-US" sz="1200" b="0">
                          <a:solidFill>
                            <a:srgbClr val="000000"/>
                          </a:solidFill>
                          <a:effectLst/>
                        </a:rPr>
                        <a:t>Learn</a:t>
                      </a:r>
                    </a:p>
                  </a:txBody>
                  <a:tcPr marL="47625" marR="47625" marT="47625" marB="47625" anchor="ctr"/>
                </a:tc>
                <a:tc>
                  <a:txBody>
                    <a:bodyPr/>
                    <a:lstStyle/>
                    <a:p>
                      <a:pPr fontAlgn="ctr"/>
                      <a:r>
                        <a:rPr lang="en-US" sz="1200" b="0" dirty="0">
                          <a:solidFill>
                            <a:srgbClr val="000000"/>
                          </a:solidFill>
                          <a:effectLst/>
                        </a:rPr>
                        <a:t>The router has not determined the virtual IP address and has not yet seen a hello message from the active router. In this state, the router waits to hear from the active router.</a:t>
                      </a:r>
                    </a:p>
                  </a:txBody>
                  <a:tcPr marL="47625" marR="47625" marT="47625" marB="47625" anchor="ctr"/>
                </a:tc>
                <a:extLst>
                  <a:ext uri="{0D108BD9-81ED-4DB2-BD59-A6C34878D82A}">
                    <a16:rowId xmlns:a16="http://schemas.microsoft.com/office/drawing/2014/main" val="917921214"/>
                  </a:ext>
                </a:extLst>
              </a:tr>
              <a:tr h="370840">
                <a:tc>
                  <a:txBody>
                    <a:bodyPr/>
                    <a:lstStyle/>
                    <a:p>
                      <a:pPr fontAlgn="ctr"/>
                      <a:r>
                        <a:rPr lang="en-US" sz="1200" b="0">
                          <a:solidFill>
                            <a:srgbClr val="000000"/>
                          </a:solidFill>
                          <a:effectLst/>
                        </a:rPr>
                        <a:t>Listen</a:t>
                      </a:r>
                    </a:p>
                  </a:txBody>
                  <a:tcPr marL="47625" marR="47625" marT="47625" marB="47625" anchor="ctr"/>
                </a:tc>
                <a:tc>
                  <a:txBody>
                    <a:bodyPr/>
                    <a:lstStyle/>
                    <a:p>
                      <a:pPr fontAlgn="ctr"/>
                      <a:r>
                        <a:rPr lang="en-US" sz="1200" b="0" dirty="0">
                          <a:solidFill>
                            <a:srgbClr val="000000"/>
                          </a:solidFill>
                          <a:effectLst/>
                        </a:rPr>
                        <a:t>The router knows the virtual IP address, but the router is neither the active router nor the standby router. It listens for hello messages from those routers.</a:t>
                      </a:r>
                    </a:p>
                  </a:txBody>
                  <a:tcPr marL="47625" marR="47625" marT="47625" marB="47625" anchor="ctr"/>
                </a:tc>
                <a:extLst>
                  <a:ext uri="{0D108BD9-81ED-4DB2-BD59-A6C34878D82A}">
                    <a16:rowId xmlns:a16="http://schemas.microsoft.com/office/drawing/2014/main" val="3623876716"/>
                  </a:ext>
                </a:extLst>
              </a:tr>
              <a:tr h="370840">
                <a:tc>
                  <a:txBody>
                    <a:bodyPr/>
                    <a:lstStyle/>
                    <a:p>
                      <a:pPr fontAlgn="ctr"/>
                      <a:r>
                        <a:rPr lang="en-US" sz="1200" b="0">
                          <a:solidFill>
                            <a:srgbClr val="000000"/>
                          </a:solidFill>
                          <a:effectLst/>
                        </a:rPr>
                        <a:t>Speak</a:t>
                      </a:r>
                    </a:p>
                  </a:txBody>
                  <a:tcPr marL="47625" marR="47625" marT="47625" marB="47625" anchor="ctr"/>
                </a:tc>
                <a:tc>
                  <a:txBody>
                    <a:bodyPr/>
                    <a:lstStyle/>
                    <a:p>
                      <a:pPr fontAlgn="ctr"/>
                      <a:r>
                        <a:rPr lang="en-US" sz="1200" b="0">
                          <a:solidFill>
                            <a:srgbClr val="000000"/>
                          </a:solidFill>
                          <a:effectLst/>
                        </a:rPr>
                        <a:t>The router sends periodic hello messages and actively participates in the election of the active and/or standby router.</a:t>
                      </a:r>
                    </a:p>
                  </a:txBody>
                  <a:tcPr marL="47625" marR="47625" marT="47625" marB="47625" anchor="ctr"/>
                </a:tc>
                <a:extLst>
                  <a:ext uri="{0D108BD9-81ED-4DB2-BD59-A6C34878D82A}">
                    <a16:rowId xmlns:a16="http://schemas.microsoft.com/office/drawing/2014/main" val="326289891"/>
                  </a:ext>
                </a:extLst>
              </a:tr>
              <a:tr h="370840">
                <a:tc>
                  <a:txBody>
                    <a:bodyPr/>
                    <a:lstStyle/>
                    <a:p>
                      <a:pPr fontAlgn="ctr"/>
                      <a:r>
                        <a:rPr lang="en-US" sz="1200" b="0">
                          <a:solidFill>
                            <a:srgbClr val="000000"/>
                          </a:solidFill>
                          <a:effectLst/>
                        </a:rPr>
                        <a:t>Standby</a:t>
                      </a:r>
                    </a:p>
                  </a:txBody>
                  <a:tcPr marL="47625" marR="47625" marT="47625" marB="47625" anchor="ctr"/>
                </a:tc>
                <a:tc>
                  <a:txBody>
                    <a:bodyPr/>
                    <a:lstStyle/>
                    <a:p>
                      <a:pPr fontAlgn="ctr"/>
                      <a:r>
                        <a:rPr lang="en-US" sz="1200" b="0" dirty="0">
                          <a:solidFill>
                            <a:srgbClr val="000000"/>
                          </a:solidFill>
                          <a:effectLst/>
                        </a:rPr>
                        <a:t>The router is a candidate to become the next active router and sends periodic hello messages.</a:t>
                      </a:r>
                    </a:p>
                  </a:txBody>
                  <a:tcPr marL="47625" marR="47625" marT="47625" marB="47625" anchor="ctr"/>
                </a:tc>
                <a:extLst>
                  <a:ext uri="{0D108BD9-81ED-4DB2-BD59-A6C34878D82A}">
                    <a16:rowId xmlns:a16="http://schemas.microsoft.com/office/drawing/2014/main" val="3139545418"/>
                  </a:ext>
                </a:extLst>
              </a:tr>
            </a:tbl>
          </a:graphicData>
        </a:graphic>
      </p:graphicFrame>
      <p:sp>
        <p:nvSpPr>
          <p:cNvPr id="8" name="Rectangle 7">
            <a:extLst>
              <a:ext uri="{FF2B5EF4-FFF2-40B4-BE49-F238E27FC236}">
                <a16:creationId xmlns:a16="http://schemas.microsoft.com/office/drawing/2014/main" id="{E10172B9-E5FB-2B4A-B80F-2F1FE8313D8F}"/>
              </a:ext>
            </a:extLst>
          </p:cNvPr>
          <p:cNvSpPr/>
          <p:nvPr/>
        </p:nvSpPr>
        <p:spPr>
          <a:xfrm>
            <a:off x="431800" y="3227387"/>
            <a:ext cx="8280399" cy="1477328"/>
          </a:xfrm>
          <a:prstGeom prst="rect">
            <a:avLst/>
          </a:prstGeom>
        </p:spPr>
        <p:txBody>
          <a:bodyPr wrap="square">
            <a:spAutoFit/>
          </a:bodyPr>
          <a:lstStyle/>
          <a:p>
            <a:r>
              <a:rPr lang="en-US" sz="1500" dirty="0">
                <a:solidFill>
                  <a:srgbClr val="000000"/>
                </a:solidFill>
                <a:latin typeface="+mn-lt"/>
              </a:rPr>
              <a:t>The active and standby HSRP routers send hello packets to the HSRP group multicast address every 3 seconds by default. The standby router will become active if it does not receive a hello message from the active router after 10 seconds. You can lower these timer settings to speed up the failover or preemption. However, to avoid increased CPU usage and unnecessary standby state changes, do not set the hello timer below 1 second or the hold timer below 4 seconds.</a:t>
            </a:r>
          </a:p>
        </p:txBody>
      </p:sp>
    </p:spTree>
    <p:extLst>
      <p:ext uri="{BB962C8B-B14F-4D97-AF65-F5344CB8AC3E}">
        <p14:creationId xmlns:p14="http://schemas.microsoft.com/office/powerpoint/2010/main" val="58986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9.3 Module Practice and Quiz</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a:t>
            </a:r>
          </a:p>
        </p:txBody>
      </p:sp>
      <p:sp>
        <p:nvSpPr>
          <p:cNvPr id="4" name="Content Placeholder 3">
            <a:extLst>
              <a:ext uri="{FF2B5EF4-FFF2-40B4-BE49-F238E27FC236}">
                <a16:creationId xmlns:a16="http://schemas.microsoft.com/office/drawing/2014/main" id="{9DAAA2C6-CC53-0E46-BE13-C1359F442BEC}"/>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400" dirty="0"/>
              <a:t>FHRP provides alternate default gateways in switched networks where two or more routers are connected to the same VLANs. </a:t>
            </a:r>
          </a:p>
          <a:p>
            <a:pPr>
              <a:spcBef>
                <a:spcPts val="0"/>
              </a:spcBef>
              <a:spcAft>
                <a:spcPts val="0"/>
              </a:spcAft>
              <a:buFont typeface="Arial" panose="020B0604020202020204" pitchFamily="34" charset="0"/>
              <a:buChar char="•"/>
            </a:pPr>
            <a:r>
              <a:rPr lang="en-US" sz="1400" dirty="0"/>
              <a:t>One way to prevent a single point of failure at the default gateway, is to implement a virtual router. With a virtual router, multiple routers are configured to work together to present the illusion of a single router to the hosts on the LAN. </a:t>
            </a:r>
          </a:p>
          <a:p>
            <a:pPr>
              <a:spcBef>
                <a:spcPts val="0"/>
              </a:spcBef>
              <a:spcAft>
                <a:spcPts val="0"/>
              </a:spcAft>
              <a:buFont typeface="Arial" panose="020B0604020202020204" pitchFamily="34" charset="0"/>
              <a:buChar char="•"/>
            </a:pPr>
            <a:r>
              <a:rPr lang="en-US" sz="1400" dirty="0"/>
              <a:t>When the active router fails, the redundancy protocol transitions the standby router to the new active router role. These are the steps that take place when the active router fails:</a:t>
            </a:r>
          </a:p>
          <a:p>
            <a:pPr marL="417512" lvl="1" indent="-228600">
              <a:spcBef>
                <a:spcPts val="0"/>
              </a:spcBef>
              <a:spcAft>
                <a:spcPts val="0"/>
              </a:spcAft>
              <a:buFont typeface="Arial" panose="020B0604020202020204" pitchFamily="34" charset="0"/>
              <a:buChar char="•"/>
            </a:pPr>
            <a:r>
              <a:rPr lang="en-US" dirty="0"/>
              <a:t>The standby router stops seeing Hello messages from the forwarding router.</a:t>
            </a:r>
          </a:p>
          <a:p>
            <a:pPr marL="417512" lvl="1" indent="-228600">
              <a:spcBef>
                <a:spcPts val="0"/>
              </a:spcBef>
              <a:spcAft>
                <a:spcPts val="0"/>
              </a:spcAft>
              <a:buFont typeface="Arial" panose="020B0604020202020204" pitchFamily="34" charset="0"/>
              <a:buChar char="•"/>
            </a:pPr>
            <a:r>
              <a:rPr lang="en-US" dirty="0"/>
              <a:t>The standby router assumes the role of the forwarding router.</a:t>
            </a:r>
          </a:p>
          <a:p>
            <a:pPr marL="417512" lvl="1" indent="-228600">
              <a:spcBef>
                <a:spcPts val="0"/>
              </a:spcBef>
              <a:spcAft>
                <a:spcPts val="0"/>
              </a:spcAft>
              <a:buFont typeface="Arial" panose="020B0604020202020204" pitchFamily="34" charset="0"/>
              <a:buChar char="•"/>
            </a:pPr>
            <a:r>
              <a:rPr lang="en-US" dirty="0"/>
              <a:t>Because the new forwarding router assumes both the IPv4 and MAC addresses of the virtual router, the host devices see no disruption in service.</a:t>
            </a:r>
          </a:p>
          <a:p>
            <a:pPr>
              <a:spcBef>
                <a:spcPts val="0"/>
              </a:spcBef>
              <a:spcAft>
                <a:spcPts val="0"/>
              </a:spcAft>
              <a:buFont typeface="Arial" panose="020B0604020202020204" pitchFamily="34" charset="0"/>
              <a:buChar char="•"/>
            </a:pPr>
            <a:r>
              <a:rPr lang="en-US" sz="1400" dirty="0"/>
              <a:t>The FHRP used in a production environment largely depends on the equipment and needs of the network. These are the options available for FHRPs:</a:t>
            </a:r>
          </a:p>
          <a:p>
            <a:pPr lvl="1">
              <a:spcBef>
                <a:spcPts val="0"/>
              </a:spcBef>
              <a:spcAft>
                <a:spcPts val="0"/>
              </a:spcAft>
              <a:buFont typeface="Arial" panose="020B0604020202020204" pitchFamily="34" charset="0"/>
              <a:buChar char="•"/>
            </a:pPr>
            <a:r>
              <a:rPr lang="en-US" dirty="0"/>
              <a:t>HSRP and HSRP for IPv6</a:t>
            </a:r>
          </a:p>
          <a:p>
            <a:pPr lvl="1">
              <a:spcBef>
                <a:spcPts val="0"/>
              </a:spcBef>
              <a:spcAft>
                <a:spcPts val="0"/>
              </a:spcAft>
              <a:buFont typeface="Arial" panose="020B0604020202020204" pitchFamily="34" charset="0"/>
              <a:buChar char="•"/>
            </a:pPr>
            <a:r>
              <a:rPr lang="en-US" dirty="0"/>
              <a:t>VRRPv2 and VRRPv3</a:t>
            </a:r>
          </a:p>
          <a:p>
            <a:pPr lvl="1">
              <a:spcBef>
                <a:spcPts val="0"/>
              </a:spcBef>
              <a:spcAft>
                <a:spcPts val="0"/>
              </a:spcAft>
              <a:buFont typeface="Arial" panose="020B0604020202020204" pitchFamily="34" charset="0"/>
              <a:buChar char="•"/>
            </a:pPr>
            <a:r>
              <a:rPr lang="en-US" dirty="0"/>
              <a:t>GLBP and GLBP for IPv6</a:t>
            </a:r>
          </a:p>
          <a:p>
            <a:pPr lvl="1">
              <a:spcBef>
                <a:spcPts val="0"/>
              </a:spcBef>
              <a:spcAft>
                <a:spcPts val="0"/>
              </a:spcAft>
              <a:buFont typeface="Arial" panose="020B0604020202020204" pitchFamily="34" charset="0"/>
              <a:buChar char="•"/>
            </a:pPr>
            <a:r>
              <a:rPr lang="en-US" dirty="0"/>
              <a:t>IRDP</a:t>
            </a:r>
          </a:p>
          <a:p>
            <a:pPr>
              <a:spcBef>
                <a:spcPts val="0"/>
              </a:spcBef>
              <a:spcAft>
                <a:spcPts val="0"/>
              </a:spcAft>
            </a:pPr>
            <a:endParaRPr lang="en-US" sz="1400" dirty="0"/>
          </a:p>
        </p:txBody>
      </p:sp>
    </p:spTree>
    <p:custDataLst>
      <p:tags r:id="rId1"/>
    </p:custDataLst>
    <p:extLst>
      <p:ext uri="{BB962C8B-B14F-4D97-AF65-F5344CB8AC3E}">
        <p14:creationId xmlns:p14="http://schemas.microsoft.com/office/powerpoint/2010/main" val="3610298723"/>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 (Cont.)</a:t>
            </a:r>
          </a:p>
        </p:txBody>
      </p:sp>
      <p:sp>
        <p:nvSpPr>
          <p:cNvPr id="4" name="Content Placeholder 3">
            <a:extLst>
              <a:ext uri="{FF2B5EF4-FFF2-40B4-BE49-F238E27FC236}">
                <a16:creationId xmlns:a16="http://schemas.microsoft.com/office/drawing/2014/main" id="{9DAAA2C6-CC53-0E46-BE13-C1359F442BEC}"/>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400" dirty="0"/>
              <a:t>HSRP is a Cisco-proprietary FHRP designed to allow for transparent failover of a first-hop IP device. HSRP is used in a group of routers for selecting an active device and a standby device. </a:t>
            </a:r>
          </a:p>
          <a:p>
            <a:pPr>
              <a:spcBef>
                <a:spcPts val="0"/>
              </a:spcBef>
              <a:spcAft>
                <a:spcPts val="0"/>
              </a:spcAft>
              <a:buFont typeface="Arial" panose="020B0604020202020204" pitchFamily="34" charset="0"/>
              <a:buChar char="•"/>
            </a:pPr>
            <a:r>
              <a:rPr lang="en-US" sz="1400" dirty="0"/>
              <a:t>In a group of device interfaces, the active device is the device that is used for routing packets; the standby device is the device that takes over when the active device fails, or when pre-set conditions are met. The function of the HSRP standby router is to monitor the operational status of the HSRP group and to quickly assume packet-forwarding responsibility if the active router fails. </a:t>
            </a:r>
          </a:p>
          <a:p>
            <a:pPr>
              <a:spcBef>
                <a:spcPts val="0"/>
              </a:spcBef>
              <a:spcAft>
                <a:spcPts val="0"/>
              </a:spcAft>
              <a:buFont typeface="Arial" panose="020B0604020202020204" pitchFamily="34" charset="0"/>
              <a:buChar char="•"/>
            </a:pPr>
            <a:r>
              <a:rPr lang="en-US" sz="1400" dirty="0"/>
              <a:t>The router with the highest HSRP priority will become the active router. Preemption is the ability of an HSRP router to trigger the re-election process. With preemption enabled, a router that comes online with a higher HSRP priority will assume the role of the active router. HSRP states include initial, learn, listen, speak, and standby</a:t>
            </a:r>
          </a:p>
          <a:p>
            <a:pPr>
              <a:spcBef>
                <a:spcPts val="0"/>
              </a:spcBef>
              <a:spcAft>
                <a:spcPts val="0"/>
              </a:spcAft>
            </a:pPr>
            <a:endParaRPr lang="en-US" sz="1400" dirty="0"/>
          </a:p>
        </p:txBody>
      </p:sp>
    </p:spTree>
    <p:custDataLst>
      <p:tags r:id="rId1"/>
    </p:custDataLst>
    <p:extLst>
      <p:ext uri="{BB962C8B-B14F-4D97-AF65-F5344CB8AC3E}">
        <p14:creationId xmlns:p14="http://schemas.microsoft.com/office/powerpoint/2010/main" val="4151046100"/>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Packet Tracer – HSRP Configuration Guide</a:t>
            </a:r>
          </a:p>
        </p:txBody>
      </p:sp>
      <p:sp>
        <p:nvSpPr>
          <p:cNvPr id="2" name="Content Placeholder 1">
            <a:extLst>
              <a:ext uri="{FF2B5EF4-FFF2-40B4-BE49-F238E27FC236}">
                <a16:creationId xmlns:a16="http://schemas.microsoft.com/office/drawing/2014/main" id="{4CE2DB35-19E4-5146-BF9E-88132E6584B9}"/>
              </a:ext>
            </a:extLst>
          </p:cNvPr>
          <p:cNvSpPr>
            <a:spLocks noGrp="1"/>
          </p:cNvSpPr>
          <p:nvPr>
            <p:ph idx="1"/>
          </p:nvPr>
        </p:nvSpPr>
        <p:spPr/>
        <p:txBody>
          <a:bodyPr/>
          <a:lstStyle/>
          <a:p>
            <a:pPr marL="0" indent="0">
              <a:buNone/>
            </a:pPr>
            <a:r>
              <a:rPr lang="en-US" sz="1400" dirty="0"/>
              <a:t>In this Packet Tracer activity, you will learn how to configure Hot Standby Router Protocol (HSRP) to provide redundant default gateway devices to hosts on LANs. After configuring HSRP, you will test the configuration to verify that hosts are able to use the redundant default gateway if the current gateway device becomes unavailable.</a:t>
            </a:r>
          </a:p>
          <a:p>
            <a:pPr>
              <a:buFont typeface="Arial" panose="020B0604020202020204" pitchFamily="34" charset="0"/>
              <a:buChar char="•"/>
            </a:pPr>
            <a:r>
              <a:rPr lang="en-US" sz="1400" dirty="0"/>
              <a:t>Configure an HSRP active router.</a:t>
            </a:r>
          </a:p>
          <a:p>
            <a:pPr>
              <a:buFont typeface="Arial" panose="020B0604020202020204" pitchFamily="34" charset="0"/>
              <a:buChar char="•"/>
            </a:pPr>
            <a:r>
              <a:rPr lang="en-US" sz="1400" dirty="0"/>
              <a:t>Configure an HSRP standby router.</a:t>
            </a:r>
          </a:p>
          <a:p>
            <a:pPr>
              <a:buFont typeface="Arial" panose="020B0604020202020204" pitchFamily="34" charset="0"/>
              <a:buChar char="•"/>
            </a:pPr>
            <a:r>
              <a:rPr lang="en-US" sz="1400" dirty="0"/>
              <a:t>Verify HSRP operation.</a:t>
            </a:r>
            <a:br>
              <a:rPr lang="en-US" sz="1400" dirty="0"/>
            </a:br>
            <a:endParaRPr lang="en-US" sz="1400" dirty="0"/>
          </a:p>
        </p:txBody>
      </p:sp>
    </p:spTree>
    <p:custDataLst>
      <p:tags r:id="rId1"/>
    </p:custDataLst>
    <p:extLst>
      <p:ext uri="{BB962C8B-B14F-4D97-AF65-F5344CB8AC3E}">
        <p14:creationId xmlns:p14="http://schemas.microsoft.com/office/powerpoint/2010/main" val="2014399492"/>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228784"/>
            <a:ext cx="8345488" cy="731837"/>
          </a:xfrm>
        </p:spPr>
        <p:txBody>
          <a:bodyPr/>
          <a:lstStyle/>
          <a:p>
            <a:r>
              <a:rPr lang="en-CA" sz="1600" dirty="0"/>
              <a:t>Module Practice and Quiz</a:t>
            </a:r>
            <a:br>
              <a:rPr lang="en-US" dirty="0"/>
            </a:br>
            <a:r>
              <a:rPr lang="en-CA" sz="2400" dirty="0"/>
              <a:t>Packet Tracer – Data Center Exploration– Physical Mode</a:t>
            </a:r>
            <a:br>
              <a:rPr lang="en-CA" sz="2400" dirty="0"/>
            </a:b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216385" y="1158705"/>
            <a:ext cx="8495643" cy="3390092"/>
          </a:xfrm>
        </p:spPr>
        <p:txBody>
          <a:bodyPr/>
          <a:lstStyle/>
          <a:p>
            <a:pPr marL="0" indent="0" algn="l"/>
            <a:r>
              <a:rPr lang="en-CA" sz="1600" dirty="0">
                <a:solidFill>
                  <a:srgbClr val="000000"/>
                </a:solidFill>
              </a:rPr>
              <a:t>In this Packet Tracer Physical Mode activity, you will complete the following objectives:</a:t>
            </a:r>
          </a:p>
          <a:p>
            <a:pPr marL="415985" lvl="1" indent="-342900">
              <a:buFont typeface="Arial" panose="020B0604020202020204" pitchFamily="34" charset="0"/>
              <a:buChar char="•"/>
            </a:pPr>
            <a:r>
              <a:rPr lang="en-US" sz="1600" dirty="0">
                <a:solidFill>
                  <a:srgbClr val="000000"/>
                </a:solidFill>
              </a:rPr>
              <a:t>Part 1: Explore the characteristics of a small data center.</a:t>
            </a:r>
          </a:p>
          <a:p>
            <a:pPr marL="415985" lvl="1" indent="-342900">
              <a:buFont typeface="Arial" panose="020B0604020202020204" pitchFamily="34" charset="0"/>
              <a:buChar char="•"/>
            </a:pPr>
            <a:r>
              <a:rPr lang="en-US" sz="1600" dirty="0">
                <a:solidFill>
                  <a:srgbClr val="000000"/>
                </a:solidFill>
              </a:rPr>
              <a:t>Part 2: Create a plan for expanding the current data center.</a:t>
            </a:r>
          </a:p>
          <a:p>
            <a:pPr marL="415985" lvl="1" indent="-342900">
              <a:buFont typeface="Arial" panose="020B0604020202020204" pitchFamily="34" charset="0"/>
              <a:buChar char="•"/>
            </a:pPr>
            <a:r>
              <a:rPr lang="en-US" sz="1600" dirty="0">
                <a:solidFill>
                  <a:srgbClr val="000000"/>
                </a:solidFill>
              </a:rPr>
              <a:t>Part 3: Configure the data center devices to expand the capacity.</a:t>
            </a:r>
            <a:endParaRPr lang="en-CA" sz="1600" dirty="0">
              <a:solidFill>
                <a:srgbClr val="000000"/>
              </a:solidFill>
            </a:endParaRPr>
          </a:p>
        </p:txBody>
      </p:sp>
    </p:spTree>
    <p:extLst>
      <p:ext uri="{BB962C8B-B14F-4D97-AF65-F5344CB8AC3E}">
        <p14:creationId xmlns:p14="http://schemas.microsoft.com/office/powerpoint/2010/main" val="1575232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0" y="0"/>
            <a:ext cx="9144000" cy="609056"/>
          </a:xfrm>
        </p:spPr>
        <p:txBody>
          <a:bodyPr/>
          <a:lstStyle/>
          <a:p>
            <a:pPr eaLnBrk="1" hangingPunct="1"/>
            <a:r>
              <a:rPr lang="en-US" sz="1400" dirty="0">
                <a:latin typeface="Arial" charset="0"/>
              </a:rPr>
              <a:t>Module 9: FHRP Concepts</a:t>
            </a:r>
            <a:br>
              <a:rPr lang="en-US" dirty="0">
                <a:latin typeface="Arial" charset="0"/>
              </a:rPr>
            </a:br>
            <a:r>
              <a:rPr lang="en-US" dirty="0">
                <a:latin typeface="Arial" charset="0"/>
              </a:rPr>
              <a:t>New Terms and Commands</a:t>
            </a:r>
          </a:p>
        </p:txBody>
      </p:sp>
      <p:sp>
        <p:nvSpPr>
          <p:cNvPr id="3" name="Content Placeholder 2">
            <a:extLst>
              <a:ext uri="{FF2B5EF4-FFF2-40B4-BE49-F238E27FC236}">
                <a16:creationId xmlns:a16="http://schemas.microsoft.com/office/drawing/2014/main" id="{CE8C6162-D86A-9644-A0EE-E1EE5E7020B3}"/>
              </a:ext>
            </a:extLst>
          </p:cNvPr>
          <p:cNvSpPr>
            <a:spLocks noGrp="1"/>
          </p:cNvSpPr>
          <p:nvPr>
            <p:ph idx="1"/>
          </p:nvPr>
        </p:nvSpPr>
        <p:spPr>
          <a:xfrm>
            <a:off x="144065" y="755912"/>
            <a:ext cx="4703064" cy="3256689"/>
          </a:xfrm>
        </p:spPr>
        <p:txBody>
          <a:bodyPr/>
          <a:lstStyle/>
          <a:p>
            <a:pPr>
              <a:spcBef>
                <a:spcPts val="0"/>
              </a:spcBef>
              <a:spcAft>
                <a:spcPts val="0"/>
              </a:spcAft>
              <a:buFont typeface="Arial" panose="020B0604020202020204" pitchFamily="34" charset="0"/>
              <a:buChar char="•"/>
            </a:pPr>
            <a:r>
              <a:rPr lang="en-US" sz="1600" dirty="0"/>
              <a:t>First Hop Redundancy Protocol (FHRP)</a:t>
            </a:r>
          </a:p>
          <a:p>
            <a:pPr>
              <a:spcBef>
                <a:spcPts val="0"/>
              </a:spcBef>
              <a:spcAft>
                <a:spcPts val="0"/>
              </a:spcAft>
              <a:buFont typeface="Arial" panose="020B0604020202020204" pitchFamily="34" charset="0"/>
              <a:buChar char="•"/>
            </a:pPr>
            <a:r>
              <a:rPr lang="en-US" sz="1600" dirty="0"/>
              <a:t>Router Redundancy</a:t>
            </a:r>
          </a:p>
          <a:p>
            <a:pPr>
              <a:spcBef>
                <a:spcPts val="0"/>
              </a:spcBef>
              <a:spcAft>
                <a:spcPts val="0"/>
              </a:spcAft>
              <a:buFont typeface="Arial" panose="020B0604020202020204" pitchFamily="34" charset="0"/>
              <a:buChar char="•"/>
            </a:pPr>
            <a:r>
              <a:rPr lang="en-US" sz="1600" dirty="0"/>
              <a:t>Virtual Router</a:t>
            </a:r>
          </a:p>
          <a:p>
            <a:pPr>
              <a:spcBef>
                <a:spcPts val="0"/>
              </a:spcBef>
              <a:spcAft>
                <a:spcPts val="0"/>
              </a:spcAft>
              <a:buFont typeface="Arial" panose="020B0604020202020204" pitchFamily="34" charset="0"/>
              <a:buChar char="•"/>
            </a:pPr>
            <a:r>
              <a:rPr lang="en-US" sz="1600" dirty="0"/>
              <a:t>Active Router</a:t>
            </a:r>
          </a:p>
          <a:p>
            <a:pPr>
              <a:spcBef>
                <a:spcPts val="0"/>
              </a:spcBef>
              <a:spcAft>
                <a:spcPts val="0"/>
              </a:spcAft>
              <a:buFont typeface="Arial" panose="020B0604020202020204" pitchFamily="34" charset="0"/>
              <a:buChar char="•"/>
            </a:pPr>
            <a:r>
              <a:rPr lang="en-US" sz="1600" dirty="0"/>
              <a:t>Standby Router</a:t>
            </a:r>
          </a:p>
          <a:p>
            <a:pPr>
              <a:spcBef>
                <a:spcPts val="0"/>
              </a:spcBef>
              <a:spcAft>
                <a:spcPts val="0"/>
              </a:spcAft>
              <a:buFont typeface="Arial" panose="020B0604020202020204" pitchFamily="34" charset="0"/>
              <a:buChar char="•"/>
            </a:pPr>
            <a:r>
              <a:rPr lang="en-US" sz="1600" dirty="0"/>
              <a:t>Hot Standby Routing Protocol (HSRP)</a:t>
            </a:r>
          </a:p>
          <a:p>
            <a:pPr>
              <a:spcBef>
                <a:spcPts val="0"/>
              </a:spcBef>
              <a:spcAft>
                <a:spcPts val="0"/>
              </a:spcAft>
              <a:buFont typeface="Arial" panose="020B0604020202020204" pitchFamily="34" charset="0"/>
              <a:buChar char="•"/>
            </a:pPr>
            <a:r>
              <a:rPr lang="en-US" sz="1600" dirty="0"/>
              <a:t>Virtual Router Redundancy Protocol (VRRP)</a:t>
            </a:r>
          </a:p>
          <a:p>
            <a:pPr>
              <a:spcBef>
                <a:spcPts val="0"/>
              </a:spcBef>
              <a:spcAft>
                <a:spcPts val="0"/>
              </a:spcAft>
              <a:buFont typeface="Arial" panose="020B0604020202020204" pitchFamily="34" charset="0"/>
              <a:buChar char="•"/>
            </a:pPr>
            <a:r>
              <a:rPr lang="en-US" sz="1600" dirty="0"/>
              <a:t>Gateway Load Balancing Protocol (GLBP)</a:t>
            </a:r>
          </a:p>
          <a:p>
            <a:pPr>
              <a:spcBef>
                <a:spcPts val="0"/>
              </a:spcBef>
              <a:spcAft>
                <a:spcPts val="0"/>
              </a:spcAft>
              <a:buFont typeface="Arial" panose="020B0604020202020204" pitchFamily="34" charset="0"/>
              <a:buChar char="•"/>
            </a:pPr>
            <a:r>
              <a:rPr lang="en-US" sz="1600" dirty="0"/>
              <a:t>ICMP Router Discovery Protocol (IRDP)</a:t>
            </a:r>
          </a:p>
          <a:p>
            <a:pPr>
              <a:spcBef>
                <a:spcPts val="0"/>
              </a:spcBef>
              <a:spcAft>
                <a:spcPts val="0"/>
              </a:spcAft>
              <a:buFont typeface="Arial" panose="020B0604020202020204" pitchFamily="34" charset="0"/>
              <a:buChar char="•"/>
            </a:pPr>
            <a:r>
              <a:rPr lang="en-US" sz="1600" dirty="0"/>
              <a:t>Virtual Router Master</a:t>
            </a:r>
          </a:p>
          <a:p>
            <a:pPr>
              <a:spcBef>
                <a:spcPts val="0"/>
              </a:spcBef>
              <a:spcAft>
                <a:spcPts val="0"/>
              </a:spcAft>
              <a:buFont typeface="Arial" panose="020B0604020202020204" pitchFamily="34" charset="0"/>
              <a:buChar char="•"/>
            </a:pPr>
            <a:r>
              <a:rPr lang="en-US" sz="1600" b="1" dirty="0"/>
              <a:t>standby priority</a:t>
            </a:r>
          </a:p>
          <a:p>
            <a:pPr>
              <a:spcBef>
                <a:spcPts val="0"/>
              </a:spcBef>
              <a:spcAft>
                <a:spcPts val="0"/>
              </a:spcAft>
              <a:buFont typeface="Arial" panose="020B0604020202020204" pitchFamily="34" charset="0"/>
              <a:buChar char="•"/>
            </a:pPr>
            <a:r>
              <a:rPr lang="en-US" sz="1600" b="1" dirty="0"/>
              <a:t>standby preempt</a:t>
            </a:r>
          </a:p>
          <a:p>
            <a:pPr>
              <a:spcBef>
                <a:spcPts val="0"/>
              </a:spcBef>
              <a:spcAft>
                <a:spcPts val="0"/>
              </a:spcAft>
            </a:pPr>
            <a:endParaRPr lang="en-US" sz="1600" dirty="0"/>
          </a:p>
        </p:txBody>
      </p:sp>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DBD329-AB20-664C-9697-486FE5CED9B9}"/>
              </a:ext>
            </a:extLst>
          </p:cNvPr>
          <p:cNvSpPr>
            <a:spLocks noGrp="1"/>
          </p:cNvSpPr>
          <p:nvPr>
            <p:ph type="title"/>
          </p:nvPr>
        </p:nvSpPr>
        <p:spPr>
          <a:xfrm>
            <a:off x="0" y="189238"/>
            <a:ext cx="9144000" cy="609708"/>
          </a:xfrm>
        </p:spPr>
        <p:txBody>
          <a:bodyPr/>
          <a:lstStyle/>
          <a:p>
            <a:r>
              <a:rPr lang="en-US" dirty="0"/>
              <a:t>What to Expect in this Module</a:t>
            </a:r>
          </a:p>
        </p:txBody>
      </p:sp>
      <p:sp>
        <p:nvSpPr>
          <p:cNvPr id="2" name="Content Placeholder 1">
            <a:extLst>
              <a:ext uri="{FF2B5EF4-FFF2-40B4-BE49-F238E27FC236}">
                <a16:creationId xmlns:a16="http://schemas.microsoft.com/office/drawing/2014/main" id="{C2EDE137-350D-6D47-BD51-750CD198389A}"/>
              </a:ext>
            </a:extLst>
          </p:cNvPr>
          <p:cNvSpPr>
            <a:spLocks noGrp="1"/>
          </p:cNvSpPr>
          <p:nvPr>
            <p:ph idx="1"/>
          </p:nvPr>
        </p:nvSpPr>
        <p:spPr>
          <a:xfrm>
            <a:off x="144065" y="798945"/>
            <a:ext cx="8853286" cy="346366"/>
          </a:xfrm>
        </p:spPr>
        <p:txBody>
          <a:bodyPr/>
          <a:lstStyle/>
          <a:p>
            <a:r>
              <a:rPr lang="en-US" dirty="0"/>
              <a:t>To facilitate learning, the following features within the GUI may be included in this module:</a:t>
            </a:r>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24EE699F-A87C-2246-9235-C1DFDF6B2651}"/>
              </a:ext>
            </a:extLst>
          </p:cNvPr>
          <p:cNvGraphicFramePr>
            <a:graphicFrameLocks noGrp="1"/>
          </p:cNvGraphicFramePr>
          <p:nvPr/>
        </p:nvGraphicFramePr>
        <p:xfrm>
          <a:off x="301658" y="1145310"/>
          <a:ext cx="8557528" cy="3006492"/>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val="200107645"/>
                    </a:ext>
                  </a:extLst>
                </a:gridCol>
                <a:gridCol w="6416970">
                  <a:extLst>
                    <a:ext uri="{9D8B030D-6E8A-4147-A177-3AD203B41FA5}">
                      <a16:colId xmlns:a16="http://schemas.microsoft.com/office/drawing/2014/main" val="2648404099"/>
                    </a:ext>
                  </a:extLst>
                </a:gridCol>
              </a:tblGrid>
              <a:tr h="265091">
                <a:tc>
                  <a:txBody>
                    <a:bodyPr/>
                    <a:lstStyle/>
                    <a:p>
                      <a:r>
                        <a:rPr lang="en-US" dirty="0"/>
                        <a:t>Feature</a:t>
                      </a:r>
                    </a:p>
                  </a:txBody>
                  <a:tcPr/>
                </a:tc>
                <a:tc>
                  <a:txBody>
                    <a:bodyPr/>
                    <a:lstStyle/>
                    <a:p>
                      <a:r>
                        <a:rPr lang="en-US" dirty="0"/>
                        <a:t>Description</a:t>
                      </a:r>
                    </a:p>
                  </a:txBody>
                  <a:tcPr/>
                </a:tc>
                <a:extLst>
                  <a:ext uri="{0D108BD9-81ED-4DB2-BD59-A6C34878D82A}">
                    <a16:rowId xmlns:a16="http://schemas.microsoft.com/office/drawing/2014/main" val="367710602"/>
                  </a:ext>
                </a:extLst>
              </a:tr>
              <a:tr h="331556">
                <a:tc>
                  <a:txBody>
                    <a:bodyPr/>
                    <a:lstStyle/>
                    <a:p>
                      <a:pPr algn="l" fontAlgn="b"/>
                      <a:r>
                        <a:rPr lang="en-US" sz="1400" b="0" i="0" u="none" strike="noStrike" dirty="0">
                          <a:solidFill>
                            <a:srgbClr val="000000"/>
                          </a:solidFill>
                          <a:effectLst/>
                          <a:latin typeface="+mn-lt"/>
                        </a:rPr>
                        <a:t>Animations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698835149"/>
                  </a:ext>
                </a:extLst>
              </a:tr>
              <a:tr h="37941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Videos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904576505"/>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Check Your Understanding(CYU)</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Per topic online quiz to help learners gauge content understanding. </a:t>
                      </a:r>
                    </a:p>
                  </a:txBody>
                  <a:tcPr/>
                </a:tc>
                <a:extLst>
                  <a:ext uri="{0D108BD9-81ED-4DB2-BD59-A6C34878D82A}">
                    <a16:rowId xmlns:a16="http://schemas.microsoft.com/office/drawing/2014/main" val="2876586054"/>
                  </a:ext>
                </a:extLst>
              </a:tr>
              <a:tr h="17814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Interactive Activities</a:t>
                      </a:r>
                    </a:p>
                  </a:txBody>
                  <a:tcPr marL="9525" marR="9525" marT="9525" marB="0" anchor="b"/>
                </a:tc>
                <a:tc>
                  <a:txBody>
                    <a:bodyPr/>
                    <a:lstStyle/>
                    <a:p>
                      <a:r>
                        <a:rPr lang="en-US" dirty="0"/>
                        <a:t>A variety of formats to help learners gauge content understanding.</a:t>
                      </a:r>
                    </a:p>
                  </a:txBody>
                  <a:tcPr/>
                </a:tc>
                <a:extLst>
                  <a:ext uri="{0D108BD9-81ED-4DB2-BD59-A6C34878D82A}">
                    <a16:rowId xmlns:a16="http://schemas.microsoft.com/office/drawing/2014/main" val="3454703549"/>
                  </a:ext>
                </a:extLst>
              </a:tr>
              <a:tr h="215293">
                <a:tc>
                  <a:txBody>
                    <a:bodyPr/>
                    <a:lstStyle/>
                    <a:p>
                      <a:pPr algn="l" fontAlgn="b"/>
                      <a:r>
                        <a:rPr lang="en-US" sz="1400" b="0" i="0" u="none" strike="noStrike" dirty="0">
                          <a:solidFill>
                            <a:srgbClr val="000000"/>
                          </a:solidFill>
                          <a:effectLst/>
                          <a:latin typeface="+mn-lt"/>
                        </a:rPr>
                        <a:t>Syntax Checker</a:t>
                      </a:r>
                    </a:p>
                  </a:txBody>
                  <a:tcPr marL="9525" marR="9525" marT="9525" marB="0" anchor="b"/>
                </a:tc>
                <a:tc>
                  <a:txBody>
                    <a:bodyPr/>
                    <a:lstStyle/>
                    <a:p>
                      <a:r>
                        <a:rPr lang="en-US" dirty="0"/>
                        <a:t>Small simulations that expose learners to Cisco command line to practice configuration skills.</a:t>
                      </a:r>
                    </a:p>
                  </a:txBody>
                  <a:tcPr/>
                </a:tc>
                <a:extLst>
                  <a:ext uri="{0D108BD9-81ED-4DB2-BD59-A6C34878D82A}">
                    <a16:rowId xmlns:a16="http://schemas.microsoft.com/office/drawing/2014/main" val="2195331658"/>
                  </a:ext>
                </a:extLst>
              </a:tr>
              <a:tr h="265091">
                <a:tc>
                  <a:txBody>
                    <a:bodyPr/>
                    <a:lstStyle/>
                    <a:p>
                      <a:pPr algn="l" fontAlgn="b"/>
                      <a:r>
                        <a:rPr lang="en-US" sz="1400" b="0" i="0" u="none" strike="noStrike" dirty="0">
                          <a:solidFill>
                            <a:srgbClr val="000000"/>
                          </a:solidFill>
                          <a:effectLst/>
                          <a:latin typeface="+mn-lt"/>
                        </a:rPr>
                        <a:t>PT Activity</a:t>
                      </a:r>
                    </a:p>
                  </a:txBody>
                  <a:tcPr marL="9525" marR="9525" marT="9525" marB="0" anchor="b"/>
                </a:tc>
                <a:tc>
                  <a:txBody>
                    <a:bodyPr/>
                    <a:lstStyle/>
                    <a:p>
                      <a:r>
                        <a:rPr lang="en-US" dirty="0"/>
                        <a:t>Simulation and modeling activities designed to explore, acquire, reinforce, and expand skills.</a:t>
                      </a:r>
                    </a:p>
                  </a:txBody>
                  <a:tcPr/>
                </a:tc>
                <a:extLst>
                  <a:ext uri="{0D108BD9-81ED-4DB2-BD59-A6C34878D82A}">
                    <a16:rowId xmlns:a16="http://schemas.microsoft.com/office/drawing/2014/main" val="3727131555"/>
                  </a:ext>
                </a:extLst>
              </a:tr>
            </a:tbl>
          </a:graphicData>
        </a:graphic>
      </p:graphicFrame>
    </p:spTree>
    <p:custDataLst>
      <p:tags r:id="rId1"/>
    </p:custDataLst>
    <p:extLst>
      <p:ext uri="{BB962C8B-B14F-4D97-AF65-F5344CB8AC3E}">
        <p14:creationId xmlns:p14="http://schemas.microsoft.com/office/powerpoint/2010/main" val="12215396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D10C50B-ED86-4E5D-BD0F-658911DFEF9B}"/>
              </a:ext>
            </a:extLst>
          </p:cNvPr>
          <p:cNvSpPr>
            <a:spLocks noGrp="1"/>
          </p:cNvSpPr>
          <p:nvPr>
            <p:ph type="title"/>
          </p:nvPr>
        </p:nvSpPr>
        <p:spPr>
          <a:xfrm>
            <a:off x="0" y="-15285"/>
            <a:ext cx="9144000" cy="757238"/>
          </a:xfrm>
        </p:spPr>
        <p:txBody>
          <a:bodyPr/>
          <a:lstStyle/>
          <a:p>
            <a:r>
              <a:rPr lang="en-US" dirty="0"/>
              <a:t>What to Expect in this Module (Cont.)</a:t>
            </a:r>
          </a:p>
        </p:txBody>
      </p:sp>
      <p:sp>
        <p:nvSpPr>
          <p:cNvPr id="6" name="Content Placeholder 1">
            <a:extLst>
              <a:ext uri="{FF2B5EF4-FFF2-40B4-BE49-F238E27FC236}">
                <a16:creationId xmlns:a16="http://schemas.microsoft.com/office/drawing/2014/main" id="{031D3D35-BC84-421A-A5F0-48081A310F8E}"/>
              </a:ext>
            </a:extLst>
          </p:cNvPr>
          <p:cNvSpPr txBox="1">
            <a:spLocks/>
          </p:cNvSpPr>
          <p:nvPr/>
        </p:nvSpPr>
        <p:spPr bwMode="auto">
          <a:xfrm>
            <a:off x="106756" y="668963"/>
            <a:ext cx="8853286" cy="34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169863" marR="0" lvl="0" indent="-169863" algn="l" defTabSz="684213" rtl="0" eaLnBrk="1" fontAlgn="base" latinLnBrk="0" hangingPunct="1">
              <a:lnSpc>
                <a:spcPct val="100000"/>
              </a:lnSpc>
              <a:spcBef>
                <a:spcPts val="600"/>
              </a:spcBef>
              <a:spcAft>
                <a:spcPts val="600"/>
              </a:spcAft>
              <a:buClr>
                <a:srgbClr val="58585B"/>
              </a:buClr>
              <a:buSzPct val="90000"/>
              <a:buFont typeface="Wingdings" panose="05000000000000000000" pitchFamily="2" charset="2"/>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To facilitate learning, the following features may be included in this module:</a:t>
            </a:r>
          </a:p>
          <a:p>
            <a:pPr marL="0" marR="0" lvl="0" indent="0" algn="l" defTabSz="684213" rtl="0" eaLnBrk="1" fontAlgn="base" latinLnBrk="0" hangingPunct="1">
              <a:lnSpc>
                <a:spcPct val="100000"/>
              </a:lnSpc>
              <a:spcBef>
                <a:spcPts val="600"/>
              </a:spcBef>
              <a:spcAft>
                <a:spcPts val="600"/>
              </a:spcAft>
              <a:buClr>
                <a:srgbClr val="58585B"/>
              </a:buClr>
              <a:buSzPct val="90000"/>
              <a:buFont typeface="Wingdings" panose="05000000000000000000" pitchFamily="2" charset="2"/>
              <a:buNone/>
              <a:tabLst/>
              <a:defRPr/>
            </a:pPr>
            <a:endParaRPr kumimoji="0" lang="en-US" sz="1500" b="0" i="0" u="none" strike="noStrike" kern="1200" cap="none" spc="0" normalizeH="0" baseline="0" noProof="0" dirty="0">
              <a:ln>
                <a:noFill/>
              </a:ln>
              <a:solidFill>
                <a:srgbClr val="000000"/>
              </a:solidFill>
              <a:effectLst/>
              <a:uLnTx/>
              <a:uFillTx/>
              <a:latin typeface="Arial"/>
              <a:ea typeface="ＭＳ Ｐゴシック" charset="0"/>
            </a:endParaRPr>
          </a:p>
          <a:p>
            <a:pPr marL="0" marR="0" lvl="0" indent="0" algn="l" defTabSz="684213" rtl="0" eaLnBrk="1" fontAlgn="base" latinLnBrk="0" hangingPunct="1">
              <a:lnSpc>
                <a:spcPct val="100000"/>
              </a:lnSpc>
              <a:spcBef>
                <a:spcPts val="600"/>
              </a:spcBef>
              <a:spcAft>
                <a:spcPts val="600"/>
              </a:spcAft>
              <a:buClr>
                <a:srgbClr val="58585B"/>
              </a:buClr>
              <a:buSzPct val="90000"/>
              <a:buFont typeface="Wingdings" panose="05000000000000000000" pitchFamily="2" charset="2"/>
              <a:buNone/>
              <a:tabLst/>
              <a:defRPr/>
            </a:pPr>
            <a:endParaRPr kumimoji="0" lang="en-US" sz="1500" b="0" i="0" u="none" strike="noStrike" kern="1200" cap="none" spc="0" normalizeH="0" baseline="0" noProof="0" dirty="0">
              <a:ln>
                <a:noFill/>
              </a:ln>
              <a:solidFill>
                <a:srgbClr val="000000"/>
              </a:solidFill>
              <a:effectLst/>
              <a:uLnTx/>
              <a:uFillTx/>
              <a:latin typeface="Arial"/>
              <a:ea typeface="ＭＳ Ｐゴシック" charset="0"/>
            </a:endParaRPr>
          </a:p>
        </p:txBody>
      </p:sp>
      <p:pic>
        <p:nvPicPr>
          <p:cNvPr id="7" name="Content Placeholder 6">
            <a:extLst>
              <a:ext uri="{FF2B5EF4-FFF2-40B4-BE49-F238E27FC236}">
                <a16:creationId xmlns:a16="http://schemas.microsoft.com/office/drawing/2014/main" id="{E324666C-3201-43CB-A1C1-6D2CD4DC9CE2}"/>
              </a:ext>
            </a:extLst>
          </p:cNvPr>
          <p:cNvPicPr>
            <a:picLocks noGrp="1" noChangeAspect="1"/>
          </p:cNvPicPr>
          <p:nvPr>
            <p:ph idx="1"/>
          </p:nvPr>
        </p:nvPicPr>
        <p:blipFill>
          <a:blip r:embed="rId3"/>
          <a:stretch>
            <a:fillRect/>
          </a:stretch>
        </p:blipFill>
        <p:spPr>
          <a:xfrm>
            <a:off x="217057" y="1318913"/>
            <a:ext cx="8632684" cy="2505673"/>
          </a:xfrm>
          <a:prstGeom prst="rect">
            <a:avLst/>
          </a:prstGeom>
        </p:spPr>
      </p:pic>
    </p:spTree>
    <p:custDataLst>
      <p:tags r:id="rId1"/>
    </p:custDataLst>
    <p:extLst>
      <p:ext uri="{BB962C8B-B14F-4D97-AF65-F5344CB8AC3E}">
        <p14:creationId xmlns:p14="http://schemas.microsoft.com/office/powerpoint/2010/main" val="192036452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Check Your Understanding</a:t>
            </a:r>
          </a:p>
        </p:txBody>
      </p:sp>
      <p:sp>
        <p:nvSpPr>
          <p:cNvPr id="7171" name="Rectangle 34"/>
          <p:cNvSpPr>
            <a:spLocks noGrp="1" noChangeArrowheads="1"/>
          </p:cNvSpPr>
          <p:nvPr>
            <p:ph idx="1"/>
          </p:nvPr>
        </p:nvSpPr>
        <p:spPr>
          <a:xfrm>
            <a:off x="145357" y="965201"/>
            <a:ext cx="8878570" cy="3643747"/>
          </a:xfrm>
        </p:spPr>
        <p:txBody>
          <a:bodyPr/>
          <a:lstStyle/>
          <a:p>
            <a:pPr>
              <a:spcBef>
                <a:spcPct val="30000"/>
              </a:spcBef>
              <a:buFont typeface="Arial" panose="020B0604020202020204" pitchFamily="34" charset="0"/>
              <a:buChar char="•"/>
            </a:pPr>
            <a:r>
              <a:rPr lang="en-US" sz="1600" dirty="0"/>
              <a:t>Check Your Understanding activities are designed to let students quickly determine if they understand the content and can proceed, or if they need to review. </a:t>
            </a:r>
          </a:p>
          <a:p>
            <a:pPr>
              <a:spcBef>
                <a:spcPct val="30000"/>
              </a:spcBef>
              <a:buFont typeface="Arial" panose="020B0604020202020204" pitchFamily="34" charset="0"/>
              <a:buChar char="•"/>
            </a:pPr>
            <a:r>
              <a:rPr lang="en-US" sz="1600" dirty="0"/>
              <a:t>Check Your Understanding activities </a:t>
            </a:r>
            <a:r>
              <a:rPr lang="en-US" sz="1600" b="1" i="1" dirty="0"/>
              <a:t>do not </a:t>
            </a:r>
            <a:r>
              <a:rPr lang="en-US" sz="1600" dirty="0"/>
              <a:t>affect student grades.</a:t>
            </a:r>
          </a:p>
          <a:p>
            <a:pPr>
              <a:spcBef>
                <a:spcPct val="30000"/>
              </a:spcBef>
              <a:buFont typeface="Arial" panose="020B0604020202020204" pitchFamily="34" charset="0"/>
              <a:buChar char="•"/>
            </a:pPr>
            <a:r>
              <a:rPr lang="en-US" sz="1600" dirty="0"/>
              <a:t>There are no separate slides for these activities in the PPT. They are listed in the notes area of the slide that appears before these activities.</a:t>
            </a:r>
          </a:p>
          <a:p>
            <a:pPr marL="0" indent="0" eaLnBrk="1" hangingPunct="1">
              <a:spcBef>
                <a:spcPct val="30000"/>
              </a:spcBef>
              <a:buNone/>
            </a:pPr>
            <a:endParaRPr lang="en-US" dirty="0"/>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7364395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Packet Tracer Physical Mode Activities</a:t>
            </a:r>
          </a:p>
        </p:txBody>
      </p:sp>
      <p:sp>
        <p:nvSpPr>
          <p:cNvPr id="4" name="Rectangle 34">
            <a:extLst>
              <a:ext uri="{FF2B5EF4-FFF2-40B4-BE49-F238E27FC236}">
                <a16:creationId xmlns:a16="http://schemas.microsoft.com/office/drawing/2014/main" id="{08FDDB5E-A0F2-A445-A3E2-506D151576AB}"/>
              </a:ext>
            </a:extLst>
          </p:cNvPr>
          <p:cNvSpPr txBox="1">
            <a:spLocks noChangeArrowheads="1"/>
          </p:cNvSpPr>
          <p:nvPr/>
        </p:nvSpPr>
        <p:spPr bwMode="auto">
          <a:xfrm>
            <a:off x="132715" y="982690"/>
            <a:ext cx="8878570" cy="364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These activities are completed using Packet Tracer in Physical Mode. </a:t>
            </a:r>
          </a:p>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They are designed to emulate the corresponding Labs. </a:t>
            </a:r>
          </a:p>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They can be used instead of the lab when access to physical equipment is not possible. </a:t>
            </a:r>
          </a:p>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Arial" panose="020B0604020202020204" pitchFamily="34" charset="0"/>
              <a:buChar char="•"/>
              <a:tabLst/>
              <a:defRPr/>
            </a:pPr>
            <a:r>
              <a:rPr kumimoji="0" lang="en-US" sz="1500" b="0" i="0" u="none" strike="noStrike" kern="1200" cap="none" spc="0" normalizeH="0" baseline="0" noProof="0" dirty="0">
                <a:ln>
                  <a:noFill/>
                </a:ln>
                <a:solidFill>
                  <a:srgbClr val="000000"/>
                </a:solidFill>
                <a:effectLst/>
                <a:uLnTx/>
                <a:uFillTx/>
                <a:latin typeface="Arial"/>
                <a:ea typeface="ＭＳ Ｐゴシック" charset="0"/>
              </a:rPr>
              <a:t>Packet Tracer Physical Mode activities may not have as much scaffolding as the PT activities that immediately precede them.</a:t>
            </a:r>
          </a:p>
          <a:p>
            <a:pPr marL="0" marR="0" lvl="0" indent="0" algn="l" defTabSz="684213" rtl="0" eaLnBrk="1" fontAlgn="base" latinLnBrk="0" hangingPunct="1">
              <a:lnSpc>
                <a:spcPct val="100000"/>
              </a:lnSpc>
              <a:spcBef>
                <a:spcPct val="30000"/>
              </a:spcBef>
              <a:spcAft>
                <a:spcPts val="600"/>
              </a:spcAft>
              <a:buClr>
                <a:srgbClr val="58585B"/>
              </a:buClr>
              <a:buSzPct val="90000"/>
              <a:buFont typeface="Wingdings" panose="05000000000000000000" pitchFamily="2" charset="2"/>
              <a:buNone/>
              <a:tabLst/>
              <a:defRPr/>
            </a:pPr>
            <a:endParaRPr kumimoji="0" lang="en-US" sz="1500" b="0" i="0" u="none" strike="noStrike" kern="1200" cap="none" spc="0" normalizeH="0" baseline="0" noProof="0" dirty="0">
              <a:ln>
                <a:noFill/>
              </a:ln>
              <a:solidFill>
                <a:srgbClr val="000000"/>
              </a:solidFill>
              <a:effectLst/>
              <a:uLnTx/>
              <a:uFillTx/>
              <a:latin typeface="Arial"/>
              <a:ea typeface="ＭＳ Ｐゴシック" charset="0"/>
            </a:endParaRPr>
          </a:p>
          <a:p>
            <a:pPr marL="169863" marR="0" lvl="0" indent="-169863" algn="l" defTabSz="684213" rtl="0" eaLnBrk="1" fontAlgn="base" latinLnBrk="0" hangingPunct="1">
              <a:lnSpc>
                <a:spcPct val="100000"/>
              </a:lnSpc>
              <a:spcBef>
                <a:spcPct val="30000"/>
              </a:spcBef>
              <a:spcAft>
                <a:spcPts val="600"/>
              </a:spcAft>
              <a:buClr>
                <a:srgbClr val="58585B"/>
              </a:buClr>
              <a:buSzPct val="90000"/>
              <a:buFont typeface="Wingdings" panose="05000000000000000000" pitchFamily="2" charset="2"/>
              <a:buChar char="§"/>
              <a:tabLst/>
              <a:defRPr/>
            </a:pPr>
            <a:endParaRPr kumimoji="0" lang="en-US" sz="1500" b="0" i="0" u="none" strike="noStrike" kern="1200" cap="none" spc="0" normalizeH="0" baseline="0" noProof="0" dirty="0">
              <a:ln>
                <a:noFill/>
              </a:ln>
              <a:solidFill>
                <a:srgbClr val="000000"/>
              </a:solidFill>
              <a:effectLst/>
              <a:uLnTx/>
              <a:uFillTx/>
              <a:latin typeface="Arial"/>
              <a:ea typeface="ＭＳ Ｐゴシック" charset="0"/>
            </a:endParaRPr>
          </a:p>
        </p:txBody>
      </p:sp>
    </p:spTree>
    <p:custDataLst>
      <p:tags r:id="rId1"/>
    </p:custDataLst>
    <p:extLst>
      <p:ext uri="{BB962C8B-B14F-4D97-AF65-F5344CB8AC3E}">
        <p14:creationId xmlns:p14="http://schemas.microsoft.com/office/powerpoint/2010/main" val="2278866781"/>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9: Activities</a:t>
            </a:r>
          </a:p>
        </p:txBody>
      </p:sp>
      <p:sp>
        <p:nvSpPr>
          <p:cNvPr id="6147" name="Rectangle 34"/>
          <p:cNvSpPr>
            <a:spLocks noGrp="1" noChangeArrowheads="1"/>
          </p:cNvSpPr>
          <p:nvPr>
            <p:ph idx="1"/>
          </p:nvPr>
        </p:nvSpPr>
        <p:spPr>
          <a:xfrm>
            <a:off x="144065" y="733629"/>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839060468"/>
              </p:ext>
            </p:extLst>
          </p:nvPr>
        </p:nvGraphicFramePr>
        <p:xfrm>
          <a:off x="457291" y="1190108"/>
          <a:ext cx="8229418" cy="2108430"/>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dirty="0">
                          <a:solidFill>
                            <a:srgbClr val="000000"/>
                          </a:solidFill>
                        </a:rPr>
                        <a:t>9.1.5</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100" dirty="0">
                          <a:solidFill>
                            <a:srgbClr val="000000"/>
                          </a:solidFill>
                        </a:rPr>
                        <a:t>Check Your Understanding</a:t>
                      </a:r>
                      <a:endParaRPr lang="en-US" sz="1100" dirty="0">
                        <a:solidFill>
                          <a:srgbClr val="000000"/>
                        </a:solidFill>
                      </a:endParaRPr>
                    </a:p>
                  </a:txBody>
                  <a:tcPr marL="68580" marR="68580" marT="34290" marB="34290" anchor="ctr"/>
                </a:tc>
                <a:tc>
                  <a:txBody>
                    <a:bodyPr/>
                    <a:lstStyle/>
                    <a:p>
                      <a:r>
                        <a:rPr lang="en-CA" sz="1100" dirty="0">
                          <a:solidFill>
                            <a:srgbClr val="000000"/>
                          </a:solidFill>
                        </a:rPr>
                        <a:t>First Hop Redundancy Protocols</a:t>
                      </a:r>
                      <a:endParaRPr lang="en-US" sz="1100" dirty="0">
                        <a:solidFill>
                          <a:srgbClr val="000000"/>
                        </a:solidFill>
                      </a:endParaRP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100" dirty="0">
                          <a:solidFill>
                            <a:srgbClr val="000000"/>
                          </a:solidFill>
                        </a:rPr>
                        <a:t>9.2.4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100" dirty="0">
                          <a:solidFill>
                            <a:srgbClr val="000000"/>
                          </a:solidFill>
                        </a:rPr>
                        <a:t>Check Your Understanding</a:t>
                      </a:r>
                      <a:endParaRPr lang="en-US" sz="1100" dirty="0">
                        <a:solidFill>
                          <a:srgbClr val="000000"/>
                        </a:solidFill>
                      </a:endParaRPr>
                    </a:p>
                  </a:txBody>
                  <a:tcPr marL="68580" marR="68580" marT="34290" marB="34290" anchor="ctr"/>
                </a:tc>
                <a:tc>
                  <a:txBody>
                    <a:bodyPr/>
                    <a:lstStyle/>
                    <a:p>
                      <a:r>
                        <a:rPr lang="en-US" sz="1100" dirty="0">
                          <a:solidFill>
                            <a:srgbClr val="000000"/>
                          </a:solidFill>
                        </a:rPr>
                        <a:t>HSRP</a:t>
                      </a: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100" dirty="0">
                          <a:solidFill>
                            <a:srgbClr val="000000"/>
                          </a:solidFill>
                        </a:rPr>
                        <a:t>9.3.2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Module Quiz</a:t>
                      </a:r>
                    </a:p>
                  </a:txBody>
                  <a:tcPr marL="68580" marR="68580" marT="34290" marB="34290" anchor="ctr"/>
                </a:tc>
                <a:tc>
                  <a:txBody>
                    <a:bodyPr/>
                    <a:lstStyle/>
                    <a:p>
                      <a:r>
                        <a:rPr lang="en-US" sz="1100" dirty="0">
                          <a:solidFill>
                            <a:srgbClr val="000000"/>
                          </a:solidFill>
                        </a:rPr>
                        <a:t>FHRP Concepts</a:t>
                      </a: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144888174"/>
                  </a:ext>
                </a:extLst>
              </a:tr>
              <a:tr h="350784">
                <a:tc>
                  <a:txBody>
                    <a:bodyPr/>
                    <a:lstStyle/>
                    <a:p>
                      <a:pPr algn="ctr"/>
                      <a:r>
                        <a:rPr lang="en-US" sz="1100" dirty="0">
                          <a:solidFill>
                            <a:srgbClr val="000000"/>
                          </a:solidFill>
                        </a:rPr>
                        <a:t>9.3.3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HSRP Configuration Guide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2909318"/>
                  </a:ext>
                </a:extLst>
              </a:tr>
              <a:tr h="350784">
                <a:tc>
                  <a:txBody>
                    <a:bodyPr/>
                    <a:lstStyle/>
                    <a:p>
                      <a:pPr algn="ctr"/>
                      <a:r>
                        <a:rPr lang="en-US" sz="1100" dirty="0">
                          <a:solidFill>
                            <a:srgbClr val="000000"/>
                          </a:solidFill>
                        </a:rPr>
                        <a:t>9.3.4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Packet Tracer Physical Mode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Data Center Exploration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4181957758"/>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9: Best Practices</a:t>
            </a:r>
          </a:p>
        </p:txBody>
      </p:sp>
      <p:sp>
        <p:nvSpPr>
          <p:cNvPr id="11266" name="Rectangle 34"/>
          <p:cNvSpPr>
            <a:spLocks noGrp="1" noChangeArrowheads="1"/>
          </p:cNvSpPr>
          <p:nvPr>
            <p:ph idx="1"/>
          </p:nvPr>
        </p:nvSpPr>
        <p:spPr>
          <a:xfrm>
            <a:off x="145357" y="684644"/>
            <a:ext cx="8853286" cy="4155319"/>
          </a:xfrm>
        </p:spPr>
        <p:txBody>
          <a:bodyPr/>
          <a:lstStyle/>
          <a:p>
            <a:pPr marL="0" indent="0">
              <a:lnSpc>
                <a:spcPct val="85000"/>
              </a:lnSpc>
              <a:spcBef>
                <a:spcPct val="30000"/>
              </a:spcBef>
              <a:buNone/>
            </a:pPr>
            <a:r>
              <a:rPr lang="en-US" sz="1400" dirty="0"/>
              <a:t>Prior to teaching Module 9, the instructor should:</a:t>
            </a:r>
          </a:p>
          <a:p>
            <a:pPr>
              <a:lnSpc>
                <a:spcPct val="85000"/>
              </a:lnSpc>
              <a:spcBef>
                <a:spcPct val="30000"/>
              </a:spcBef>
              <a:buFont typeface="Arial" panose="020B0604020202020204" pitchFamily="34" charset="0"/>
              <a:buChar char="•"/>
            </a:pPr>
            <a:r>
              <a:rPr lang="en-US" sz="1400" dirty="0"/>
              <a:t>Review the activities and assessments for this module.</a:t>
            </a:r>
          </a:p>
          <a:p>
            <a:pPr>
              <a:lnSpc>
                <a:spcPct val="85000"/>
              </a:lnSpc>
              <a:spcBef>
                <a:spcPct val="30000"/>
              </a:spcBef>
              <a:buFont typeface="Arial" panose="020B0604020202020204" pitchFamily="34" charset="0"/>
              <a:buChar char="•"/>
            </a:pPr>
            <a:r>
              <a:rPr lang="en-US" sz="1400" dirty="0"/>
              <a:t>Try to include as many questions as possible to keep students engaged during classroom presentation.</a:t>
            </a:r>
          </a:p>
          <a:p>
            <a:pPr>
              <a:lnSpc>
                <a:spcPct val="85000"/>
              </a:lnSpc>
              <a:spcBef>
                <a:spcPct val="30000"/>
              </a:spcBef>
              <a:buFont typeface="Arial" panose="020B0604020202020204" pitchFamily="34" charset="0"/>
              <a:buChar char="•"/>
            </a:pPr>
            <a:r>
              <a:rPr lang="en-US" sz="1400" dirty="0"/>
              <a:t>After this Module, the Available and Reliable Networks Exam is available, covering Modules 7-9.</a:t>
            </a:r>
          </a:p>
          <a:p>
            <a:pPr marL="0" indent="0">
              <a:lnSpc>
                <a:spcPct val="85000"/>
              </a:lnSpc>
              <a:spcBef>
                <a:spcPct val="30000"/>
              </a:spcBef>
              <a:buNone/>
            </a:pPr>
            <a:r>
              <a:rPr lang="en-US" sz="1400" dirty="0"/>
              <a:t>Topic 9.1</a:t>
            </a:r>
          </a:p>
          <a:p>
            <a:pPr lvl="1">
              <a:lnSpc>
                <a:spcPct val="85000"/>
              </a:lnSpc>
              <a:spcBef>
                <a:spcPct val="30000"/>
              </a:spcBef>
            </a:pPr>
            <a:r>
              <a:rPr lang="en-US" dirty="0"/>
              <a:t>Ask the students or have a class discussion</a:t>
            </a:r>
          </a:p>
          <a:p>
            <a:pPr lvl="2">
              <a:lnSpc>
                <a:spcPct val="85000"/>
              </a:lnSpc>
              <a:spcBef>
                <a:spcPct val="30000"/>
              </a:spcBef>
            </a:pPr>
            <a:r>
              <a:rPr lang="en-US" sz="1400" dirty="0"/>
              <a:t>What happens if the default gateway of your host went down?</a:t>
            </a:r>
          </a:p>
          <a:p>
            <a:pPr lvl="2">
              <a:lnSpc>
                <a:spcPct val="85000"/>
              </a:lnSpc>
              <a:spcBef>
                <a:spcPct val="30000"/>
              </a:spcBef>
            </a:pPr>
            <a:r>
              <a:rPr lang="en-US" sz="1400" dirty="0"/>
              <a:t>What would happen if there were two possible default gateways, but the one your host connected to went down?</a:t>
            </a:r>
          </a:p>
          <a:p>
            <a:pPr marL="0" indent="0">
              <a:lnSpc>
                <a:spcPct val="85000"/>
              </a:lnSpc>
              <a:spcBef>
                <a:spcPct val="30000"/>
              </a:spcBef>
              <a:buNone/>
            </a:pPr>
            <a:r>
              <a:rPr lang="en-US" sz="1400" dirty="0"/>
              <a:t>Topic 9.2</a:t>
            </a:r>
          </a:p>
          <a:p>
            <a:pPr lvl="1">
              <a:lnSpc>
                <a:spcPct val="85000"/>
              </a:lnSpc>
              <a:spcBef>
                <a:spcPct val="30000"/>
              </a:spcBef>
            </a:pPr>
            <a:r>
              <a:rPr lang="en-US" dirty="0"/>
              <a:t>Ask the students or have a class discussion</a:t>
            </a:r>
          </a:p>
          <a:p>
            <a:pPr lvl="2">
              <a:lnSpc>
                <a:spcPct val="85000"/>
              </a:lnSpc>
              <a:spcBef>
                <a:spcPct val="30000"/>
              </a:spcBef>
            </a:pPr>
            <a:r>
              <a:rPr lang="en-US" sz="1400" dirty="0"/>
              <a:t>How do you think two routers could provide a consistent default gateway to LAN hosts?</a:t>
            </a:r>
          </a:p>
          <a:p>
            <a:pPr lvl="2">
              <a:lnSpc>
                <a:spcPct val="85000"/>
              </a:lnSpc>
              <a:spcBef>
                <a:spcPct val="30000"/>
              </a:spcBef>
            </a:pPr>
            <a:r>
              <a:rPr lang="en-US" sz="1400" dirty="0"/>
              <a:t>How does HSRP operate?</a:t>
            </a:r>
          </a:p>
          <a:p>
            <a:pPr>
              <a:lnSpc>
                <a:spcPct val="85000"/>
              </a:lnSpc>
              <a:spcBef>
                <a:spcPct val="30000"/>
              </a:spcBef>
              <a:buFont typeface="Arial" panose="020B0604020202020204" pitchFamily="34" charset="0"/>
              <a:buChar char="•"/>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10931760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69497" y="3809526"/>
            <a:ext cx="2368954" cy="902174"/>
          </a:xfrm>
        </p:spPr>
        <p:txBody>
          <a:bodyPr/>
          <a:lstStyle/>
          <a:p>
            <a:r>
              <a:rPr lang="en-US" dirty="0">
                <a:solidFill>
                  <a:schemeClr val="accent5">
                    <a:lumMod val="40000"/>
                    <a:lumOff val="60000"/>
                  </a:schemeClr>
                </a:solidFill>
              </a:rPr>
              <a:t>Switching, Routing and Wireless Essentials v7.0 (SRWE)</a:t>
            </a:r>
          </a:p>
          <a:p>
            <a:endParaRPr lang="en-US" dirty="0"/>
          </a:p>
        </p:txBody>
      </p:sp>
      <p:sp>
        <p:nvSpPr>
          <p:cNvPr id="6" name="Title 5"/>
          <p:cNvSpPr>
            <a:spLocks noGrp="1"/>
          </p:cNvSpPr>
          <p:nvPr>
            <p:ph type="ctrTitle"/>
          </p:nvPr>
        </p:nvSpPr>
        <p:spPr>
          <a:xfrm>
            <a:off x="469497" y="2316480"/>
            <a:ext cx="6672708" cy="1080143"/>
          </a:xfrm>
        </p:spPr>
        <p:txBody>
          <a:bodyPr/>
          <a:lstStyle/>
          <a:p>
            <a:r>
              <a:rPr lang="en-US" dirty="0">
                <a:solidFill>
                  <a:schemeClr val="accent5">
                    <a:lumMod val="40000"/>
                    <a:lumOff val="60000"/>
                  </a:schemeClr>
                </a:solidFill>
              </a:rPr>
              <a:t>Module 9: FHRP Concepts</a:t>
            </a:r>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a189e4fd-a2fa-47bf-9b21-17f706ee2968}" enabled="1" method="Privileged" siteId="{5ae1af62-9505-4097-a69a-c1553ef7840e}" contentBits="2" removed="0"/>
</clbl:labelList>
</file>

<file path=docProps/app.xml><?xml version="1.0" encoding="utf-8"?>
<Properties xmlns="http://schemas.openxmlformats.org/officeDocument/2006/extended-properties" xmlns:vt="http://schemas.openxmlformats.org/officeDocument/2006/docPropsVTypes">
  <Template>Default Theme</Template>
  <TotalTime>5731</TotalTime>
  <Words>3223</Words>
  <Application>Microsoft Macintosh PowerPoint</Application>
  <PresentationFormat>On-screen Show (16:9)</PresentationFormat>
  <Paragraphs>289</Paragraphs>
  <Slides>28</Slides>
  <Notes>26</Notes>
  <HiddenSlides>8</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ＭＳ Ｐゴシック</vt:lpstr>
      <vt:lpstr>Aptos</vt:lpstr>
      <vt:lpstr>Arial</vt:lpstr>
      <vt:lpstr>Calibri</vt:lpstr>
      <vt:lpstr>CiscoSans ExtraLight</vt:lpstr>
      <vt:lpstr>Wingdings</vt:lpstr>
      <vt:lpstr>Default Theme</vt:lpstr>
      <vt:lpstr>Module 9: FHRP Concepts</vt:lpstr>
      <vt:lpstr>Instructor Materials – Module 9 Planning Guide</vt:lpstr>
      <vt:lpstr>What to Expect in this Module</vt:lpstr>
      <vt:lpstr>What to Expect in this Module (Cont.)</vt:lpstr>
      <vt:lpstr>Check Your Understanding</vt:lpstr>
      <vt:lpstr>Packet Tracer Physical Mode Activities</vt:lpstr>
      <vt:lpstr>Module 9: Activities</vt:lpstr>
      <vt:lpstr>Module 9: Best Practices</vt:lpstr>
      <vt:lpstr>Module 9: FHRP Concepts</vt:lpstr>
      <vt:lpstr>Module Objectives</vt:lpstr>
      <vt:lpstr>9.1 First Hop Redundancy Protocols</vt:lpstr>
      <vt:lpstr>First Hop Redundancy Protocols Default Gateway Limitations</vt:lpstr>
      <vt:lpstr>First Hop Redundancy Protocols Router Redundancy</vt:lpstr>
      <vt:lpstr>First Hop Redundancy Protocols Router Redundancy (Cont.)</vt:lpstr>
      <vt:lpstr>First Hop Redundancy Protocols Steps for Router Failover</vt:lpstr>
      <vt:lpstr>First Hop Redundancy Protocols FHRP Options</vt:lpstr>
      <vt:lpstr>9.2 HSRP</vt:lpstr>
      <vt:lpstr>HSRP HSRP Overview</vt:lpstr>
      <vt:lpstr>HSRP HSRP Priority and Preemption</vt:lpstr>
      <vt:lpstr>HSRP HSRP Priority and Preemption (Cont.)</vt:lpstr>
      <vt:lpstr>HSRP HSRP States and Times</vt:lpstr>
      <vt:lpstr>9.3 Module Practice and Quiz</vt:lpstr>
      <vt:lpstr>Module Practice and Quiz What Did I Learn In This Module?</vt:lpstr>
      <vt:lpstr>Module Practice and Quiz What Did I Learn In This Module? (Cont.)</vt:lpstr>
      <vt:lpstr>Module Practice and Quiz Packet Tracer – HSRP Configuration Guide</vt:lpstr>
      <vt:lpstr>Module Practice and Quiz Packet Tracer – Data Center Exploration– Physical Mode </vt:lpstr>
      <vt:lpstr>Module 9: FHRP Concepts New Terms and Commands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Jason Yip (jasyip)</cp:lastModifiedBy>
  <cp:revision>425</cp:revision>
  <dcterms:created xsi:type="dcterms:W3CDTF">2019-10-18T06:21:22Z</dcterms:created>
  <dcterms:modified xsi:type="dcterms:W3CDTF">2025-12-16T17:57:21Z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y fmtid="{D5CDD505-2E9C-101B-9397-08002B2CF9AE}" pid="10" name="ClassificationContentMarkingFooterLocations">
    <vt:lpwstr>Default Theme:3</vt:lpwstr>
  </property>
  <property fmtid="{D5CDD505-2E9C-101B-9397-08002B2CF9AE}" pid="11" name="ClassificationContentMarkingFooterText">
    <vt:lpwstr>-</vt:lpwstr>
  </property>
</Properties>
</file>